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319" r:id="rId3"/>
    <p:sldId id="257" r:id="rId4"/>
    <p:sldId id="322" r:id="rId5"/>
    <p:sldId id="301" r:id="rId6"/>
    <p:sldId id="302" r:id="rId7"/>
    <p:sldId id="306" r:id="rId8"/>
    <p:sldId id="321" r:id="rId9"/>
    <p:sldId id="297" r:id="rId10"/>
    <p:sldId id="316" r:id="rId11"/>
    <p:sldId id="317" r:id="rId12"/>
    <p:sldId id="298" r:id="rId13"/>
    <p:sldId id="299" r:id="rId14"/>
    <p:sldId id="258" r:id="rId15"/>
    <p:sldId id="259" r:id="rId16"/>
    <p:sldId id="295" r:id="rId17"/>
    <p:sldId id="296" r:id="rId18"/>
    <p:sldId id="294" r:id="rId19"/>
    <p:sldId id="260" r:id="rId20"/>
    <p:sldId id="307" r:id="rId21"/>
    <p:sldId id="261" r:id="rId22"/>
    <p:sldId id="309" r:id="rId23"/>
    <p:sldId id="262" r:id="rId24"/>
    <p:sldId id="303" r:id="rId25"/>
    <p:sldId id="300" r:id="rId26"/>
    <p:sldId id="263" r:id="rId27"/>
    <p:sldId id="264" r:id="rId28"/>
    <p:sldId id="313" r:id="rId29"/>
    <p:sldId id="304" r:id="rId30"/>
    <p:sldId id="312" r:id="rId31"/>
    <p:sldId id="310" r:id="rId32"/>
    <p:sldId id="311" r:id="rId33"/>
    <p:sldId id="305" r:id="rId34"/>
    <p:sldId id="314" r:id="rId35"/>
    <p:sldId id="265" r:id="rId36"/>
    <p:sldId id="266" r:id="rId37"/>
    <p:sldId id="267" r:id="rId38"/>
    <p:sldId id="315" r:id="rId39"/>
    <p:sldId id="268" r:id="rId40"/>
    <p:sldId id="269" r:id="rId41"/>
    <p:sldId id="324" r:id="rId42"/>
    <p:sldId id="325" r:id="rId43"/>
    <p:sldId id="326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641B-40D8-41EF-8016-B3EFF1243F32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0EFB-953D-4581-9FF5-3CB30252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641B-40D8-41EF-8016-B3EFF1243F32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0EFB-953D-4581-9FF5-3CB30252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641B-40D8-41EF-8016-B3EFF1243F32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0EFB-953D-4581-9FF5-3CB30252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641B-40D8-41EF-8016-B3EFF1243F32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0EFB-953D-4581-9FF5-3CB30252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641B-40D8-41EF-8016-B3EFF1243F32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0EFB-953D-4581-9FF5-3CB30252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641B-40D8-41EF-8016-B3EFF1243F32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0EFB-953D-4581-9FF5-3CB30252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641B-40D8-41EF-8016-B3EFF1243F32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0EFB-953D-4581-9FF5-3CB30252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641B-40D8-41EF-8016-B3EFF1243F32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0EFB-953D-4581-9FF5-3CB30252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641B-40D8-41EF-8016-B3EFF1243F32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0EFB-953D-4581-9FF5-3CB30252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641B-40D8-41EF-8016-B3EFF1243F32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0EFB-953D-4581-9FF5-3CB30252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641B-40D8-41EF-8016-B3EFF1243F32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C0EFB-953D-4581-9FF5-3CB30252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8641B-40D8-41EF-8016-B3EFF1243F32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C0EFB-953D-4581-9FF5-3CB30252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92362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Joints- Elbow Joint, Wrist Joint,</a:t>
            </a:r>
            <a:br>
              <a:rPr lang="en-IN" dirty="0" smtClean="0"/>
            </a:br>
            <a:r>
              <a:rPr lang="en-IN" dirty="0" smtClean="0"/>
              <a:t>Radio-ulnar joint, </a:t>
            </a:r>
            <a:br>
              <a:rPr lang="en-IN" dirty="0" smtClean="0"/>
            </a:br>
            <a:r>
              <a:rPr lang="en-IN" dirty="0" smtClean="0"/>
              <a:t> First </a:t>
            </a:r>
            <a:r>
              <a:rPr lang="en-IN" dirty="0" err="1" smtClean="0"/>
              <a:t>carpo</a:t>
            </a:r>
            <a:r>
              <a:rPr lang="en-IN" dirty="0" smtClean="0"/>
              <a:t>-metacarpal Joint</a:t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3154363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/>
              <a:t>Dr MUKESH SINGLA</a:t>
            </a:r>
          </a:p>
          <a:p>
            <a:pPr marL="0" indent="0" algn="ctr">
              <a:buNone/>
            </a:pPr>
            <a:r>
              <a:rPr lang="en-IN" dirty="0"/>
              <a:t>    Additional Professor</a:t>
            </a:r>
          </a:p>
          <a:p>
            <a:pPr marL="0" indent="0" algn="ctr">
              <a:buNone/>
            </a:pPr>
            <a:r>
              <a:rPr lang="en-IN" dirty="0"/>
              <a:t>    Anatomy</a:t>
            </a:r>
          </a:p>
          <a:p>
            <a:pPr marL="0" indent="0" algn="ctr">
              <a:buNone/>
            </a:pPr>
            <a:r>
              <a:rPr lang="en-IN" dirty="0"/>
              <a:t>    AIIMS </a:t>
            </a:r>
            <a:r>
              <a:rPr lang="en-IN" dirty="0" err="1"/>
              <a:t>Rishikesh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02869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7391400" cy="652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5643563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229600" cy="638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6326"/>
            <a:ext cx="7239000" cy="665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7848600" cy="674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7620000" cy="668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3340100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143000"/>
            <a:ext cx="5638800" cy="392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118475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399"/>
            <a:ext cx="5791200" cy="663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3261"/>
            <a:ext cx="7315200" cy="668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Learning Objectives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Type of joint.</a:t>
            </a:r>
          </a:p>
          <a:p>
            <a:r>
              <a:rPr lang="en-IN" dirty="0"/>
              <a:t>Bones participating in formation of </a:t>
            </a:r>
            <a:r>
              <a:rPr lang="en-IN" dirty="0" smtClean="0"/>
              <a:t>joint </a:t>
            </a:r>
            <a:r>
              <a:rPr lang="en-IN" dirty="0"/>
              <a:t>and the articular </a:t>
            </a:r>
            <a:r>
              <a:rPr lang="en-IN" dirty="0" smtClean="0"/>
              <a:t>surfaces.</a:t>
            </a:r>
            <a:endParaRPr lang="en-IN" dirty="0"/>
          </a:p>
          <a:p>
            <a:r>
              <a:rPr lang="en-IN" dirty="0"/>
              <a:t>Attachment of capsule of joint.</a:t>
            </a:r>
          </a:p>
          <a:p>
            <a:r>
              <a:rPr lang="en-IN" dirty="0"/>
              <a:t>Ligaments supporting the joint.</a:t>
            </a:r>
          </a:p>
          <a:p>
            <a:r>
              <a:rPr lang="en-IN" dirty="0"/>
              <a:t>Muscles responsible for producing various movements.</a:t>
            </a:r>
          </a:p>
          <a:p>
            <a:r>
              <a:rPr lang="en-IN" dirty="0"/>
              <a:t>Applied aspect </a:t>
            </a:r>
            <a:r>
              <a:rPr lang="en-IN" dirty="0" smtClean="0"/>
              <a:t>of </a:t>
            </a:r>
            <a:r>
              <a:rPr lang="en-IN" dirty="0"/>
              <a:t>joint.</a:t>
            </a:r>
          </a:p>
        </p:txBody>
      </p:sp>
    </p:spTree>
    <p:extLst>
      <p:ext uri="{BB962C8B-B14F-4D97-AF65-F5344CB8AC3E}">
        <p14:creationId xmlns:p14="http://schemas.microsoft.com/office/powerpoint/2010/main" val="436156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945563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918222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38413"/>
            <a:ext cx="4343400" cy="664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763000" cy="655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52600"/>
            <a:ext cx="876963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76200"/>
            <a:ext cx="6248400" cy="664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39825"/>
            <a:ext cx="9092112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6477000" cy="6808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010546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7467600" cy="646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0"/>
            <a:ext cx="5867400" cy="658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01424"/>
            <a:ext cx="4267200" cy="660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6726"/>
            <a:ext cx="4724400" cy="6532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6575425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7129463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945563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91934"/>
            <a:ext cx="4038600" cy="668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5734050" cy="596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945563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590550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19212"/>
            <a:ext cx="8945563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MCQ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 dirty="0" smtClean="0"/>
              <a:t>Q The characteristics of synovial joints are all of the following except</a:t>
            </a:r>
          </a:p>
          <a:p>
            <a:pPr marL="0" indent="0">
              <a:buNone/>
            </a:pPr>
            <a:r>
              <a:rPr lang="en-IN" sz="2400" dirty="0" smtClean="0"/>
              <a:t>A Articular surfaces of bones are covered by articular cartilage</a:t>
            </a:r>
          </a:p>
          <a:p>
            <a:pPr marL="0" indent="0">
              <a:buNone/>
            </a:pPr>
            <a:r>
              <a:rPr lang="en-IN" sz="2400" dirty="0" smtClean="0"/>
              <a:t>B Permit either very limited movements or no movement at all.</a:t>
            </a:r>
          </a:p>
          <a:p>
            <a:pPr marL="0" indent="0">
              <a:buNone/>
            </a:pPr>
            <a:r>
              <a:rPr lang="en-IN" sz="2400" dirty="0" smtClean="0"/>
              <a:t>C The synovial fluid lubricates the articular surfaces and nourishes articular cartilage</a:t>
            </a:r>
          </a:p>
          <a:p>
            <a:pPr marL="0" indent="0">
              <a:buNone/>
            </a:pPr>
            <a:r>
              <a:rPr lang="en-IN" sz="2400" dirty="0" smtClean="0"/>
              <a:t>D A fibrous capsule reinforce and supports the joint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1338417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305800" cy="545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MCQ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 dirty="0" smtClean="0"/>
              <a:t>Q The wrist joint is formed between</a:t>
            </a:r>
          </a:p>
          <a:p>
            <a:pPr marL="0" indent="0">
              <a:buNone/>
            </a:pPr>
            <a:r>
              <a:rPr lang="en-IN" sz="2400" dirty="0" smtClean="0"/>
              <a:t>A  Distal end of radius and articular disc above and </a:t>
            </a:r>
            <a:r>
              <a:rPr lang="en-IN" sz="2400" dirty="0" err="1" smtClean="0"/>
              <a:t>scaphoid,lunate</a:t>
            </a:r>
            <a:r>
              <a:rPr lang="en-IN" sz="2400" dirty="0" smtClean="0"/>
              <a:t> and </a:t>
            </a:r>
            <a:r>
              <a:rPr lang="en-IN" sz="2400" dirty="0" err="1" smtClean="0"/>
              <a:t>triquetral</a:t>
            </a:r>
            <a:r>
              <a:rPr lang="en-IN" sz="2400" dirty="0" smtClean="0"/>
              <a:t> bones below </a:t>
            </a:r>
          </a:p>
          <a:p>
            <a:pPr marL="0" indent="0">
              <a:buNone/>
            </a:pPr>
            <a:r>
              <a:rPr lang="en-IN" sz="2400" dirty="0" smtClean="0"/>
              <a:t>B Distal end of ulna above and </a:t>
            </a:r>
            <a:r>
              <a:rPr lang="en-IN" sz="2400" dirty="0" err="1" smtClean="0"/>
              <a:t>triquetral</a:t>
            </a:r>
            <a:r>
              <a:rPr lang="en-IN" sz="2400" dirty="0" smtClean="0"/>
              <a:t> bone below</a:t>
            </a:r>
          </a:p>
          <a:p>
            <a:pPr marL="0" indent="0">
              <a:buNone/>
            </a:pPr>
            <a:r>
              <a:rPr lang="en-IN" sz="2400" dirty="0" smtClean="0"/>
              <a:t>C Distal end of both radius and ulna above with scaphoid and lunate bones below</a:t>
            </a:r>
          </a:p>
          <a:p>
            <a:pPr marL="0" indent="0">
              <a:buNone/>
            </a:pPr>
            <a:r>
              <a:rPr lang="en-IN" sz="2400" dirty="0" smtClean="0"/>
              <a:t>D Distal end of ulna and articular disc above and scaphoid bone below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8260221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MCQ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sz="2000" dirty="0" smtClean="0"/>
              <a:t>Q All are true about movements of pronation and supination except</a:t>
            </a:r>
          </a:p>
          <a:p>
            <a:pPr marL="0" indent="0">
              <a:buNone/>
            </a:pPr>
            <a:r>
              <a:rPr lang="en-IN" sz="2000" dirty="0" smtClean="0"/>
              <a:t>A  These take place at </a:t>
            </a:r>
            <a:r>
              <a:rPr lang="en-IN" sz="2000" dirty="0" err="1" smtClean="0"/>
              <a:t>radioulnar</a:t>
            </a:r>
            <a:r>
              <a:rPr lang="en-IN" sz="2000" dirty="0" smtClean="0"/>
              <a:t> joints</a:t>
            </a:r>
          </a:p>
          <a:p>
            <a:pPr marL="0" indent="0">
              <a:buNone/>
            </a:pPr>
            <a:r>
              <a:rPr lang="en-IN" sz="2000" dirty="0" smtClean="0"/>
              <a:t>B pronation is more powerful in action than supination</a:t>
            </a:r>
          </a:p>
          <a:p>
            <a:pPr marL="0" indent="0">
              <a:buNone/>
            </a:pPr>
            <a:r>
              <a:rPr lang="en-IN" sz="2000" dirty="0" smtClean="0"/>
              <a:t>C They take place around an oblique changeable axis</a:t>
            </a:r>
          </a:p>
          <a:p>
            <a:pPr marL="0" indent="0">
              <a:buNone/>
            </a:pPr>
            <a:r>
              <a:rPr lang="en-IN" sz="2000" dirty="0" smtClean="0"/>
              <a:t>D pronation is performed by pronator </a:t>
            </a:r>
            <a:r>
              <a:rPr lang="en-IN" sz="2000" smtClean="0"/>
              <a:t>teres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3776038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3952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945563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543925" cy="572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442325" cy="596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MCQ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err="1" smtClean="0"/>
              <a:t>Q.All</a:t>
            </a:r>
            <a:r>
              <a:rPr lang="en-IN" dirty="0" smtClean="0"/>
              <a:t> of the following are examples of fibrous type of joints except</a:t>
            </a:r>
          </a:p>
          <a:p>
            <a:pPr marL="0" indent="0">
              <a:buNone/>
            </a:pPr>
            <a:r>
              <a:rPr lang="en-IN" dirty="0" smtClean="0"/>
              <a:t>A </a:t>
            </a:r>
            <a:r>
              <a:rPr lang="en-IN" dirty="0" err="1" smtClean="0"/>
              <a:t>Symphysis</a:t>
            </a:r>
            <a:endParaRPr lang="en-IN" dirty="0" smtClean="0"/>
          </a:p>
          <a:p>
            <a:pPr marL="0" indent="0">
              <a:buNone/>
            </a:pPr>
            <a:r>
              <a:rPr lang="en-IN" dirty="0" smtClean="0"/>
              <a:t>B Sutures</a:t>
            </a:r>
          </a:p>
          <a:p>
            <a:pPr marL="0" indent="0">
              <a:buNone/>
            </a:pPr>
            <a:r>
              <a:rPr lang="en-IN" dirty="0" smtClean="0"/>
              <a:t>C </a:t>
            </a:r>
            <a:r>
              <a:rPr lang="en-IN" dirty="0" err="1" smtClean="0"/>
              <a:t>Syndesmosis</a:t>
            </a:r>
            <a:endParaRPr lang="en-IN" dirty="0" smtClean="0"/>
          </a:p>
          <a:p>
            <a:pPr marL="0" indent="0">
              <a:buNone/>
            </a:pPr>
            <a:r>
              <a:rPr lang="en-IN" dirty="0" smtClean="0"/>
              <a:t>D </a:t>
            </a:r>
            <a:r>
              <a:rPr lang="en-IN" dirty="0" err="1" smtClean="0"/>
              <a:t>gomphosis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60027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9100" y="11113"/>
            <a:ext cx="57023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240</Words>
  <Application>Microsoft Office PowerPoint</Application>
  <PresentationFormat>On-screen Show (4:3)</PresentationFormat>
  <Paragraphs>36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Joints- Elbow Joint, Wrist Joint, Radio-ulnar joint,   First carpo-metacarpal Joint </vt:lpstr>
      <vt:lpstr>Learning Objectives</vt:lpstr>
      <vt:lpstr>PowerPoint Presentation</vt:lpstr>
      <vt:lpstr>MCQ</vt:lpstr>
      <vt:lpstr>PowerPoint Presentation</vt:lpstr>
      <vt:lpstr>PowerPoint Presentation</vt:lpstr>
      <vt:lpstr>PowerPoint Presentation</vt:lpstr>
      <vt:lpstr>MCQ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MCQ</vt:lpstr>
      <vt:lpstr>MCQ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artimukesh</dc:creator>
  <cp:lastModifiedBy>AIIMS Rishikesh</cp:lastModifiedBy>
  <cp:revision>21</cp:revision>
  <dcterms:created xsi:type="dcterms:W3CDTF">2012-11-20T14:42:06Z</dcterms:created>
  <dcterms:modified xsi:type="dcterms:W3CDTF">2017-11-23T05:50:39Z</dcterms:modified>
</cp:coreProperties>
</file>