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84"/>
  </p:notesMasterIdLst>
  <p:handoutMasterIdLst>
    <p:handoutMasterId r:id="rId885"/>
  </p:handoutMasterIdLst>
  <p:sldIdLst>
    <p:sldId id="1441" r:id="rId2"/>
    <p:sldId id="1442" r:id="rId3"/>
    <p:sldId id="1438" r:id="rId4"/>
    <p:sldId id="1439" r:id="rId5"/>
    <p:sldId id="1440" r:id="rId6"/>
    <p:sldId id="1443" r:id="rId7"/>
    <p:sldId id="257" r:id="rId8"/>
    <p:sldId id="258" r:id="rId9"/>
    <p:sldId id="1183" r:id="rId10"/>
    <p:sldId id="259" r:id="rId11"/>
    <p:sldId id="260" r:id="rId12"/>
    <p:sldId id="1189" r:id="rId13"/>
    <p:sldId id="1489" r:id="rId14"/>
    <p:sldId id="262" r:id="rId15"/>
    <p:sldId id="1447" r:id="rId16"/>
    <p:sldId id="1448" r:id="rId17"/>
    <p:sldId id="1204" r:id="rId18"/>
    <p:sldId id="1446" r:id="rId19"/>
    <p:sldId id="261" r:id="rId20"/>
    <p:sldId id="1205" r:id="rId21"/>
    <p:sldId id="264" r:id="rId22"/>
    <p:sldId id="1456" r:id="rId23"/>
    <p:sldId id="1457" r:id="rId24"/>
    <p:sldId id="846" r:id="rId25"/>
    <p:sldId id="1475" r:id="rId26"/>
    <p:sldId id="268" r:id="rId27"/>
    <p:sldId id="272" r:id="rId28"/>
    <p:sldId id="1184" r:id="rId29"/>
    <p:sldId id="273" r:id="rId30"/>
    <p:sldId id="1476" r:id="rId31"/>
    <p:sldId id="1477" r:id="rId32"/>
    <p:sldId id="305" r:id="rId33"/>
    <p:sldId id="306" r:id="rId34"/>
    <p:sldId id="1478" r:id="rId35"/>
    <p:sldId id="285" r:id="rId36"/>
    <p:sldId id="853" r:id="rId37"/>
    <p:sldId id="1479" r:id="rId38"/>
    <p:sldId id="1480" r:id="rId39"/>
    <p:sldId id="1481" r:id="rId40"/>
    <p:sldId id="1482" r:id="rId41"/>
    <p:sldId id="287" r:id="rId42"/>
    <p:sldId id="1483" r:id="rId43"/>
    <p:sldId id="1168" r:id="rId44"/>
    <p:sldId id="1484" r:id="rId45"/>
    <p:sldId id="1486" r:id="rId46"/>
    <p:sldId id="1487" r:id="rId47"/>
    <p:sldId id="1488" r:id="rId48"/>
    <p:sldId id="1195" r:id="rId49"/>
    <p:sldId id="1196" r:id="rId50"/>
    <p:sldId id="301" r:id="rId51"/>
    <p:sldId id="799" r:id="rId52"/>
    <p:sldId id="805" r:id="rId53"/>
    <p:sldId id="855" r:id="rId54"/>
    <p:sldId id="818" r:id="rId55"/>
    <p:sldId id="856" r:id="rId56"/>
    <p:sldId id="300" r:id="rId57"/>
    <p:sldId id="355" r:id="rId58"/>
    <p:sldId id="296" r:id="rId59"/>
    <p:sldId id="356" r:id="rId60"/>
    <p:sldId id="297" r:id="rId61"/>
    <p:sldId id="981" r:id="rId62"/>
    <p:sldId id="298" r:id="rId63"/>
    <p:sldId id="819" r:id="rId64"/>
    <p:sldId id="1458" r:id="rId65"/>
    <p:sldId id="1459" r:id="rId66"/>
    <p:sldId id="1460" r:id="rId67"/>
    <p:sldId id="1461" r:id="rId68"/>
    <p:sldId id="1462" r:id="rId69"/>
    <p:sldId id="1463" r:id="rId70"/>
    <p:sldId id="1464" r:id="rId71"/>
    <p:sldId id="1465" r:id="rId72"/>
    <p:sldId id="1466" r:id="rId73"/>
    <p:sldId id="1467" r:id="rId74"/>
    <p:sldId id="1468" r:id="rId75"/>
    <p:sldId id="1469" r:id="rId76"/>
    <p:sldId id="1470" r:id="rId77"/>
    <p:sldId id="1471" r:id="rId78"/>
    <p:sldId id="1472" r:id="rId79"/>
    <p:sldId id="1473" r:id="rId80"/>
    <p:sldId id="1474" r:id="rId81"/>
    <p:sldId id="1248" r:id="rId82"/>
    <p:sldId id="1249" r:id="rId83"/>
    <p:sldId id="1250" r:id="rId84"/>
    <p:sldId id="982" r:id="rId85"/>
    <p:sldId id="1209" r:id="rId86"/>
    <p:sldId id="288" r:id="rId87"/>
    <p:sldId id="1169" r:id="rId88"/>
    <p:sldId id="307" r:id="rId89"/>
    <p:sldId id="858" r:id="rId90"/>
    <p:sldId id="1171" r:id="rId91"/>
    <p:sldId id="860" r:id="rId92"/>
    <p:sldId id="859" r:id="rId93"/>
    <p:sldId id="1251" r:id="rId94"/>
    <p:sldId id="1252" r:id="rId95"/>
    <p:sldId id="983" r:id="rId96"/>
    <p:sldId id="1200" r:id="rId97"/>
    <p:sldId id="309" r:id="rId98"/>
    <p:sldId id="319" r:id="rId99"/>
    <p:sldId id="1253" r:id="rId100"/>
    <p:sldId id="320" r:id="rId101"/>
    <p:sldId id="321" r:id="rId102"/>
    <p:sldId id="1210" r:id="rId103"/>
    <p:sldId id="322" r:id="rId104"/>
    <p:sldId id="1211" r:id="rId105"/>
    <p:sldId id="323" r:id="rId106"/>
    <p:sldId id="328" r:id="rId107"/>
    <p:sldId id="946" r:id="rId108"/>
    <p:sldId id="329" r:id="rId109"/>
    <p:sldId id="1173" r:id="rId110"/>
    <p:sldId id="324" r:id="rId111"/>
    <p:sldId id="379" r:id="rId112"/>
    <p:sldId id="325" r:id="rId113"/>
    <p:sldId id="330" r:id="rId114"/>
    <p:sldId id="1254" r:id="rId115"/>
    <p:sldId id="957" r:id="rId116"/>
    <p:sldId id="1174" r:id="rId117"/>
    <p:sldId id="1255" r:id="rId118"/>
    <p:sldId id="326" r:id="rId119"/>
    <p:sldId id="1258" r:id="rId120"/>
    <p:sldId id="1018" r:id="rId121"/>
    <p:sldId id="1256" r:id="rId122"/>
    <p:sldId id="380" r:id="rId123"/>
    <p:sldId id="1259" r:id="rId124"/>
    <p:sldId id="1175" r:id="rId125"/>
    <p:sldId id="327" r:id="rId126"/>
    <p:sldId id="381" r:id="rId127"/>
    <p:sldId id="331" r:id="rId128"/>
    <p:sldId id="382" r:id="rId129"/>
    <p:sldId id="1176" r:id="rId130"/>
    <p:sldId id="332" r:id="rId131"/>
    <p:sldId id="1001" r:id="rId132"/>
    <p:sldId id="383" r:id="rId133"/>
    <p:sldId id="310" r:id="rId134"/>
    <p:sldId id="357" r:id="rId135"/>
    <p:sldId id="1177" r:id="rId136"/>
    <p:sldId id="1178" r:id="rId137"/>
    <p:sldId id="311" r:id="rId138"/>
    <p:sldId id="313" r:id="rId139"/>
    <p:sldId id="314" r:id="rId140"/>
    <p:sldId id="315" r:id="rId141"/>
    <p:sldId id="738" r:id="rId142"/>
    <p:sldId id="984" r:id="rId143"/>
    <p:sldId id="1180" r:id="rId144"/>
    <p:sldId id="1179" r:id="rId145"/>
    <p:sldId id="317" r:id="rId146"/>
    <p:sldId id="985" r:id="rId147"/>
    <p:sldId id="654" r:id="rId148"/>
    <p:sldId id="867" r:id="rId149"/>
    <p:sldId id="862" r:id="rId150"/>
    <p:sldId id="1007" r:id="rId151"/>
    <p:sldId id="358" r:id="rId152"/>
    <p:sldId id="360" r:id="rId153"/>
    <p:sldId id="370" r:id="rId154"/>
    <p:sldId id="998" r:id="rId155"/>
    <p:sldId id="1172" r:id="rId156"/>
    <p:sldId id="986" r:id="rId157"/>
    <p:sldId id="999" r:id="rId158"/>
    <p:sldId id="988" r:id="rId159"/>
    <p:sldId id="1181" r:id="rId160"/>
    <p:sldId id="989" r:id="rId161"/>
    <p:sldId id="990" r:id="rId162"/>
    <p:sldId id="991" r:id="rId163"/>
    <p:sldId id="1002" r:id="rId164"/>
    <p:sldId id="1182" r:id="rId165"/>
    <p:sldId id="751" r:id="rId166"/>
    <p:sldId id="1257" r:id="rId167"/>
    <p:sldId id="997" r:id="rId168"/>
    <p:sldId id="752" r:id="rId169"/>
    <p:sldId id="753" r:id="rId170"/>
    <p:sldId id="754" r:id="rId171"/>
    <p:sldId id="755" r:id="rId172"/>
    <p:sldId id="756" r:id="rId173"/>
    <p:sldId id="757" r:id="rId174"/>
    <p:sldId id="992" r:id="rId175"/>
    <p:sldId id="994" r:id="rId176"/>
    <p:sldId id="995" r:id="rId177"/>
    <p:sldId id="996" r:id="rId178"/>
    <p:sldId id="1272" r:id="rId179"/>
    <p:sldId id="365" r:id="rId180"/>
    <p:sldId id="1260" r:id="rId181"/>
    <p:sldId id="1261" r:id="rId182"/>
    <p:sldId id="1003" r:id="rId183"/>
    <p:sldId id="1262" r:id="rId184"/>
    <p:sldId id="368" r:id="rId185"/>
    <p:sldId id="1263" r:id="rId186"/>
    <p:sldId id="1274" r:id="rId187"/>
    <p:sldId id="484" r:id="rId188"/>
    <p:sldId id="1264" r:id="rId189"/>
    <p:sldId id="483" r:id="rId190"/>
    <p:sldId id="1021" r:id="rId191"/>
    <p:sldId id="1022" r:id="rId192"/>
    <p:sldId id="1023" r:id="rId193"/>
    <p:sldId id="1266" r:id="rId194"/>
    <p:sldId id="1265" r:id="rId195"/>
    <p:sldId id="487" r:id="rId196"/>
    <p:sldId id="485" r:id="rId197"/>
    <p:sldId id="488" r:id="rId198"/>
    <p:sldId id="489" r:id="rId199"/>
    <p:sldId id="366" r:id="rId200"/>
    <p:sldId id="1275" r:id="rId201"/>
    <p:sldId id="369" r:id="rId202"/>
    <p:sldId id="367" r:id="rId203"/>
    <p:sldId id="953" r:id="rId204"/>
    <p:sldId id="1276" r:id="rId205"/>
    <p:sldId id="1010" r:id="rId206"/>
    <p:sldId id="1012" r:id="rId207"/>
    <p:sldId id="1277" r:id="rId208"/>
    <p:sldId id="1267" r:id="rId209"/>
    <p:sldId id="1024" r:id="rId210"/>
    <p:sldId id="1013" r:id="rId211"/>
    <p:sldId id="1014" r:id="rId212"/>
    <p:sldId id="1015" r:id="rId213"/>
    <p:sldId id="1212" r:id="rId214"/>
    <p:sldId id="1016" r:id="rId215"/>
    <p:sldId id="333" r:id="rId216"/>
    <p:sldId id="1278" r:id="rId217"/>
    <p:sldId id="401" r:id="rId218"/>
    <p:sldId id="1279" r:id="rId219"/>
    <p:sldId id="438" r:id="rId220"/>
    <p:sldId id="437" r:id="rId221"/>
    <p:sldId id="1280" r:id="rId222"/>
    <p:sldId id="405" r:id="rId223"/>
    <p:sldId id="1281" r:id="rId224"/>
    <p:sldId id="1005" r:id="rId225"/>
    <p:sldId id="1282" r:id="rId226"/>
    <p:sldId id="1283" r:id="rId227"/>
    <p:sldId id="406" r:id="rId228"/>
    <p:sldId id="1008" r:id="rId229"/>
    <p:sldId id="868" r:id="rId230"/>
    <p:sldId id="1284" r:id="rId231"/>
    <p:sldId id="1025" r:id="rId232"/>
    <p:sldId id="1285" r:id="rId233"/>
    <p:sldId id="404" r:id="rId234"/>
    <p:sldId id="1286" r:id="rId235"/>
    <p:sldId id="1287" r:id="rId236"/>
    <p:sldId id="766" r:id="rId237"/>
    <p:sldId id="1268" r:id="rId238"/>
    <p:sldId id="835" r:id="rId239"/>
    <p:sldId id="1269" r:id="rId240"/>
    <p:sldId id="955" r:id="rId241"/>
    <p:sldId id="1270" r:id="rId242"/>
    <p:sldId id="413" r:id="rId243"/>
    <p:sldId id="446" r:id="rId244"/>
    <p:sldId id="447" r:id="rId245"/>
    <p:sldId id="448" r:id="rId246"/>
    <p:sldId id="1009" r:id="rId247"/>
    <p:sldId id="451" r:id="rId248"/>
    <p:sldId id="762" r:id="rId249"/>
    <p:sldId id="833" r:id="rId250"/>
    <p:sldId id="806" r:id="rId251"/>
    <p:sldId id="861" r:id="rId252"/>
    <p:sldId id="764" r:id="rId253"/>
    <p:sldId id="807" r:id="rId254"/>
    <p:sldId id="808" r:id="rId255"/>
    <p:sldId id="449" r:id="rId256"/>
    <p:sldId id="450" r:id="rId257"/>
    <p:sldId id="452" r:id="rId258"/>
    <p:sldId id="1271" r:id="rId259"/>
    <p:sldId id="453" r:id="rId260"/>
    <p:sldId id="454" r:id="rId261"/>
    <p:sldId id="956" r:id="rId262"/>
    <p:sldId id="1218" r:id="rId263"/>
    <p:sldId id="1216" r:id="rId264"/>
    <p:sldId id="962" r:id="rId265"/>
    <p:sldId id="1217" r:id="rId266"/>
    <p:sldId id="467" r:id="rId267"/>
    <p:sldId id="1219" r:id="rId268"/>
    <p:sldId id="468" r:id="rId269"/>
    <p:sldId id="375" r:id="rId270"/>
    <p:sldId id="376" r:id="rId271"/>
    <p:sldId id="377" r:id="rId272"/>
    <p:sldId id="1027" r:id="rId273"/>
    <p:sldId id="443" r:id="rId274"/>
    <p:sldId id="387" r:id="rId275"/>
    <p:sldId id="378" r:id="rId276"/>
    <p:sldId id="886" r:id="rId277"/>
    <p:sldId id="887" r:id="rId278"/>
    <p:sldId id="888" r:id="rId279"/>
    <p:sldId id="389" r:id="rId280"/>
    <p:sldId id="444" r:id="rId281"/>
    <p:sldId id="740" r:id="rId282"/>
    <p:sldId id="390" r:id="rId283"/>
    <p:sldId id="384" r:id="rId284"/>
    <p:sldId id="1233" r:id="rId285"/>
    <p:sldId id="335" r:id="rId286"/>
    <p:sldId id="391" r:id="rId287"/>
    <p:sldId id="1288" r:id="rId288"/>
    <p:sldId id="1220" r:id="rId289"/>
    <p:sldId id="1289" r:id="rId290"/>
    <p:sldId id="1221" r:id="rId291"/>
    <p:sldId id="1028" r:id="rId292"/>
    <p:sldId id="1306" r:id="rId293"/>
    <p:sldId id="1490" r:id="rId294"/>
    <p:sldId id="1213" r:id="rId295"/>
    <p:sldId id="1030" r:id="rId296"/>
    <p:sldId id="1031" r:id="rId297"/>
    <p:sldId id="1037" r:id="rId298"/>
    <p:sldId id="1492" r:id="rId299"/>
    <p:sldId id="1493" r:id="rId300"/>
    <p:sldId id="1494" r:id="rId301"/>
    <p:sldId id="1495" r:id="rId302"/>
    <p:sldId id="1035" r:id="rId303"/>
    <p:sldId id="1496" r:id="rId304"/>
    <p:sldId id="1491" r:id="rId305"/>
    <p:sldId id="889" r:id="rId306"/>
    <p:sldId id="631" r:id="rId307"/>
    <p:sldId id="1215" r:id="rId308"/>
    <p:sldId id="1214" r:id="rId309"/>
    <p:sldId id="769" r:id="rId310"/>
    <p:sldId id="1293" r:id="rId311"/>
    <p:sldId id="1294" r:id="rId312"/>
    <p:sldId id="599" r:id="rId313"/>
    <p:sldId id="601" r:id="rId314"/>
    <p:sldId id="952" r:id="rId315"/>
    <p:sldId id="651" r:id="rId316"/>
    <p:sldId id="891" r:id="rId317"/>
    <p:sldId id="633" r:id="rId318"/>
    <p:sldId id="1304" r:id="rId319"/>
    <p:sldId id="1305" r:id="rId320"/>
    <p:sldId id="1295" r:id="rId321"/>
    <p:sldId id="1303" r:id="rId322"/>
    <p:sldId id="746" r:id="rId323"/>
    <p:sldId id="1297" r:id="rId324"/>
    <p:sldId id="639" r:id="rId325"/>
    <p:sldId id="641" r:id="rId326"/>
    <p:sldId id="642" r:id="rId327"/>
    <p:sldId id="653" r:id="rId328"/>
    <p:sldId id="1223" r:id="rId329"/>
    <p:sldId id="1230" r:id="rId330"/>
    <p:sldId id="1228" r:id="rId331"/>
    <p:sldId id="1229" r:id="rId332"/>
    <p:sldId id="1231" r:id="rId333"/>
    <p:sldId id="1298" r:id="rId334"/>
    <p:sldId id="648" r:id="rId335"/>
    <p:sldId id="951" r:id="rId336"/>
    <p:sldId id="1299" r:id="rId337"/>
    <p:sldId id="646" r:id="rId338"/>
    <p:sldId id="1300" r:id="rId339"/>
    <p:sldId id="890" r:id="rId340"/>
    <p:sldId id="1222" r:id="rId341"/>
    <p:sldId id="1301" r:id="rId342"/>
    <p:sldId id="647" r:id="rId343"/>
    <p:sldId id="795" r:id="rId344"/>
    <p:sldId id="797" r:id="rId345"/>
    <p:sldId id="1232" r:id="rId346"/>
    <p:sldId id="1302" r:id="rId347"/>
    <p:sldId id="603" r:id="rId348"/>
    <p:sldId id="649" r:id="rId349"/>
    <p:sldId id="827" r:id="rId350"/>
    <p:sldId id="650" r:id="rId351"/>
    <p:sldId id="898" r:id="rId352"/>
    <p:sldId id="1290" r:id="rId353"/>
    <p:sldId id="393" r:id="rId354"/>
    <p:sldId id="1039" r:id="rId355"/>
    <p:sldId id="949" r:id="rId356"/>
    <p:sldId id="950" r:id="rId357"/>
    <p:sldId id="275" r:id="rId358"/>
    <p:sldId id="899" r:id="rId359"/>
    <p:sldId id="900" r:id="rId360"/>
    <p:sldId id="768" r:id="rId361"/>
    <p:sldId id="277" r:id="rId362"/>
    <p:sldId id="278" r:id="rId363"/>
    <p:sldId id="1048" r:id="rId364"/>
    <p:sldId id="318" r:id="rId365"/>
    <p:sldId id="279" r:id="rId366"/>
    <p:sldId id="737" r:id="rId367"/>
    <p:sldId id="395" r:id="rId368"/>
    <p:sldId id="397" r:id="rId369"/>
    <p:sldId id="1313" r:id="rId370"/>
    <p:sldId id="1309" r:id="rId371"/>
    <p:sldId id="1310" r:id="rId372"/>
    <p:sldId id="1311" r:id="rId373"/>
    <p:sldId id="1312" r:id="rId374"/>
    <p:sldId id="893" r:id="rId375"/>
    <p:sldId id="1308" r:id="rId376"/>
    <p:sldId id="825" r:id="rId377"/>
    <p:sldId id="1047" r:id="rId378"/>
    <p:sldId id="1322" r:id="rId379"/>
    <p:sldId id="1314" r:id="rId380"/>
    <p:sldId id="902" r:id="rId381"/>
    <p:sldId id="1041" r:id="rId382"/>
    <p:sldId id="1049" r:id="rId383"/>
    <p:sldId id="980" r:id="rId384"/>
    <p:sldId id="901" r:id="rId385"/>
    <p:sldId id="1307" r:id="rId386"/>
    <p:sldId id="1317" r:id="rId387"/>
    <p:sldId id="1324" r:id="rId388"/>
    <p:sldId id="1316" r:id="rId389"/>
    <p:sldId id="281" r:id="rId390"/>
    <p:sldId id="1325" r:id="rId391"/>
    <p:sldId id="420" r:id="rId392"/>
    <p:sldId id="1315" r:id="rId393"/>
    <p:sldId id="1052" r:id="rId394"/>
    <p:sldId id="469" r:id="rId395"/>
    <p:sldId id="1326" r:id="rId396"/>
    <p:sldId id="903" r:id="rId397"/>
    <p:sldId id="944" r:id="rId398"/>
    <p:sldId id="492" r:id="rId399"/>
    <p:sldId id="470" r:id="rId400"/>
    <p:sldId id="1323" r:id="rId401"/>
    <p:sldId id="421" r:id="rId402"/>
    <p:sldId id="1327" r:id="rId403"/>
    <p:sldId id="422" r:id="rId404"/>
    <p:sldId id="423" r:id="rId405"/>
    <p:sldId id="1050" r:id="rId406"/>
    <p:sldId id="282" r:id="rId407"/>
    <p:sldId id="353" r:id="rId408"/>
    <p:sldId id="824" r:id="rId409"/>
    <p:sldId id="424" r:id="rId410"/>
    <p:sldId id="1234" r:id="rId411"/>
    <p:sldId id="425" r:id="rId412"/>
    <p:sldId id="426" r:id="rId413"/>
    <p:sldId id="427" r:id="rId414"/>
    <p:sldId id="428" r:id="rId415"/>
    <p:sldId id="1235" r:id="rId416"/>
    <p:sldId id="430" r:id="rId417"/>
    <p:sldId id="943" r:id="rId418"/>
    <p:sldId id="429" r:id="rId419"/>
    <p:sldId id="431" r:id="rId420"/>
    <p:sldId id="434" r:id="rId421"/>
    <p:sldId id="435" r:id="rId422"/>
    <p:sldId id="1318" r:id="rId423"/>
    <p:sldId id="1328" r:id="rId424"/>
    <p:sldId id="1319" r:id="rId425"/>
    <p:sldId id="1320" r:id="rId426"/>
    <p:sldId id="1321" r:id="rId427"/>
    <p:sldId id="1019" r:id="rId428"/>
    <p:sldId id="963" r:id="rId429"/>
    <p:sldId id="964" r:id="rId430"/>
    <p:sldId id="975" r:id="rId431"/>
    <p:sldId id="1330" r:id="rId432"/>
    <p:sldId id="966" r:id="rId433"/>
    <p:sldId id="974" r:id="rId434"/>
    <p:sldId id="969" r:id="rId435"/>
    <p:sldId id="1331" r:id="rId436"/>
    <p:sldId id="971" r:id="rId437"/>
    <p:sldId id="977" r:id="rId438"/>
    <p:sldId id="979" r:id="rId439"/>
    <p:sldId id="972" r:id="rId440"/>
    <p:sldId id="973" r:id="rId441"/>
    <p:sldId id="1236" r:id="rId442"/>
    <p:sldId id="870" r:id="rId443"/>
    <p:sldId id="1054" r:id="rId444"/>
    <p:sldId id="1239" r:id="rId445"/>
    <p:sldId id="871" r:id="rId446"/>
    <p:sldId id="873" r:id="rId447"/>
    <p:sldId id="874" r:id="rId448"/>
    <p:sldId id="1059" r:id="rId449"/>
    <p:sldId id="1329" r:id="rId450"/>
    <p:sldId id="875" r:id="rId451"/>
    <p:sldId id="1056" r:id="rId452"/>
    <p:sldId id="876" r:id="rId453"/>
    <p:sldId id="878" r:id="rId454"/>
    <p:sldId id="1060" r:id="rId455"/>
    <p:sldId id="879" r:id="rId456"/>
    <p:sldId id="1237" r:id="rId457"/>
    <p:sldId id="942" r:id="rId458"/>
    <p:sldId id="881" r:id="rId459"/>
    <p:sldId id="1242" r:id="rId460"/>
    <p:sldId id="1243" r:id="rId461"/>
    <p:sldId id="1244" r:id="rId462"/>
    <p:sldId id="1241" r:id="rId463"/>
    <p:sldId id="1240" r:id="rId464"/>
    <p:sldId id="1238" r:id="rId465"/>
    <p:sldId id="885" r:id="rId466"/>
    <p:sldId id="1055" r:id="rId467"/>
    <p:sldId id="474" r:id="rId468"/>
    <p:sldId id="475" r:id="rId469"/>
    <p:sldId id="941" r:id="rId470"/>
    <p:sldId id="477" r:id="rId471"/>
    <p:sldId id="476" r:id="rId472"/>
    <p:sldId id="478" r:id="rId473"/>
    <p:sldId id="479" r:id="rId474"/>
    <p:sldId id="480" r:id="rId475"/>
    <p:sldId id="481" r:id="rId476"/>
    <p:sldId id="482" r:id="rId477"/>
    <p:sldId id="1340" r:id="rId478"/>
    <p:sldId id="1339" r:id="rId479"/>
    <p:sldId id="1044" r:id="rId480"/>
    <p:sldId id="359" r:id="rId481"/>
    <p:sldId id="940" r:id="rId482"/>
    <p:sldId id="1332" r:id="rId483"/>
    <p:sldId id="1045" r:id="rId484"/>
    <p:sldId id="289" r:id="rId485"/>
    <p:sldId id="939" r:id="rId486"/>
    <p:sldId id="1341" r:id="rId487"/>
    <p:sldId id="336" r:id="rId488"/>
    <p:sldId id="610" r:id="rId489"/>
    <p:sldId id="1342" r:id="rId490"/>
    <p:sldId id="337" r:id="rId491"/>
    <p:sldId id="515" r:id="rId492"/>
    <p:sldId id="496" r:id="rId493"/>
    <p:sldId id="1246" r:id="rId494"/>
    <p:sldId id="1247" r:id="rId495"/>
    <p:sldId id="503" r:id="rId496"/>
    <p:sldId id="497" r:id="rId497"/>
    <p:sldId id="1343" r:id="rId498"/>
    <p:sldId id="516" r:id="rId499"/>
    <p:sldId id="745" r:id="rId500"/>
    <p:sldId id="506" r:id="rId501"/>
    <p:sldId id="505" r:id="rId502"/>
    <p:sldId id="507" r:id="rId503"/>
    <p:sldId id="498" r:id="rId504"/>
    <p:sldId id="508" r:id="rId505"/>
    <p:sldId id="499" r:id="rId506"/>
    <p:sldId id="518" r:id="rId507"/>
    <p:sldId id="509" r:id="rId508"/>
    <p:sldId id="896" r:id="rId509"/>
    <p:sldId id="500" r:id="rId510"/>
    <p:sldId id="517" r:id="rId511"/>
    <p:sldId id="510" r:id="rId512"/>
    <p:sldId id="511" r:id="rId513"/>
    <p:sldId id="519" r:id="rId514"/>
    <p:sldId id="1344" r:id="rId515"/>
    <p:sldId id="520" r:id="rId516"/>
    <p:sldId id="512" r:id="rId517"/>
    <p:sldId id="502" r:id="rId518"/>
    <p:sldId id="521" r:id="rId519"/>
    <p:sldId id="1372" r:id="rId520"/>
    <p:sldId id="514" r:id="rId521"/>
    <p:sldId id="513" r:id="rId522"/>
    <p:sldId id="837" r:id="rId523"/>
    <p:sldId id="838" r:id="rId524"/>
    <p:sldId id="338" r:id="rId525"/>
    <p:sldId id="522" r:id="rId526"/>
    <p:sldId id="937" r:id="rId527"/>
    <p:sldId id="938" r:id="rId528"/>
    <p:sldId id="936" r:id="rId529"/>
    <p:sldId id="528" r:id="rId530"/>
    <p:sldId id="525" r:id="rId531"/>
    <p:sldId id="524" r:id="rId532"/>
    <p:sldId id="791" r:id="rId533"/>
    <p:sldId id="1373" r:id="rId534"/>
    <p:sldId id="340" r:id="rId535"/>
    <p:sldId id="529" r:id="rId536"/>
    <p:sldId id="530" r:id="rId537"/>
    <p:sldId id="776" r:id="rId538"/>
    <p:sldId id="786" r:id="rId539"/>
    <p:sldId id="339" r:id="rId540"/>
    <p:sldId id="1503" r:id="rId541"/>
    <p:sldId id="1345" r:id="rId542"/>
    <p:sldId id="1346" r:id="rId543"/>
    <p:sldId id="531" r:id="rId544"/>
    <p:sldId id="1067" r:id="rId545"/>
    <p:sldId id="1347" r:id="rId546"/>
    <p:sldId id="803" r:id="rId547"/>
    <p:sldId id="935" r:id="rId548"/>
    <p:sldId id="905" r:id="rId549"/>
    <p:sldId id="804" r:id="rId550"/>
    <p:sldId id="842" r:id="rId551"/>
    <p:sldId id="788" r:id="rId552"/>
    <p:sldId id="787" r:id="rId553"/>
    <p:sldId id="533" r:id="rId554"/>
    <p:sldId id="1348" r:id="rId555"/>
    <p:sldId id="537" r:id="rId556"/>
    <p:sldId id="538" r:id="rId557"/>
    <p:sldId id="1349" r:id="rId558"/>
    <p:sldId id="1350" r:id="rId559"/>
    <p:sldId id="1063" r:id="rId560"/>
    <p:sldId id="1376" r:id="rId561"/>
    <p:sldId id="1351" r:id="rId562"/>
    <p:sldId id="539" r:id="rId563"/>
    <p:sldId id="552" r:id="rId564"/>
    <p:sldId id="1377" r:id="rId565"/>
    <p:sldId id="541" r:id="rId566"/>
    <p:sldId id="1380" r:id="rId567"/>
    <p:sldId id="1061" r:id="rId568"/>
    <p:sldId id="1378" r:id="rId569"/>
    <p:sldId id="542" r:id="rId570"/>
    <p:sldId id="543" r:id="rId571"/>
    <p:sldId id="1379" r:id="rId572"/>
    <p:sldId id="1064" r:id="rId573"/>
    <p:sldId id="907" r:id="rId574"/>
    <p:sldId id="545" r:id="rId575"/>
    <p:sldId id="1068" r:id="rId576"/>
    <p:sldId id="1352" r:id="rId577"/>
    <p:sldId id="1354" r:id="rId578"/>
    <p:sldId id="1374" r:id="rId579"/>
    <p:sldId id="546" r:id="rId580"/>
    <p:sldId id="1355" r:id="rId581"/>
    <p:sldId id="345" r:id="rId582"/>
    <p:sldId id="548" r:id="rId583"/>
    <p:sldId id="1375" r:id="rId584"/>
    <p:sldId id="1356" r:id="rId585"/>
    <p:sldId id="549" r:id="rId586"/>
    <p:sldId id="1154" r:id="rId587"/>
    <p:sldId id="1155" r:id="rId588"/>
    <p:sldId id="908" r:id="rId589"/>
    <p:sldId id="1357" r:id="rId590"/>
    <p:sldId id="1359" r:id="rId591"/>
    <p:sldId id="550" r:id="rId592"/>
    <p:sldId id="551" r:id="rId593"/>
    <p:sldId id="1358" r:id="rId594"/>
    <p:sldId id="1046" r:id="rId595"/>
    <p:sldId id="290" r:id="rId596"/>
    <p:sldId id="1506" r:id="rId597"/>
    <p:sldId id="1507" r:id="rId598"/>
    <p:sldId id="1510" r:id="rId599"/>
    <p:sldId id="341" r:id="rId600"/>
    <p:sldId id="1512" r:id="rId601"/>
    <p:sldId id="1511" r:id="rId602"/>
    <p:sldId id="1525" r:id="rId603"/>
    <p:sldId id="1513" r:id="rId604"/>
    <p:sldId id="1383" r:id="rId605"/>
    <p:sldId id="1382" r:id="rId606"/>
    <p:sldId id="1385" r:id="rId607"/>
    <p:sldId id="1387" r:id="rId608"/>
    <p:sldId id="555" r:id="rId609"/>
    <p:sldId id="568" r:id="rId610"/>
    <p:sldId id="1514" r:id="rId611"/>
    <p:sldId id="560" r:id="rId612"/>
    <p:sldId id="1515" r:id="rId613"/>
    <p:sldId id="1516" r:id="rId614"/>
    <p:sldId id="1388" r:id="rId615"/>
    <p:sldId id="1517" r:id="rId616"/>
    <p:sldId id="1518" r:id="rId617"/>
    <p:sldId id="1519" r:id="rId618"/>
    <p:sldId id="561" r:id="rId619"/>
    <p:sldId id="1520" r:id="rId620"/>
    <p:sldId id="1521" r:id="rId621"/>
    <p:sldId id="566" r:id="rId622"/>
    <p:sldId id="569" r:id="rId623"/>
    <p:sldId id="571" r:id="rId624"/>
    <p:sldId id="570" r:id="rId625"/>
    <p:sldId id="565" r:id="rId626"/>
    <p:sldId id="572" r:id="rId627"/>
    <p:sldId id="573" r:id="rId628"/>
    <p:sldId id="1522" r:id="rId629"/>
    <p:sldId id="1390" r:id="rId630"/>
    <p:sldId id="1504" r:id="rId631"/>
    <p:sldId id="343" r:id="rId632"/>
    <p:sldId id="1505" r:id="rId633"/>
    <p:sldId id="934" r:id="rId634"/>
    <p:sldId id="585" r:id="rId635"/>
    <p:sldId id="586" r:id="rId636"/>
    <p:sldId id="575" r:id="rId637"/>
    <p:sldId id="1523" r:id="rId638"/>
    <p:sldId id="1361" r:id="rId639"/>
    <p:sldId id="344" r:id="rId640"/>
    <p:sldId id="576" r:id="rId641"/>
    <p:sldId id="577" r:id="rId642"/>
    <p:sldId id="578" r:id="rId643"/>
    <p:sldId id="579" r:id="rId644"/>
    <p:sldId id="580" r:id="rId645"/>
    <p:sldId id="587" r:id="rId646"/>
    <p:sldId id="588" r:id="rId647"/>
    <p:sldId id="589" r:id="rId648"/>
    <p:sldId id="590" r:id="rId649"/>
    <p:sldId id="593" r:id="rId650"/>
    <p:sldId id="592" r:id="rId651"/>
    <p:sldId id="591" r:id="rId652"/>
    <p:sldId id="1362" r:id="rId653"/>
    <p:sldId id="291" r:id="rId654"/>
    <p:sldId id="1391" r:id="rId655"/>
    <p:sldId id="596" r:id="rId656"/>
    <p:sldId id="1392" r:id="rId657"/>
    <p:sldId id="597" r:id="rId658"/>
    <p:sldId id="1363" r:id="rId659"/>
    <p:sldId id="1524" r:id="rId660"/>
    <p:sldId id="1370" r:id="rId661"/>
    <p:sldId id="1364" r:id="rId662"/>
    <p:sldId id="1365" r:id="rId663"/>
    <p:sldId id="1367" r:id="rId664"/>
    <p:sldId id="1368" r:id="rId665"/>
    <p:sldId id="1369" r:id="rId666"/>
    <p:sldId id="628" r:id="rId667"/>
    <p:sldId id="611" r:id="rId668"/>
    <p:sldId id="612" r:id="rId669"/>
    <p:sldId id="815" r:id="rId670"/>
    <p:sldId id="1396" r:id="rId671"/>
    <p:sldId id="613" r:id="rId672"/>
    <p:sldId id="614" r:id="rId673"/>
    <p:sldId id="615" r:id="rId674"/>
    <p:sldId id="617" r:id="rId675"/>
    <p:sldId id="620" r:id="rId676"/>
    <p:sldId id="621" r:id="rId677"/>
    <p:sldId id="622" r:id="rId678"/>
    <p:sldId id="933" r:id="rId679"/>
    <p:sldId id="1394" r:id="rId680"/>
    <p:sldId id="1393" r:id="rId681"/>
    <p:sldId id="910" r:id="rId682"/>
    <p:sldId id="1427" r:id="rId683"/>
    <p:sldId id="1395" r:id="rId684"/>
    <p:sldId id="1082" r:id="rId685"/>
    <p:sldId id="627" r:id="rId686"/>
    <p:sldId id="816" r:id="rId687"/>
    <p:sldId id="912" r:id="rId688"/>
    <p:sldId id="932" r:id="rId689"/>
    <p:sldId id="749" r:id="rId690"/>
    <p:sldId id="625" r:id="rId691"/>
    <p:sldId id="616" r:id="rId692"/>
    <p:sldId id="618" r:id="rId693"/>
    <p:sldId id="619" r:id="rId694"/>
    <p:sldId id="1528" r:id="rId695"/>
    <p:sldId id="1072" r:id="rId696"/>
    <p:sldId id="1407" r:id="rId697"/>
    <p:sldId id="1398" r:id="rId698"/>
    <p:sldId id="1076" r:id="rId699"/>
    <p:sldId id="1077" r:id="rId700"/>
    <p:sldId id="1397" r:id="rId701"/>
    <p:sldId id="1145" r:id="rId702"/>
    <p:sldId id="1080" r:id="rId703"/>
    <p:sldId id="1408" r:id="rId704"/>
    <p:sldId id="1073" r:id="rId705"/>
    <p:sldId id="1409" r:id="rId706"/>
    <p:sldId id="629" r:id="rId707"/>
    <p:sldId id="1399" r:id="rId708"/>
    <p:sldId id="931" r:id="rId709"/>
    <p:sldId id="720" r:id="rId710"/>
    <p:sldId id="1333" r:id="rId711"/>
    <p:sldId id="913" r:id="rId712"/>
    <p:sldId id="1530" r:id="rId713"/>
    <p:sldId id="697" r:id="rId714"/>
    <p:sldId id="1147" r:id="rId715"/>
    <p:sldId id="656" r:id="rId716"/>
    <p:sldId id="1411" r:id="rId717"/>
    <p:sldId id="1537" r:id="rId718"/>
    <p:sldId id="1531" r:id="rId719"/>
    <p:sldId id="1533" r:id="rId720"/>
    <p:sldId id="811" r:id="rId721"/>
    <p:sldId id="1538" r:id="rId722"/>
    <p:sldId id="657" r:id="rId723"/>
    <p:sldId id="658" r:id="rId724"/>
    <p:sldId id="785" r:id="rId725"/>
    <p:sldId id="926" r:id="rId726"/>
    <p:sldId id="659" r:id="rId727"/>
    <p:sldId id="1415" r:id="rId728"/>
    <p:sldId id="1416" r:id="rId729"/>
    <p:sldId id="1414" r:id="rId730"/>
    <p:sldId id="660" r:id="rId731"/>
    <p:sldId id="1091" r:id="rId732"/>
    <p:sldId id="662" r:id="rId733"/>
    <p:sldId id="1134" r:id="rId734"/>
    <p:sldId id="735" r:id="rId735"/>
    <p:sldId id="663" r:id="rId736"/>
    <p:sldId id="1092" r:id="rId737"/>
    <p:sldId id="731" r:id="rId738"/>
    <p:sldId id="1401" r:id="rId739"/>
    <p:sldId id="664" r:id="rId740"/>
    <p:sldId id="1402" r:id="rId741"/>
    <p:sldId id="665" r:id="rId742"/>
    <p:sldId id="1403" r:id="rId743"/>
    <p:sldId id="666" r:id="rId744"/>
    <p:sldId id="683" r:id="rId745"/>
    <p:sldId id="1420" r:id="rId746"/>
    <p:sldId id="667" r:id="rId747"/>
    <p:sldId id="1131" r:id="rId748"/>
    <p:sldId id="1417" r:id="rId749"/>
    <p:sldId id="1421" r:id="rId750"/>
    <p:sldId id="668" r:id="rId751"/>
    <p:sldId id="1129" r:id="rId752"/>
    <p:sldId id="1422" r:id="rId753"/>
    <p:sldId id="669" r:id="rId754"/>
    <p:sldId id="1130" r:id="rId755"/>
    <p:sldId id="1423" r:id="rId756"/>
    <p:sldId id="670" r:id="rId757"/>
    <p:sldId id="1424" r:id="rId758"/>
    <p:sldId id="671" r:id="rId759"/>
    <p:sldId id="1540" r:id="rId760"/>
    <p:sldId id="1425" r:id="rId761"/>
    <p:sldId id="1148" r:id="rId762"/>
    <p:sldId id="1539" r:id="rId763"/>
    <p:sldId id="672" r:id="rId764"/>
    <p:sldId id="684" r:id="rId765"/>
    <p:sldId id="681" r:id="rId766"/>
    <p:sldId id="1426" r:id="rId767"/>
    <p:sldId id="1405" r:id="rId768"/>
    <p:sldId id="675" r:id="rId769"/>
    <p:sldId id="733" r:id="rId770"/>
    <p:sldId id="676" r:id="rId771"/>
    <p:sldId id="1404" r:id="rId772"/>
    <p:sldId id="677" r:id="rId773"/>
    <p:sldId id="1429" r:id="rId774"/>
    <p:sldId id="1431" r:id="rId775"/>
    <p:sldId id="1432" r:id="rId776"/>
    <p:sldId id="1430" r:id="rId777"/>
    <p:sldId id="678" r:id="rId778"/>
    <p:sldId id="685" r:id="rId779"/>
    <p:sldId id="1412" r:id="rId780"/>
    <p:sldId id="679" r:id="rId781"/>
    <p:sldId id="1435" r:id="rId782"/>
    <p:sldId id="1433" r:id="rId783"/>
    <p:sldId id="1138" r:id="rId784"/>
    <p:sldId id="915" r:id="rId785"/>
    <p:sldId id="929" r:id="rId786"/>
    <p:sldId id="732" r:id="rId787"/>
    <p:sldId id="680" r:id="rId788"/>
    <p:sldId id="1434" r:id="rId789"/>
    <p:sldId id="1151" r:id="rId790"/>
    <p:sldId id="1149" r:id="rId791"/>
    <p:sldId id="1150" r:id="rId792"/>
    <p:sldId id="687" r:id="rId793"/>
    <p:sldId id="1136" r:id="rId794"/>
    <p:sldId id="1413" r:id="rId795"/>
    <p:sldId id="688" r:id="rId796"/>
    <p:sldId id="1535" r:id="rId797"/>
    <p:sldId id="1536" r:id="rId798"/>
    <p:sldId id="1418" r:id="rId799"/>
    <p:sldId id="1157" r:id="rId800"/>
    <p:sldId id="778" r:id="rId801"/>
    <p:sldId id="829" r:id="rId802"/>
    <p:sldId id="1125" r:id="rId803"/>
    <p:sldId id="1097" r:id="rId804"/>
    <p:sldId id="1126" r:id="rId805"/>
    <p:sldId id="1406" r:id="rId806"/>
    <p:sldId id="1098" r:id="rId807"/>
    <p:sldId id="1419" r:id="rId808"/>
    <p:sldId id="1099" r:id="rId809"/>
    <p:sldId id="1101" r:id="rId810"/>
    <p:sldId id="1159" r:id="rId811"/>
    <p:sldId id="1102" r:id="rId812"/>
    <p:sldId id="1103" r:id="rId813"/>
    <p:sldId id="1162" r:id="rId814"/>
    <p:sldId id="1163" r:id="rId815"/>
    <p:sldId id="1104" r:id="rId816"/>
    <p:sldId id="1160" r:id="rId817"/>
    <p:sldId id="1105" r:id="rId818"/>
    <p:sldId id="1542" r:id="rId819"/>
    <p:sldId id="1106" r:id="rId820"/>
    <p:sldId id="1161" r:id="rId821"/>
    <p:sldId id="1109" r:id="rId822"/>
    <p:sldId id="1110" r:id="rId823"/>
    <p:sldId id="1139" r:id="rId824"/>
    <p:sldId id="1111" r:id="rId825"/>
    <p:sldId id="1112" r:id="rId826"/>
    <p:sldId id="1114" r:id="rId827"/>
    <p:sldId id="1115" r:id="rId828"/>
    <p:sldId id="1116" r:id="rId829"/>
    <p:sldId id="1117" r:id="rId830"/>
    <p:sldId id="1118" r:id="rId831"/>
    <p:sldId id="1164" r:id="rId832"/>
    <p:sldId id="1119" r:id="rId833"/>
    <p:sldId id="1120" r:id="rId834"/>
    <p:sldId id="1121" r:id="rId835"/>
    <p:sldId id="1122" r:id="rId836"/>
    <p:sldId id="1541" r:id="rId837"/>
    <p:sldId id="1124" r:id="rId838"/>
    <p:sldId id="918" r:id="rId839"/>
    <p:sldId id="1140" r:id="rId840"/>
    <p:sldId id="1502" r:id="rId841"/>
    <p:sldId id="1501" r:id="rId842"/>
    <p:sldId id="682" r:id="rId843"/>
    <p:sldId id="1142" r:id="rId844"/>
    <p:sldId id="1141" r:id="rId845"/>
    <p:sldId id="707" r:id="rId846"/>
    <p:sldId id="924" r:id="rId847"/>
    <p:sldId id="710" r:id="rId848"/>
    <p:sldId id="1143" r:id="rId849"/>
    <p:sldId id="709" r:id="rId850"/>
    <p:sldId id="1158" r:id="rId851"/>
    <p:sldId id="1153" r:id="rId852"/>
    <p:sldId id="711" r:id="rId853"/>
    <p:sldId id="919" r:id="rId854"/>
    <p:sldId id="921" r:id="rId855"/>
    <p:sldId id="920" r:id="rId856"/>
    <p:sldId id="655" r:id="rId857"/>
    <p:sldId id="1543" r:id="rId858"/>
    <p:sldId id="1544" r:id="rId859"/>
    <p:sldId id="638" r:id="rId860"/>
    <p:sldId id="1197" r:id="rId861"/>
    <p:sldId id="1334" r:id="rId862"/>
    <p:sldId id="1335" r:id="rId863"/>
    <p:sldId id="1336" r:id="rId864"/>
    <p:sldId id="1337" r:id="rId865"/>
    <p:sldId id="1338" r:id="rId866"/>
    <p:sldId id="1428" r:id="rId867"/>
    <p:sldId id="736" r:id="rId868"/>
    <p:sldId id="722" r:id="rId869"/>
    <p:sldId id="922" r:id="rId870"/>
    <p:sldId id="723" r:id="rId871"/>
    <p:sldId id="923" r:id="rId872"/>
    <p:sldId id="724" r:id="rId873"/>
    <p:sldId id="725" r:id="rId874"/>
    <p:sldId id="1497" r:id="rId875"/>
    <p:sldId id="1500" r:id="rId876"/>
    <p:sldId id="1498" r:id="rId877"/>
    <p:sldId id="1499" r:id="rId878"/>
    <p:sldId id="1526" r:id="rId879"/>
    <p:sldId id="1527" r:id="rId880"/>
    <p:sldId id="1529" r:id="rId881"/>
    <p:sldId id="845" r:id="rId882"/>
    <p:sldId id="1545" r:id="rId883"/>
  </p:sldIdLst>
  <p:sldSz cx="9144000" cy="6858000" type="screen4x3"/>
  <p:notesSz cx="6742113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88" autoAdjust="0"/>
    <p:restoredTop sz="85613" autoAdjust="0"/>
  </p:normalViewPr>
  <p:slideViewPr>
    <p:cSldViewPr>
      <p:cViewPr varScale="1">
        <p:scale>
          <a:sx n="63" d="100"/>
          <a:sy n="63" d="100"/>
        </p:scale>
        <p:origin x="190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25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671" Type="http://schemas.openxmlformats.org/officeDocument/2006/relationships/slide" Target="slides/slide670.xml"/><Relationship Id="rId769" Type="http://schemas.openxmlformats.org/officeDocument/2006/relationships/slide" Target="slides/slide768.xml"/><Relationship Id="rId21" Type="http://schemas.openxmlformats.org/officeDocument/2006/relationships/slide" Target="slides/slide20.xml"/><Relationship Id="rId324" Type="http://schemas.openxmlformats.org/officeDocument/2006/relationships/slide" Target="slides/slide323.xml"/><Relationship Id="rId531" Type="http://schemas.openxmlformats.org/officeDocument/2006/relationships/slide" Target="slides/slide530.xml"/><Relationship Id="rId629" Type="http://schemas.openxmlformats.org/officeDocument/2006/relationships/slide" Target="slides/slide628.xml"/><Relationship Id="rId170" Type="http://schemas.openxmlformats.org/officeDocument/2006/relationships/slide" Target="slides/slide169.xml"/><Relationship Id="rId836" Type="http://schemas.openxmlformats.org/officeDocument/2006/relationships/slide" Target="slides/slide835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682" Type="http://schemas.openxmlformats.org/officeDocument/2006/relationships/slide" Target="slides/slide681.xml"/><Relationship Id="rId32" Type="http://schemas.openxmlformats.org/officeDocument/2006/relationships/slide" Target="slides/slide31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542" Type="http://schemas.openxmlformats.org/officeDocument/2006/relationships/slide" Target="slides/slide541.xml"/><Relationship Id="rId181" Type="http://schemas.openxmlformats.org/officeDocument/2006/relationships/slide" Target="slides/slide180.xml"/><Relationship Id="rId402" Type="http://schemas.openxmlformats.org/officeDocument/2006/relationships/slide" Target="slides/slide401.xml"/><Relationship Id="rId847" Type="http://schemas.openxmlformats.org/officeDocument/2006/relationships/slide" Target="slides/slide846.xml"/><Relationship Id="rId279" Type="http://schemas.openxmlformats.org/officeDocument/2006/relationships/slide" Target="slides/slide278.xml"/><Relationship Id="rId486" Type="http://schemas.openxmlformats.org/officeDocument/2006/relationships/slide" Target="slides/slide485.xml"/><Relationship Id="rId693" Type="http://schemas.openxmlformats.org/officeDocument/2006/relationships/slide" Target="slides/slide692.xml"/><Relationship Id="rId707" Type="http://schemas.openxmlformats.org/officeDocument/2006/relationships/slide" Target="slides/slide706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346" Type="http://schemas.openxmlformats.org/officeDocument/2006/relationships/slide" Target="slides/slide345.xml"/><Relationship Id="rId553" Type="http://schemas.openxmlformats.org/officeDocument/2006/relationships/slide" Target="slides/slide552.xml"/><Relationship Id="rId760" Type="http://schemas.openxmlformats.org/officeDocument/2006/relationships/slide" Target="slides/slide75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858" Type="http://schemas.openxmlformats.org/officeDocument/2006/relationships/slide" Target="slides/slide857.xml"/><Relationship Id="rId497" Type="http://schemas.openxmlformats.org/officeDocument/2006/relationships/slide" Target="slides/slide496.xml"/><Relationship Id="rId620" Type="http://schemas.openxmlformats.org/officeDocument/2006/relationships/slide" Target="slides/slide619.xml"/><Relationship Id="rId718" Type="http://schemas.openxmlformats.org/officeDocument/2006/relationships/slide" Target="slides/slide717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217" Type="http://schemas.openxmlformats.org/officeDocument/2006/relationships/slide" Target="slides/slide216.xml"/><Relationship Id="rId564" Type="http://schemas.openxmlformats.org/officeDocument/2006/relationships/slide" Target="slides/slide563.xml"/><Relationship Id="rId771" Type="http://schemas.openxmlformats.org/officeDocument/2006/relationships/slide" Target="slides/slide770.xml"/><Relationship Id="rId869" Type="http://schemas.openxmlformats.org/officeDocument/2006/relationships/slide" Target="slides/slide868.xml"/><Relationship Id="rId424" Type="http://schemas.openxmlformats.org/officeDocument/2006/relationships/slide" Target="slides/slide423.xml"/><Relationship Id="rId631" Type="http://schemas.openxmlformats.org/officeDocument/2006/relationships/slide" Target="slides/slide630.xml"/><Relationship Id="rId729" Type="http://schemas.openxmlformats.org/officeDocument/2006/relationships/slide" Target="slides/slide728.xml"/><Relationship Id="rId270" Type="http://schemas.openxmlformats.org/officeDocument/2006/relationships/slide" Target="slides/slide269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575" Type="http://schemas.openxmlformats.org/officeDocument/2006/relationships/slide" Target="slides/slide574.xml"/><Relationship Id="rId782" Type="http://schemas.openxmlformats.org/officeDocument/2006/relationships/slide" Target="slides/slide78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642" Type="http://schemas.openxmlformats.org/officeDocument/2006/relationships/slide" Target="slides/slide641.xml"/><Relationship Id="rId281" Type="http://schemas.openxmlformats.org/officeDocument/2006/relationships/slide" Target="slides/slide280.xml"/><Relationship Id="rId502" Type="http://schemas.openxmlformats.org/officeDocument/2006/relationships/slide" Target="slides/slide501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586" Type="http://schemas.openxmlformats.org/officeDocument/2006/relationships/slide" Target="slides/slide585.xml"/><Relationship Id="rId793" Type="http://schemas.openxmlformats.org/officeDocument/2006/relationships/slide" Target="slides/slide792.xml"/><Relationship Id="rId807" Type="http://schemas.openxmlformats.org/officeDocument/2006/relationships/slide" Target="slides/slide806.xml"/><Relationship Id="rId7" Type="http://schemas.openxmlformats.org/officeDocument/2006/relationships/slide" Target="slides/slide6.xml"/><Relationship Id="rId239" Type="http://schemas.openxmlformats.org/officeDocument/2006/relationships/slide" Target="slides/slide238.xml"/><Relationship Id="rId446" Type="http://schemas.openxmlformats.org/officeDocument/2006/relationships/slide" Target="slides/slide445.xml"/><Relationship Id="rId653" Type="http://schemas.openxmlformats.org/officeDocument/2006/relationships/slide" Target="slides/slide652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860" Type="http://schemas.openxmlformats.org/officeDocument/2006/relationships/slide" Target="slides/slide859.xml"/><Relationship Id="rId87" Type="http://schemas.openxmlformats.org/officeDocument/2006/relationships/slide" Target="slides/slide86.xml"/><Relationship Id="rId513" Type="http://schemas.openxmlformats.org/officeDocument/2006/relationships/slide" Target="slides/slide512.xml"/><Relationship Id="rId597" Type="http://schemas.openxmlformats.org/officeDocument/2006/relationships/slide" Target="slides/slide596.xml"/><Relationship Id="rId720" Type="http://schemas.openxmlformats.org/officeDocument/2006/relationships/slide" Target="slides/slide719.xml"/><Relationship Id="rId818" Type="http://schemas.openxmlformats.org/officeDocument/2006/relationships/slide" Target="slides/slide817.xml"/><Relationship Id="rId152" Type="http://schemas.openxmlformats.org/officeDocument/2006/relationships/slide" Target="slides/slide151.xml"/><Relationship Id="rId457" Type="http://schemas.openxmlformats.org/officeDocument/2006/relationships/slide" Target="slides/slide456.xml"/><Relationship Id="rId664" Type="http://schemas.openxmlformats.org/officeDocument/2006/relationships/slide" Target="slides/slide663.xml"/><Relationship Id="rId871" Type="http://schemas.openxmlformats.org/officeDocument/2006/relationships/slide" Target="slides/slide870.xml"/><Relationship Id="rId14" Type="http://schemas.openxmlformats.org/officeDocument/2006/relationships/slide" Target="slides/slide13.xml"/><Relationship Id="rId317" Type="http://schemas.openxmlformats.org/officeDocument/2006/relationships/slide" Target="slides/slide316.xml"/><Relationship Id="rId524" Type="http://schemas.openxmlformats.org/officeDocument/2006/relationships/slide" Target="slides/slide523.xml"/><Relationship Id="rId731" Type="http://schemas.openxmlformats.org/officeDocument/2006/relationships/slide" Target="slides/slide730.xml"/><Relationship Id="rId98" Type="http://schemas.openxmlformats.org/officeDocument/2006/relationships/slide" Target="slides/slide97.xml"/><Relationship Id="rId163" Type="http://schemas.openxmlformats.org/officeDocument/2006/relationships/slide" Target="slides/slide162.xml"/><Relationship Id="rId370" Type="http://schemas.openxmlformats.org/officeDocument/2006/relationships/slide" Target="slides/slide369.xml"/><Relationship Id="rId829" Type="http://schemas.openxmlformats.org/officeDocument/2006/relationships/slide" Target="slides/slide828.xml"/><Relationship Id="rId230" Type="http://schemas.openxmlformats.org/officeDocument/2006/relationships/slide" Target="slides/slide229.xml"/><Relationship Id="rId468" Type="http://schemas.openxmlformats.org/officeDocument/2006/relationships/slide" Target="slides/slide467.xml"/><Relationship Id="rId675" Type="http://schemas.openxmlformats.org/officeDocument/2006/relationships/slide" Target="slides/slide674.xml"/><Relationship Id="rId882" Type="http://schemas.openxmlformats.org/officeDocument/2006/relationships/slide" Target="slides/slide881.xml"/><Relationship Id="rId25" Type="http://schemas.openxmlformats.org/officeDocument/2006/relationships/slide" Target="slides/slide24.xml"/><Relationship Id="rId328" Type="http://schemas.openxmlformats.org/officeDocument/2006/relationships/slide" Target="slides/slide327.xml"/><Relationship Id="rId535" Type="http://schemas.openxmlformats.org/officeDocument/2006/relationships/slide" Target="slides/slide534.xml"/><Relationship Id="rId742" Type="http://schemas.openxmlformats.org/officeDocument/2006/relationships/slide" Target="slides/slide74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602" Type="http://schemas.openxmlformats.org/officeDocument/2006/relationships/slide" Target="slides/slide601.xml"/><Relationship Id="rId241" Type="http://schemas.openxmlformats.org/officeDocument/2006/relationships/slide" Target="slides/slide240.xml"/><Relationship Id="rId479" Type="http://schemas.openxmlformats.org/officeDocument/2006/relationships/slide" Target="slides/slide478.xml"/><Relationship Id="rId686" Type="http://schemas.openxmlformats.org/officeDocument/2006/relationships/slide" Target="slides/slide685.xml"/><Relationship Id="rId36" Type="http://schemas.openxmlformats.org/officeDocument/2006/relationships/slide" Target="slides/slide35.xml"/><Relationship Id="rId339" Type="http://schemas.openxmlformats.org/officeDocument/2006/relationships/slide" Target="slides/slide338.xml"/><Relationship Id="rId546" Type="http://schemas.openxmlformats.org/officeDocument/2006/relationships/slide" Target="slides/slide545.xml"/><Relationship Id="rId753" Type="http://schemas.openxmlformats.org/officeDocument/2006/relationships/slide" Target="slides/slide752.xml"/><Relationship Id="rId101" Type="http://schemas.openxmlformats.org/officeDocument/2006/relationships/slide" Target="slides/slide100.xml"/><Relationship Id="rId185" Type="http://schemas.openxmlformats.org/officeDocument/2006/relationships/slide" Target="slides/slide184.xml"/><Relationship Id="rId406" Type="http://schemas.openxmlformats.org/officeDocument/2006/relationships/slide" Target="slides/slide405.xml"/><Relationship Id="rId392" Type="http://schemas.openxmlformats.org/officeDocument/2006/relationships/slide" Target="slides/slide391.xml"/><Relationship Id="rId613" Type="http://schemas.openxmlformats.org/officeDocument/2006/relationships/slide" Target="slides/slide612.xml"/><Relationship Id="rId697" Type="http://schemas.openxmlformats.org/officeDocument/2006/relationships/slide" Target="slides/slide696.xml"/><Relationship Id="rId820" Type="http://schemas.openxmlformats.org/officeDocument/2006/relationships/slide" Target="slides/slide819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112" Type="http://schemas.openxmlformats.org/officeDocument/2006/relationships/slide" Target="slides/slide111.xml"/><Relationship Id="rId557" Type="http://schemas.openxmlformats.org/officeDocument/2006/relationships/slide" Target="slides/slide556.xml"/><Relationship Id="rId764" Type="http://schemas.openxmlformats.org/officeDocument/2006/relationships/slide" Target="slides/slide763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624" Type="http://schemas.openxmlformats.org/officeDocument/2006/relationships/slide" Target="slides/slide623.xml"/><Relationship Id="rId831" Type="http://schemas.openxmlformats.org/officeDocument/2006/relationships/slide" Target="slides/slide830.xml"/><Relationship Id="rId263" Type="http://schemas.openxmlformats.org/officeDocument/2006/relationships/slide" Target="slides/slide262.xml"/><Relationship Id="rId470" Type="http://schemas.openxmlformats.org/officeDocument/2006/relationships/slide" Target="slides/slide469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568" Type="http://schemas.openxmlformats.org/officeDocument/2006/relationships/slide" Target="slides/slide567.xml"/><Relationship Id="rId775" Type="http://schemas.openxmlformats.org/officeDocument/2006/relationships/slide" Target="slides/slide774.xml"/><Relationship Id="rId428" Type="http://schemas.openxmlformats.org/officeDocument/2006/relationships/slide" Target="slides/slide427.xml"/><Relationship Id="rId635" Type="http://schemas.openxmlformats.org/officeDocument/2006/relationships/slide" Target="slides/slide634.xml"/><Relationship Id="rId842" Type="http://schemas.openxmlformats.org/officeDocument/2006/relationships/slide" Target="slides/slide841.xml"/><Relationship Id="rId274" Type="http://schemas.openxmlformats.org/officeDocument/2006/relationships/slide" Target="slides/slide273.xml"/><Relationship Id="rId481" Type="http://schemas.openxmlformats.org/officeDocument/2006/relationships/slide" Target="slides/slide480.xml"/><Relationship Id="rId702" Type="http://schemas.openxmlformats.org/officeDocument/2006/relationships/slide" Target="slides/slide701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579" Type="http://schemas.openxmlformats.org/officeDocument/2006/relationships/slide" Target="slides/slide578.xml"/><Relationship Id="rId786" Type="http://schemas.openxmlformats.org/officeDocument/2006/relationships/slide" Target="slides/slide785.xml"/><Relationship Id="rId341" Type="http://schemas.openxmlformats.org/officeDocument/2006/relationships/slide" Target="slides/slide340.xml"/><Relationship Id="rId439" Type="http://schemas.openxmlformats.org/officeDocument/2006/relationships/slide" Target="slides/slide438.xml"/><Relationship Id="rId646" Type="http://schemas.openxmlformats.org/officeDocument/2006/relationships/slide" Target="slides/slide645.xml"/><Relationship Id="rId201" Type="http://schemas.openxmlformats.org/officeDocument/2006/relationships/slide" Target="slides/slide200.xml"/><Relationship Id="rId285" Type="http://schemas.openxmlformats.org/officeDocument/2006/relationships/slide" Target="slides/slide284.xml"/><Relationship Id="rId506" Type="http://schemas.openxmlformats.org/officeDocument/2006/relationships/slide" Target="slides/slide505.xml"/><Relationship Id="rId853" Type="http://schemas.openxmlformats.org/officeDocument/2006/relationships/slide" Target="slides/slide852.xml"/><Relationship Id="rId492" Type="http://schemas.openxmlformats.org/officeDocument/2006/relationships/slide" Target="slides/slide491.xml"/><Relationship Id="rId713" Type="http://schemas.openxmlformats.org/officeDocument/2006/relationships/slide" Target="slides/slide712.xml"/><Relationship Id="rId797" Type="http://schemas.openxmlformats.org/officeDocument/2006/relationships/slide" Target="slides/slide796.xml"/><Relationship Id="rId145" Type="http://schemas.openxmlformats.org/officeDocument/2006/relationships/slide" Target="slides/slide144.xml"/><Relationship Id="rId352" Type="http://schemas.openxmlformats.org/officeDocument/2006/relationships/slide" Target="slides/slide351.xml"/><Relationship Id="rId212" Type="http://schemas.openxmlformats.org/officeDocument/2006/relationships/slide" Target="slides/slide211.xml"/><Relationship Id="rId657" Type="http://schemas.openxmlformats.org/officeDocument/2006/relationships/slide" Target="slides/slide656.xml"/><Relationship Id="rId864" Type="http://schemas.openxmlformats.org/officeDocument/2006/relationships/slide" Target="slides/slide863.xml"/><Relationship Id="rId296" Type="http://schemas.openxmlformats.org/officeDocument/2006/relationships/slide" Target="slides/slide295.xml"/><Relationship Id="rId517" Type="http://schemas.openxmlformats.org/officeDocument/2006/relationships/slide" Target="slides/slide516.xml"/><Relationship Id="rId724" Type="http://schemas.openxmlformats.org/officeDocument/2006/relationships/slide" Target="slides/slide723.xml"/><Relationship Id="rId60" Type="http://schemas.openxmlformats.org/officeDocument/2006/relationships/slide" Target="slides/slide59.xml"/><Relationship Id="rId156" Type="http://schemas.openxmlformats.org/officeDocument/2006/relationships/slide" Target="slides/slide155.xml"/><Relationship Id="rId363" Type="http://schemas.openxmlformats.org/officeDocument/2006/relationships/slide" Target="slides/slide362.xml"/><Relationship Id="rId570" Type="http://schemas.openxmlformats.org/officeDocument/2006/relationships/slide" Target="slides/slide569.xml"/><Relationship Id="rId223" Type="http://schemas.openxmlformats.org/officeDocument/2006/relationships/slide" Target="slides/slide222.xml"/><Relationship Id="rId430" Type="http://schemas.openxmlformats.org/officeDocument/2006/relationships/slide" Target="slides/slide429.xml"/><Relationship Id="rId668" Type="http://schemas.openxmlformats.org/officeDocument/2006/relationships/slide" Target="slides/slide667.xml"/><Relationship Id="rId875" Type="http://schemas.openxmlformats.org/officeDocument/2006/relationships/slide" Target="slides/slide874.xml"/><Relationship Id="rId18" Type="http://schemas.openxmlformats.org/officeDocument/2006/relationships/slide" Target="slides/slide17.xml"/><Relationship Id="rId528" Type="http://schemas.openxmlformats.org/officeDocument/2006/relationships/slide" Target="slides/slide527.xml"/><Relationship Id="rId735" Type="http://schemas.openxmlformats.org/officeDocument/2006/relationships/slide" Target="slides/slide734.xml"/><Relationship Id="rId167" Type="http://schemas.openxmlformats.org/officeDocument/2006/relationships/slide" Target="slides/slide166.xml"/><Relationship Id="rId374" Type="http://schemas.openxmlformats.org/officeDocument/2006/relationships/slide" Target="slides/slide373.xml"/><Relationship Id="rId581" Type="http://schemas.openxmlformats.org/officeDocument/2006/relationships/slide" Target="slides/slide580.xml"/><Relationship Id="rId71" Type="http://schemas.openxmlformats.org/officeDocument/2006/relationships/slide" Target="slides/slide70.xml"/><Relationship Id="rId234" Type="http://schemas.openxmlformats.org/officeDocument/2006/relationships/slide" Target="slides/slide233.xml"/><Relationship Id="rId679" Type="http://schemas.openxmlformats.org/officeDocument/2006/relationships/slide" Target="slides/slide678.xml"/><Relationship Id="rId802" Type="http://schemas.openxmlformats.org/officeDocument/2006/relationships/slide" Target="slides/slide801.xml"/><Relationship Id="rId886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41" Type="http://schemas.openxmlformats.org/officeDocument/2006/relationships/slide" Target="slides/slide440.xml"/><Relationship Id="rId539" Type="http://schemas.openxmlformats.org/officeDocument/2006/relationships/slide" Target="slides/slide538.xml"/><Relationship Id="rId746" Type="http://schemas.openxmlformats.org/officeDocument/2006/relationships/slide" Target="slides/slide745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82" Type="http://schemas.openxmlformats.org/officeDocument/2006/relationships/slide" Target="slides/slide81.xml"/><Relationship Id="rId385" Type="http://schemas.openxmlformats.org/officeDocument/2006/relationships/slide" Target="slides/slide384.xml"/><Relationship Id="rId592" Type="http://schemas.openxmlformats.org/officeDocument/2006/relationships/slide" Target="slides/slide591.xml"/><Relationship Id="rId606" Type="http://schemas.openxmlformats.org/officeDocument/2006/relationships/slide" Target="slides/slide605.xml"/><Relationship Id="rId813" Type="http://schemas.openxmlformats.org/officeDocument/2006/relationships/slide" Target="slides/slide812.xml"/><Relationship Id="rId245" Type="http://schemas.openxmlformats.org/officeDocument/2006/relationships/slide" Target="slides/slide244.xml"/><Relationship Id="rId452" Type="http://schemas.openxmlformats.org/officeDocument/2006/relationships/slide" Target="slides/slide451.xml"/><Relationship Id="rId105" Type="http://schemas.openxmlformats.org/officeDocument/2006/relationships/slide" Target="slides/slide104.xml"/><Relationship Id="rId312" Type="http://schemas.openxmlformats.org/officeDocument/2006/relationships/slide" Target="slides/slide311.xml"/><Relationship Id="rId757" Type="http://schemas.openxmlformats.org/officeDocument/2006/relationships/slide" Target="slides/slide756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96" Type="http://schemas.openxmlformats.org/officeDocument/2006/relationships/slide" Target="slides/slide395.xml"/><Relationship Id="rId617" Type="http://schemas.openxmlformats.org/officeDocument/2006/relationships/slide" Target="slides/slide616.xml"/><Relationship Id="rId824" Type="http://schemas.openxmlformats.org/officeDocument/2006/relationships/slide" Target="slides/slide823.xml"/><Relationship Id="rId256" Type="http://schemas.openxmlformats.org/officeDocument/2006/relationships/slide" Target="slides/slide255.xml"/><Relationship Id="rId463" Type="http://schemas.openxmlformats.org/officeDocument/2006/relationships/slide" Target="slides/slide462.xml"/><Relationship Id="rId670" Type="http://schemas.openxmlformats.org/officeDocument/2006/relationships/slide" Target="slides/slide669.xml"/><Relationship Id="rId116" Type="http://schemas.openxmlformats.org/officeDocument/2006/relationships/slide" Target="slides/slide115.xml"/><Relationship Id="rId323" Type="http://schemas.openxmlformats.org/officeDocument/2006/relationships/slide" Target="slides/slide322.xml"/><Relationship Id="rId530" Type="http://schemas.openxmlformats.org/officeDocument/2006/relationships/slide" Target="slides/slide529.xml"/><Relationship Id="rId768" Type="http://schemas.openxmlformats.org/officeDocument/2006/relationships/slide" Target="slides/slide767.xml"/><Relationship Id="rId20" Type="http://schemas.openxmlformats.org/officeDocument/2006/relationships/slide" Target="slides/slide19.xml"/><Relationship Id="rId628" Type="http://schemas.openxmlformats.org/officeDocument/2006/relationships/slide" Target="slides/slide627.xml"/><Relationship Id="rId835" Type="http://schemas.openxmlformats.org/officeDocument/2006/relationships/slide" Target="slides/slide834.xml"/><Relationship Id="rId267" Type="http://schemas.openxmlformats.org/officeDocument/2006/relationships/slide" Target="slides/slide266.xml"/><Relationship Id="rId474" Type="http://schemas.openxmlformats.org/officeDocument/2006/relationships/slide" Target="slides/slide473.xml"/><Relationship Id="rId127" Type="http://schemas.openxmlformats.org/officeDocument/2006/relationships/slide" Target="slides/slide126.xml"/><Relationship Id="rId681" Type="http://schemas.openxmlformats.org/officeDocument/2006/relationships/slide" Target="slides/slide680.xml"/><Relationship Id="rId779" Type="http://schemas.openxmlformats.org/officeDocument/2006/relationships/slide" Target="slides/slide778.xml"/><Relationship Id="rId31" Type="http://schemas.openxmlformats.org/officeDocument/2006/relationships/slide" Target="slides/slide30.xml"/><Relationship Id="rId334" Type="http://schemas.openxmlformats.org/officeDocument/2006/relationships/slide" Target="slides/slide333.xml"/><Relationship Id="rId541" Type="http://schemas.openxmlformats.org/officeDocument/2006/relationships/slide" Target="slides/slide540.xml"/><Relationship Id="rId639" Type="http://schemas.openxmlformats.org/officeDocument/2006/relationships/slide" Target="slides/slide638.xml"/><Relationship Id="rId180" Type="http://schemas.openxmlformats.org/officeDocument/2006/relationships/slide" Target="slides/slide179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846" Type="http://schemas.openxmlformats.org/officeDocument/2006/relationships/slide" Target="slides/slide845.xml"/><Relationship Id="rId485" Type="http://schemas.openxmlformats.org/officeDocument/2006/relationships/slide" Target="slides/slide484.xml"/><Relationship Id="rId692" Type="http://schemas.openxmlformats.org/officeDocument/2006/relationships/slide" Target="slides/slide691.xml"/><Relationship Id="rId706" Type="http://schemas.openxmlformats.org/officeDocument/2006/relationships/slide" Target="slides/slide705.xml"/><Relationship Id="rId42" Type="http://schemas.openxmlformats.org/officeDocument/2006/relationships/slide" Target="slides/slide41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552" Type="http://schemas.openxmlformats.org/officeDocument/2006/relationships/slide" Target="slides/slide551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412" Type="http://schemas.openxmlformats.org/officeDocument/2006/relationships/slide" Target="slides/slide411.xml"/><Relationship Id="rId857" Type="http://schemas.openxmlformats.org/officeDocument/2006/relationships/slide" Target="slides/slide856.xml"/><Relationship Id="rId289" Type="http://schemas.openxmlformats.org/officeDocument/2006/relationships/slide" Target="slides/slide288.xml"/><Relationship Id="rId496" Type="http://schemas.openxmlformats.org/officeDocument/2006/relationships/slide" Target="slides/slide495.xml"/><Relationship Id="rId717" Type="http://schemas.openxmlformats.org/officeDocument/2006/relationships/slide" Target="slides/slide716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56" Type="http://schemas.openxmlformats.org/officeDocument/2006/relationships/slide" Target="slides/slide355.xml"/><Relationship Id="rId563" Type="http://schemas.openxmlformats.org/officeDocument/2006/relationships/slide" Target="slides/slide562.xml"/><Relationship Id="rId770" Type="http://schemas.openxmlformats.org/officeDocument/2006/relationships/slide" Target="slides/slide76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868" Type="http://schemas.openxmlformats.org/officeDocument/2006/relationships/slide" Target="slides/slide867.xml"/><Relationship Id="rId630" Type="http://schemas.openxmlformats.org/officeDocument/2006/relationships/slide" Target="slides/slide629.xml"/><Relationship Id="rId728" Type="http://schemas.openxmlformats.org/officeDocument/2006/relationships/slide" Target="slides/slide727.xml"/><Relationship Id="rId64" Type="http://schemas.openxmlformats.org/officeDocument/2006/relationships/slide" Target="slides/slide63.xml"/><Relationship Id="rId367" Type="http://schemas.openxmlformats.org/officeDocument/2006/relationships/slide" Target="slides/slide366.xml"/><Relationship Id="rId574" Type="http://schemas.openxmlformats.org/officeDocument/2006/relationships/slide" Target="slides/slide573.xml"/><Relationship Id="rId227" Type="http://schemas.openxmlformats.org/officeDocument/2006/relationships/slide" Target="slides/slide226.xml"/><Relationship Id="rId781" Type="http://schemas.openxmlformats.org/officeDocument/2006/relationships/slide" Target="slides/slide780.xml"/><Relationship Id="rId879" Type="http://schemas.openxmlformats.org/officeDocument/2006/relationships/slide" Target="slides/slide878.xml"/><Relationship Id="rId434" Type="http://schemas.openxmlformats.org/officeDocument/2006/relationships/slide" Target="slides/slide433.xml"/><Relationship Id="rId641" Type="http://schemas.openxmlformats.org/officeDocument/2006/relationships/slide" Target="slides/slide640.xml"/><Relationship Id="rId739" Type="http://schemas.openxmlformats.org/officeDocument/2006/relationships/slide" Target="slides/slide738.xml"/><Relationship Id="rId280" Type="http://schemas.openxmlformats.org/officeDocument/2006/relationships/slide" Target="slides/slide279.xml"/><Relationship Id="rId501" Type="http://schemas.openxmlformats.org/officeDocument/2006/relationships/slide" Target="slides/slide500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378" Type="http://schemas.openxmlformats.org/officeDocument/2006/relationships/slide" Target="slides/slide377.xml"/><Relationship Id="rId585" Type="http://schemas.openxmlformats.org/officeDocument/2006/relationships/slide" Target="slides/slide584.xml"/><Relationship Id="rId792" Type="http://schemas.openxmlformats.org/officeDocument/2006/relationships/slide" Target="slides/slide791.xml"/><Relationship Id="rId806" Type="http://schemas.openxmlformats.org/officeDocument/2006/relationships/slide" Target="slides/slide805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652" Type="http://schemas.openxmlformats.org/officeDocument/2006/relationships/slide" Target="slides/slide651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512" Type="http://schemas.openxmlformats.org/officeDocument/2006/relationships/slide" Target="slides/slide511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596" Type="http://schemas.openxmlformats.org/officeDocument/2006/relationships/slide" Target="slides/slide595.xml"/><Relationship Id="rId817" Type="http://schemas.openxmlformats.org/officeDocument/2006/relationships/slide" Target="slides/slide816.xml"/><Relationship Id="rId249" Type="http://schemas.openxmlformats.org/officeDocument/2006/relationships/slide" Target="slides/slide248.xml"/><Relationship Id="rId456" Type="http://schemas.openxmlformats.org/officeDocument/2006/relationships/slide" Target="slides/slide455.xml"/><Relationship Id="rId663" Type="http://schemas.openxmlformats.org/officeDocument/2006/relationships/slide" Target="slides/slide662.xml"/><Relationship Id="rId870" Type="http://schemas.openxmlformats.org/officeDocument/2006/relationships/slide" Target="slides/slide869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16" Type="http://schemas.openxmlformats.org/officeDocument/2006/relationships/slide" Target="slides/slide315.xml"/><Relationship Id="rId523" Type="http://schemas.openxmlformats.org/officeDocument/2006/relationships/slide" Target="slides/slide522.xml"/><Relationship Id="rId97" Type="http://schemas.openxmlformats.org/officeDocument/2006/relationships/slide" Target="slides/slide96.xml"/><Relationship Id="rId730" Type="http://schemas.openxmlformats.org/officeDocument/2006/relationships/slide" Target="slides/slide729.xml"/><Relationship Id="rId828" Type="http://schemas.openxmlformats.org/officeDocument/2006/relationships/slide" Target="slides/slide827.xml"/><Relationship Id="rId162" Type="http://schemas.openxmlformats.org/officeDocument/2006/relationships/slide" Target="slides/slide161.xml"/><Relationship Id="rId467" Type="http://schemas.openxmlformats.org/officeDocument/2006/relationships/slide" Target="slides/slide466.xml"/><Relationship Id="rId674" Type="http://schemas.openxmlformats.org/officeDocument/2006/relationships/slide" Target="slides/slide673.xml"/><Relationship Id="rId881" Type="http://schemas.openxmlformats.org/officeDocument/2006/relationships/slide" Target="slides/slide880.xml"/><Relationship Id="rId24" Type="http://schemas.openxmlformats.org/officeDocument/2006/relationships/slide" Target="slides/slide23.xml"/><Relationship Id="rId327" Type="http://schemas.openxmlformats.org/officeDocument/2006/relationships/slide" Target="slides/slide326.xml"/><Relationship Id="rId534" Type="http://schemas.openxmlformats.org/officeDocument/2006/relationships/slide" Target="slides/slide533.xml"/><Relationship Id="rId741" Type="http://schemas.openxmlformats.org/officeDocument/2006/relationships/slide" Target="slides/slide740.xml"/><Relationship Id="rId839" Type="http://schemas.openxmlformats.org/officeDocument/2006/relationships/slide" Target="slides/slide838.xml"/><Relationship Id="rId173" Type="http://schemas.openxmlformats.org/officeDocument/2006/relationships/slide" Target="slides/slide172.xml"/><Relationship Id="rId380" Type="http://schemas.openxmlformats.org/officeDocument/2006/relationships/slide" Target="slides/slide379.xml"/><Relationship Id="rId601" Type="http://schemas.openxmlformats.org/officeDocument/2006/relationships/slide" Target="slides/slide600.xml"/><Relationship Id="rId240" Type="http://schemas.openxmlformats.org/officeDocument/2006/relationships/slide" Target="slides/slide239.xml"/><Relationship Id="rId478" Type="http://schemas.openxmlformats.org/officeDocument/2006/relationships/slide" Target="slides/slide477.xml"/><Relationship Id="rId685" Type="http://schemas.openxmlformats.org/officeDocument/2006/relationships/slide" Target="slides/slide684.xml"/><Relationship Id="rId35" Type="http://schemas.openxmlformats.org/officeDocument/2006/relationships/slide" Target="slides/slide34.xml"/><Relationship Id="rId100" Type="http://schemas.openxmlformats.org/officeDocument/2006/relationships/slide" Target="slides/slide99.xml"/><Relationship Id="rId338" Type="http://schemas.openxmlformats.org/officeDocument/2006/relationships/slide" Target="slides/slide337.xml"/><Relationship Id="rId545" Type="http://schemas.openxmlformats.org/officeDocument/2006/relationships/slide" Target="slides/slide544.xml"/><Relationship Id="rId752" Type="http://schemas.openxmlformats.org/officeDocument/2006/relationships/slide" Target="slides/slide75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612" Type="http://schemas.openxmlformats.org/officeDocument/2006/relationships/slide" Target="slides/slide611.xml"/><Relationship Id="rId251" Type="http://schemas.openxmlformats.org/officeDocument/2006/relationships/slide" Target="slides/slide250.xml"/><Relationship Id="rId489" Type="http://schemas.openxmlformats.org/officeDocument/2006/relationships/slide" Target="slides/slide488.xml"/><Relationship Id="rId696" Type="http://schemas.openxmlformats.org/officeDocument/2006/relationships/slide" Target="slides/slide695.xml"/><Relationship Id="rId46" Type="http://schemas.openxmlformats.org/officeDocument/2006/relationships/slide" Target="slides/slide45.xml"/><Relationship Id="rId349" Type="http://schemas.openxmlformats.org/officeDocument/2006/relationships/slide" Target="slides/slide348.xml"/><Relationship Id="rId556" Type="http://schemas.openxmlformats.org/officeDocument/2006/relationships/slide" Target="slides/slide555.xml"/><Relationship Id="rId763" Type="http://schemas.openxmlformats.org/officeDocument/2006/relationships/slide" Target="slides/slide762.xml"/><Relationship Id="rId111" Type="http://schemas.openxmlformats.org/officeDocument/2006/relationships/slide" Target="slides/slide110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416" Type="http://schemas.openxmlformats.org/officeDocument/2006/relationships/slide" Target="slides/slide415.xml"/><Relationship Id="rId623" Type="http://schemas.openxmlformats.org/officeDocument/2006/relationships/slide" Target="slides/slide622.xml"/><Relationship Id="rId830" Type="http://schemas.openxmlformats.org/officeDocument/2006/relationships/slide" Target="slides/slide829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567" Type="http://schemas.openxmlformats.org/officeDocument/2006/relationships/slide" Target="slides/slide566.xml"/><Relationship Id="rId122" Type="http://schemas.openxmlformats.org/officeDocument/2006/relationships/slide" Target="slides/slide121.xml"/><Relationship Id="rId774" Type="http://schemas.openxmlformats.org/officeDocument/2006/relationships/slide" Target="slides/slide773.xml"/><Relationship Id="rId427" Type="http://schemas.openxmlformats.org/officeDocument/2006/relationships/slide" Target="slides/slide426.xml"/><Relationship Id="rId469" Type="http://schemas.openxmlformats.org/officeDocument/2006/relationships/slide" Target="slides/slide468.xml"/><Relationship Id="rId634" Type="http://schemas.openxmlformats.org/officeDocument/2006/relationships/slide" Target="slides/slide633.xml"/><Relationship Id="rId676" Type="http://schemas.openxmlformats.org/officeDocument/2006/relationships/slide" Target="slides/slide675.xml"/><Relationship Id="rId841" Type="http://schemas.openxmlformats.org/officeDocument/2006/relationships/slide" Target="slides/slide840.xml"/><Relationship Id="rId883" Type="http://schemas.openxmlformats.org/officeDocument/2006/relationships/slide" Target="slides/slide882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480" Type="http://schemas.openxmlformats.org/officeDocument/2006/relationships/slide" Target="slides/slide479.xml"/><Relationship Id="rId536" Type="http://schemas.openxmlformats.org/officeDocument/2006/relationships/slide" Target="slides/slide535.xml"/><Relationship Id="rId701" Type="http://schemas.openxmlformats.org/officeDocument/2006/relationships/slide" Target="slides/slide700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578" Type="http://schemas.openxmlformats.org/officeDocument/2006/relationships/slide" Target="slides/slide577.xml"/><Relationship Id="rId743" Type="http://schemas.openxmlformats.org/officeDocument/2006/relationships/slide" Target="slides/slide742.xml"/><Relationship Id="rId785" Type="http://schemas.openxmlformats.org/officeDocument/2006/relationships/slide" Target="slides/slide784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38" Type="http://schemas.openxmlformats.org/officeDocument/2006/relationships/slide" Target="slides/slide437.xml"/><Relationship Id="rId603" Type="http://schemas.openxmlformats.org/officeDocument/2006/relationships/slide" Target="slides/slide602.xml"/><Relationship Id="rId645" Type="http://schemas.openxmlformats.org/officeDocument/2006/relationships/slide" Target="slides/slide644.xml"/><Relationship Id="rId687" Type="http://schemas.openxmlformats.org/officeDocument/2006/relationships/slide" Target="slides/slide686.xml"/><Relationship Id="rId810" Type="http://schemas.openxmlformats.org/officeDocument/2006/relationships/slide" Target="slides/slide809.xml"/><Relationship Id="rId852" Type="http://schemas.openxmlformats.org/officeDocument/2006/relationships/slide" Target="slides/slide851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491" Type="http://schemas.openxmlformats.org/officeDocument/2006/relationships/slide" Target="slides/slide490.xml"/><Relationship Id="rId505" Type="http://schemas.openxmlformats.org/officeDocument/2006/relationships/slide" Target="slides/slide504.xml"/><Relationship Id="rId712" Type="http://schemas.openxmlformats.org/officeDocument/2006/relationships/slide" Target="slides/slide711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547" Type="http://schemas.openxmlformats.org/officeDocument/2006/relationships/slide" Target="slides/slide546.xml"/><Relationship Id="rId589" Type="http://schemas.openxmlformats.org/officeDocument/2006/relationships/slide" Target="slides/slide588.xml"/><Relationship Id="rId754" Type="http://schemas.openxmlformats.org/officeDocument/2006/relationships/slide" Target="slides/slide753.xml"/><Relationship Id="rId796" Type="http://schemas.openxmlformats.org/officeDocument/2006/relationships/slide" Target="slides/slide795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49" Type="http://schemas.openxmlformats.org/officeDocument/2006/relationships/slide" Target="slides/slide448.xml"/><Relationship Id="rId614" Type="http://schemas.openxmlformats.org/officeDocument/2006/relationships/slide" Target="slides/slide613.xml"/><Relationship Id="rId656" Type="http://schemas.openxmlformats.org/officeDocument/2006/relationships/slide" Target="slides/slide655.xml"/><Relationship Id="rId821" Type="http://schemas.openxmlformats.org/officeDocument/2006/relationships/slide" Target="slides/slide820.xml"/><Relationship Id="rId863" Type="http://schemas.openxmlformats.org/officeDocument/2006/relationships/slide" Target="slides/slide862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516" Type="http://schemas.openxmlformats.org/officeDocument/2006/relationships/slide" Target="slides/slide515.xml"/><Relationship Id="rId698" Type="http://schemas.openxmlformats.org/officeDocument/2006/relationships/slide" Target="slides/slide697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558" Type="http://schemas.openxmlformats.org/officeDocument/2006/relationships/slide" Target="slides/slide557.xml"/><Relationship Id="rId723" Type="http://schemas.openxmlformats.org/officeDocument/2006/relationships/slide" Target="slides/slide722.xml"/><Relationship Id="rId765" Type="http://schemas.openxmlformats.org/officeDocument/2006/relationships/slide" Target="slides/slide764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slide" Target="slides/slide417.xml"/><Relationship Id="rId625" Type="http://schemas.openxmlformats.org/officeDocument/2006/relationships/slide" Target="slides/slide624.xml"/><Relationship Id="rId832" Type="http://schemas.openxmlformats.org/officeDocument/2006/relationships/slide" Target="slides/slide831.xml"/><Relationship Id="rId222" Type="http://schemas.openxmlformats.org/officeDocument/2006/relationships/slide" Target="slides/slide221.xml"/><Relationship Id="rId264" Type="http://schemas.openxmlformats.org/officeDocument/2006/relationships/slide" Target="slides/slide263.xml"/><Relationship Id="rId471" Type="http://schemas.openxmlformats.org/officeDocument/2006/relationships/slide" Target="slides/slide470.xml"/><Relationship Id="rId667" Type="http://schemas.openxmlformats.org/officeDocument/2006/relationships/slide" Target="slides/slide666.xml"/><Relationship Id="rId874" Type="http://schemas.openxmlformats.org/officeDocument/2006/relationships/slide" Target="slides/slide873.xml"/><Relationship Id="rId17" Type="http://schemas.openxmlformats.org/officeDocument/2006/relationships/slide" Target="slides/slide1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527" Type="http://schemas.openxmlformats.org/officeDocument/2006/relationships/slide" Target="slides/slide526.xml"/><Relationship Id="rId569" Type="http://schemas.openxmlformats.org/officeDocument/2006/relationships/slide" Target="slides/slide568.xml"/><Relationship Id="rId734" Type="http://schemas.openxmlformats.org/officeDocument/2006/relationships/slide" Target="slides/slide733.xml"/><Relationship Id="rId776" Type="http://schemas.openxmlformats.org/officeDocument/2006/relationships/slide" Target="slides/slide775.xml"/><Relationship Id="rId70" Type="http://schemas.openxmlformats.org/officeDocument/2006/relationships/slide" Target="slides/slide69.xml"/><Relationship Id="rId166" Type="http://schemas.openxmlformats.org/officeDocument/2006/relationships/slide" Target="slides/slide165.xml"/><Relationship Id="rId331" Type="http://schemas.openxmlformats.org/officeDocument/2006/relationships/slide" Target="slides/slide330.xml"/><Relationship Id="rId373" Type="http://schemas.openxmlformats.org/officeDocument/2006/relationships/slide" Target="slides/slide372.xml"/><Relationship Id="rId429" Type="http://schemas.openxmlformats.org/officeDocument/2006/relationships/slide" Target="slides/slide428.xml"/><Relationship Id="rId580" Type="http://schemas.openxmlformats.org/officeDocument/2006/relationships/slide" Target="slides/slide579.xml"/><Relationship Id="rId636" Type="http://schemas.openxmlformats.org/officeDocument/2006/relationships/slide" Target="slides/slide635.xml"/><Relationship Id="rId801" Type="http://schemas.openxmlformats.org/officeDocument/2006/relationships/slide" Target="slides/slide800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2.xml"/><Relationship Id="rId440" Type="http://schemas.openxmlformats.org/officeDocument/2006/relationships/slide" Target="slides/slide439.xml"/><Relationship Id="rId678" Type="http://schemas.openxmlformats.org/officeDocument/2006/relationships/slide" Target="slides/slide677.xml"/><Relationship Id="rId843" Type="http://schemas.openxmlformats.org/officeDocument/2006/relationships/slide" Target="slides/slide842.xml"/><Relationship Id="rId885" Type="http://schemas.openxmlformats.org/officeDocument/2006/relationships/handoutMaster" Target="handoutMasters/handoutMaster1.xml"/><Relationship Id="rId28" Type="http://schemas.openxmlformats.org/officeDocument/2006/relationships/slide" Target="slides/slide27.xml"/><Relationship Id="rId275" Type="http://schemas.openxmlformats.org/officeDocument/2006/relationships/slide" Target="slides/slide274.xml"/><Relationship Id="rId300" Type="http://schemas.openxmlformats.org/officeDocument/2006/relationships/slide" Target="slides/slide299.xml"/><Relationship Id="rId482" Type="http://schemas.openxmlformats.org/officeDocument/2006/relationships/slide" Target="slides/slide481.xml"/><Relationship Id="rId538" Type="http://schemas.openxmlformats.org/officeDocument/2006/relationships/slide" Target="slides/slide537.xml"/><Relationship Id="rId703" Type="http://schemas.openxmlformats.org/officeDocument/2006/relationships/slide" Target="slides/slide702.xml"/><Relationship Id="rId745" Type="http://schemas.openxmlformats.org/officeDocument/2006/relationships/slide" Target="slides/slide744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77" Type="http://schemas.openxmlformats.org/officeDocument/2006/relationships/slide" Target="slides/slide176.xml"/><Relationship Id="rId342" Type="http://schemas.openxmlformats.org/officeDocument/2006/relationships/slide" Target="slides/slide341.xml"/><Relationship Id="rId384" Type="http://schemas.openxmlformats.org/officeDocument/2006/relationships/slide" Target="slides/slide383.xml"/><Relationship Id="rId591" Type="http://schemas.openxmlformats.org/officeDocument/2006/relationships/slide" Target="slides/slide590.xml"/><Relationship Id="rId605" Type="http://schemas.openxmlformats.org/officeDocument/2006/relationships/slide" Target="slides/slide604.xml"/><Relationship Id="rId787" Type="http://schemas.openxmlformats.org/officeDocument/2006/relationships/slide" Target="slides/slide786.xml"/><Relationship Id="rId812" Type="http://schemas.openxmlformats.org/officeDocument/2006/relationships/slide" Target="slides/slide811.xml"/><Relationship Id="rId202" Type="http://schemas.openxmlformats.org/officeDocument/2006/relationships/slide" Target="slides/slide201.xml"/><Relationship Id="rId244" Type="http://schemas.openxmlformats.org/officeDocument/2006/relationships/slide" Target="slides/slide243.xml"/><Relationship Id="rId647" Type="http://schemas.openxmlformats.org/officeDocument/2006/relationships/slide" Target="slides/slide646.xml"/><Relationship Id="rId689" Type="http://schemas.openxmlformats.org/officeDocument/2006/relationships/slide" Target="slides/slide688.xml"/><Relationship Id="rId854" Type="http://schemas.openxmlformats.org/officeDocument/2006/relationships/slide" Target="slides/slide853.xml"/><Relationship Id="rId39" Type="http://schemas.openxmlformats.org/officeDocument/2006/relationships/slide" Target="slides/slide38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493" Type="http://schemas.openxmlformats.org/officeDocument/2006/relationships/slide" Target="slides/slide492.xml"/><Relationship Id="rId507" Type="http://schemas.openxmlformats.org/officeDocument/2006/relationships/slide" Target="slides/slide506.xml"/><Relationship Id="rId549" Type="http://schemas.openxmlformats.org/officeDocument/2006/relationships/slide" Target="slides/slide548.xml"/><Relationship Id="rId714" Type="http://schemas.openxmlformats.org/officeDocument/2006/relationships/slide" Target="slides/slide713.xml"/><Relationship Id="rId756" Type="http://schemas.openxmlformats.org/officeDocument/2006/relationships/slide" Target="slides/slide75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46" Type="http://schemas.openxmlformats.org/officeDocument/2006/relationships/slide" Target="slides/slide145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53" Type="http://schemas.openxmlformats.org/officeDocument/2006/relationships/slide" Target="slides/slide352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560" Type="http://schemas.openxmlformats.org/officeDocument/2006/relationships/slide" Target="slides/slide559.xml"/><Relationship Id="rId798" Type="http://schemas.openxmlformats.org/officeDocument/2006/relationships/slide" Target="slides/slide797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420" Type="http://schemas.openxmlformats.org/officeDocument/2006/relationships/slide" Target="slides/slide419.xml"/><Relationship Id="rId616" Type="http://schemas.openxmlformats.org/officeDocument/2006/relationships/slide" Target="slides/slide615.xml"/><Relationship Id="rId658" Type="http://schemas.openxmlformats.org/officeDocument/2006/relationships/slide" Target="slides/slide657.xml"/><Relationship Id="rId823" Type="http://schemas.openxmlformats.org/officeDocument/2006/relationships/slide" Target="slides/slide822.xml"/><Relationship Id="rId865" Type="http://schemas.openxmlformats.org/officeDocument/2006/relationships/slide" Target="slides/slide864.xml"/><Relationship Id="rId255" Type="http://schemas.openxmlformats.org/officeDocument/2006/relationships/slide" Target="slides/slide254.xml"/><Relationship Id="rId297" Type="http://schemas.openxmlformats.org/officeDocument/2006/relationships/slide" Target="slides/slide296.xml"/><Relationship Id="rId462" Type="http://schemas.openxmlformats.org/officeDocument/2006/relationships/slide" Target="slides/slide461.xml"/><Relationship Id="rId518" Type="http://schemas.openxmlformats.org/officeDocument/2006/relationships/slide" Target="slides/slide517.xml"/><Relationship Id="rId725" Type="http://schemas.openxmlformats.org/officeDocument/2006/relationships/slide" Target="slides/slide724.xml"/><Relationship Id="rId115" Type="http://schemas.openxmlformats.org/officeDocument/2006/relationships/slide" Target="slides/slide114.xml"/><Relationship Id="rId157" Type="http://schemas.openxmlformats.org/officeDocument/2006/relationships/slide" Target="slides/slide156.xml"/><Relationship Id="rId322" Type="http://schemas.openxmlformats.org/officeDocument/2006/relationships/slide" Target="slides/slide321.xml"/><Relationship Id="rId364" Type="http://schemas.openxmlformats.org/officeDocument/2006/relationships/slide" Target="slides/slide363.xml"/><Relationship Id="rId767" Type="http://schemas.openxmlformats.org/officeDocument/2006/relationships/slide" Target="slides/slide766.xml"/><Relationship Id="rId61" Type="http://schemas.openxmlformats.org/officeDocument/2006/relationships/slide" Target="slides/slide60.xml"/><Relationship Id="rId199" Type="http://schemas.openxmlformats.org/officeDocument/2006/relationships/slide" Target="slides/slide198.xml"/><Relationship Id="rId571" Type="http://schemas.openxmlformats.org/officeDocument/2006/relationships/slide" Target="slides/slide570.xml"/><Relationship Id="rId627" Type="http://schemas.openxmlformats.org/officeDocument/2006/relationships/slide" Target="slides/slide626.xml"/><Relationship Id="rId669" Type="http://schemas.openxmlformats.org/officeDocument/2006/relationships/slide" Target="slides/slide668.xml"/><Relationship Id="rId834" Type="http://schemas.openxmlformats.org/officeDocument/2006/relationships/slide" Target="slides/slide833.xml"/><Relationship Id="rId876" Type="http://schemas.openxmlformats.org/officeDocument/2006/relationships/slide" Target="slides/slide875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66" Type="http://schemas.openxmlformats.org/officeDocument/2006/relationships/slide" Target="slides/slide265.xml"/><Relationship Id="rId431" Type="http://schemas.openxmlformats.org/officeDocument/2006/relationships/slide" Target="slides/slide430.xml"/><Relationship Id="rId473" Type="http://schemas.openxmlformats.org/officeDocument/2006/relationships/slide" Target="slides/slide472.xml"/><Relationship Id="rId529" Type="http://schemas.openxmlformats.org/officeDocument/2006/relationships/slide" Target="slides/slide528.xml"/><Relationship Id="rId680" Type="http://schemas.openxmlformats.org/officeDocument/2006/relationships/slide" Target="slides/slide679.xml"/><Relationship Id="rId736" Type="http://schemas.openxmlformats.org/officeDocument/2006/relationships/slide" Target="slides/slide735.xml"/><Relationship Id="rId30" Type="http://schemas.openxmlformats.org/officeDocument/2006/relationships/slide" Target="slides/slide29.xml"/><Relationship Id="rId126" Type="http://schemas.openxmlformats.org/officeDocument/2006/relationships/slide" Target="slides/slide125.xml"/><Relationship Id="rId168" Type="http://schemas.openxmlformats.org/officeDocument/2006/relationships/slide" Target="slides/slide167.xml"/><Relationship Id="rId333" Type="http://schemas.openxmlformats.org/officeDocument/2006/relationships/slide" Target="slides/slide332.xml"/><Relationship Id="rId540" Type="http://schemas.openxmlformats.org/officeDocument/2006/relationships/slide" Target="slides/slide539.xml"/><Relationship Id="rId778" Type="http://schemas.openxmlformats.org/officeDocument/2006/relationships/slide" Target="slides/slide777.xml"/><Relationship Id="rId72" Type="http://schemas.openxmlformats.org/officeDocument/2006/relationships/slide" Target="slides/slide71.xml"/><Relationship Id="rId375" Type="http://schemas.openxmlformats.org/officeDocument/2006/relationships/slide" Target="slides/slide374.xml"/><Relationship Id="rId582" Type="http://schemas.openxmlformats.org/officeDocument/2006/relationships/slide" Target="slides/slide581.xml"/><Relationship Id="rId638" Type="http://schemas.openxmlformats.org/officeDocument/2006/relationships/slide" Target="slides/slide637.xml"/><Relationship Id="rId803" Type="http://schemas.openxmlformats.org/officeDocument/2006/relationships/slide" Target="slides/slide802.xml"/><Relationship Id="rId845" Type="http://schemas.openxmlformats.org/officeDocument/2006/relationships/slide" Target="slides/slide844.xml"/><Relationship Id="rId3" Type="http://schemas.openxmlformats.org/officeDocument/2006/relationships/slide" Target="slides/slide2.xml"/><Relationship Id="rId235" Type="http://schemas.openxmlformats.org/officeDocument/2006/relationships/slide" Target="slides/slide234.xml"/><Relationship Id="rId277" Type="http://schemas.openxmlformats.org/officeDocument/2006/relationships/slide" Target="slides/slide276.xml"/><Relationship Id="rId400" Type="http://schemas.openxmlformats.org/officeDocument/2006/relationships/slide" Target="slides/slide399.xml"/><Relationship Id="rId442" Type="http://schemas.openxmlformats.org/officeDocument/2006/relationships/slide" Target="slides/slide441.xml"/><Relationship Id="rId484" Type="http://schemas.openxmlformats.org/officeDocument/2006/relationships/slide" Target="slides/slide483.xml"/><Relationship Id="rId705" Type="http://schemas.openxmlformats.org/officeDocument/2006/relationships/slide" Target="slides/slide704.xml"/><Relationship Id="rId887" Type="http://schemas.openxmlformats.org/officeDocument/2006/relationships/viewProps" Target="viewProps.xml"/><Relationship Id="rId137" Type="http://schemas.openxmlformats.org/officeDocument/2006/relationships/slide" Target="slides/slide136.xml"/><Relationship Id="rId302" Type="http://schemas.openxmlformats.org/officeDocument/2006/relationships/slide" Target="slides/slide301.xml"/><Relationship Id="rId344" Type="http://schemas.openxmlformats.org/officeDocument/2006/relationships/slide" Target="slides/slide343.xml"/><Relationship Id="rId691" Type="http://schemas.openxmlformats.org/officeDocument/2006/relationships/slide" Target="slides/slide690.xml"/><Relationship Id="rId747" Type="http://schemas.openxmlformats.org/officeDocument/2006/relationships/slide" Target="slides/slide746.xml"/><Relationship Id="rId789" Type="http://schemas.openxmlformats.org/officeDocument/2006/relationships/slide" Target="slides/slide788.xml"/><Relationship Id="rId41" Type="http://schemas.openxmlformats.org/officeDocument/2006/relationships/slide" Target="slides/slide40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86" Type="http://schemas.openxmlformats.org/officeDocument/2006/relationships/slide" Target="slides/slide385.xml"/><Relationship Id="rId551" Type="http://schemas.openxmlformats.org/officeDocument/2006/relationships/slide" Target="slides/slide550.xml"/><Relationship Id="rId593" Type="http://schemas.openxmlformats.org/officeDocument/2006/relationships/slide" Target="slides/slide592.xml"/><Relationship Id="rId607" Type="http://schemas.openxmlformats.org/officeDocument/2006/relationships/slide" Target="slides/slide606.xml"/><Relationship Id="rId649" Type="http://schemas.openxmlformats.org/officeDocument/2006/relationships/slide" Target="slides/slide648.xml"/><Relationship Id="rId814" Type="http://schemas.openxmlformats.org/officeDocument/2006/relationships/slide" Target="slides/slide813.xml"/><Relationship Id="rId856" Type="http://schemas.openxmlformats.org/officeDocument/2006/relationships/slide" Target="slides/slide85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46" Type="http://schemas.openxmlformats.org/officeDocument/2006/relationships/slide" Target="slides/slide245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53" Type="http://schemas.openxmlformats.org/officeDocument/2006/relationships/slide" Target="slides/slide452.xml"/><Relationship Id="rId509" Type="http://schemas.openxmlformats.org/officeDocument/2006/relationships/slide" Target="slides/slide508.xml"/><Relationship Id="rId660" Type="http://schemas.openxmlformats.org/officeDocument/2006/relationships/slide" Target="slides/slide659.xml"/><Relationship Id="rId106" Type="http://schemas.openxmlformats.org/officeDocument/2006/relationships/slide" Target="slides/slide105.xml"/><Relationship Id="rId313" Type="http://schemas.openxmlformats.org/officeDocument/2006/relationships/slide" Target="slides/slide312.xml"/><Relationship Id="rId495" Type="http://schemas.openxmlformats.org/officeDocument/2006/relationships/slide" Target="slides/slide494.xml"/><Relationship Id="rId716" Type="http://schemas.openxmlformats.org/officeDocument/2006/relationships/slide" Target="slides/slide715.xml"/><Relationship Id="rId758" Type="http://schemas.openxmlformats.org/officeDocument/2006/relationships/slide" Target="slides/slide757.xml"/><Relationship Id="rId10" Type="http://schemas.openxmlformats.org/officeDocument/2006/relationships/slide" Target="slides/slide9.xml"/><Relationship Id="rId52" Type="http://schemas.openxmlformats.org/officeDocument/2006/relationships/slide" Target="slides/slide51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355" Type="http://schemas.openxmlformats.org/officeDocument/2006/relationships/slide" Target="slides/slide354.xml"/><Relationship Id="rId397" Type="http://schemas.openxmlformats.org/officeDocument/2006/relationships/slide" Target="slides/slide396.xml"/><Relationship Id="rId520" Type="http://schemas.openxmlformats.org/officeDocument/2006/relationships/slide" Target="slides/slide519.xml"/><Relationship Id="rId562" Type="http://schemas.openxmlformats.org/officeDocument/2006/relationships/slide" Target="slides/slide561.xml"/><Relationship Id="rId618" Type="http://schemas.openxmlformats.org/officeDocument/2006/relationships/slide" Target="slides/slide617.xml"/><Relationship Id="rId825" Type="http://schemas.openxmlformats.org/officeDocument/2006/relationships/slide" Target="slides/slide824.xml"/><Relationship Id="rId215" Type="http://schemas.openxmlformats.org/officeDocument/2006/relationships/slide" Target="slides/slide214.xml"/><Relationship Id="rId257" Type="http://schemas.openxmlformats.org/officeDocument/2006/relationships/slide" Target="slides/slide256.xml"/><Relationship Id="rId422" Type="http://schemas.openxmlformats.org/officeDocument/2006/relationships/slide" Target="slides/slide421.xml"/><Relationship Id="rId464" Type="http://schemas.openxmlformats.org/officeDocument/2006/relationships/slide" Target="slides/slide463.xml"/><Relationship Id="rId867" Type="http://schemas.openxmlformats.org/officeDocument/2006/relationships/slide" Target="slides/slide866.xml"/><Relationship Id="rId299" Type="http://schemas.openxmlformats.org/officeDocument/2006/relationships/slide" Target="slides/slide298.xml"/><Relationship Id="rId727" Type="http://schemas.openxmlformats.org/officeDocument/2006/relationships/slide" Target="slides/slide726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66" Type="http://schemas.openxmlformats.org/officeDocument/2006/relationships/slide" Target="slides/slide365.xml"/><Relationship Id="rId573" Type="http://schemas.openxmlformats.org/officeDocument/2006/relationships/slide" Target="slides/slide572.xml"/><Relationship Id="rId780" Type="http://schemas.openxmlformats.org/officeDocument/2006/relationships/slide" Target="slides/slide77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878" Type="http://schemas.openxmlformats.org/officeDocument/2006/relationships/slide" Target="slides/slide877.xml"/><Relationship Id="rId640" Type="http://schemas.openxmlformats.org/officeDocument/2006/relationships/slide" Target="slides/slide639.xml"/><Relationship Id="rId738" Type="http://schemas.openxmlformats.org/officeDocument/2006/relationships/slide" Target="slides/slide737.xml"/><Relationship Id="rId74" Type="http://schemas.openxmlformats.org/officeDocument/2006/relationships/slide" Target="slides/slide73.xml"/><Relationship Id="rId377" Type="http://schemas.openxmlformats.org/officeDocument/2006/relationships/slide" Target="slides/slide376.xml"/><Relationship Id="rId500" Type="http://schemas.openxmlformats.org/officeDocument/2006/relationships/slide" Target="slides/slide499.xml"/><Relationship Id="rId584" Type="http://schemas.openxmlformats.org/officeDocument/2006/relationships/slide" Target="slides/slide583.xml"/><Relationship Id="rId805" Type="http://schemas.openxmlformats.org/officeDocument/2006/relationships/slide" Target="slides/slide804.xml"/><Relationship Id="rId5" Type="http://schemas.openxmlformats.org/officeDocument/2006/relationships/slide" Target="slides/slide4.xml"/><Relationship Id="rId237" Type="http://schemas.openxmlformats.org/officeDocument/2006/relationships/slide" Target="slides/slide236.xml"/><Relationship Id="rId791" Type="http://schemas.openxmlformats.org/officeDocument/2006/relationships/slide" Target="slides/slide790.xml"/><Relationship Id="rId889" Type="http://schemas.openxmlformats.org/officeDocument/2006/relationships/tableStyles" Target="tableStyles.xml"/><Relationship Id="rId444" Type="http://schemas.openxmlformats.org/officeDocument/2006/relationships/slide" Target="slides/slide443.xml"/><Relationship Id="rId651" Type="http://schemas.openxmlformats.org/officeDocument/2006/relationships/slide" Target="slides/slide650.xml"/><Relationship Id="rId749" Type="http://schemas.openxmlformats.org/officeDocument/2006/relationships/slide" Target="slides/slide74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88" Type="http://schemas.openxmlformats.org/officeDocument/2006/relationships/slide" Target="slides/slide387.xml"/><Relationship Id="rId511" Type="http://schemas.openxmlformats.org/officeDocument/2006/relationships/slide" Target="slides/slide510.xml"/><Relationship Id="rId609" Type="http://schemas.openxmlformats.org/officeDocument/2006/relationships/slide" Target="slides/slide60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595" Type="http://schemas.openxmlformats.org/officeDocument/2006/relationships/slide" Target="slides/slide594.xml"/><Relationship Id="rId816" Type="http://schemas.openxmlformats.org/officeDocument/2006/relationships/slide" Target="slides/slide815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662" Type="http://schemas.openxmlformats.org/officeDocument/2006/relationships/slide" Target="slides/slide661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522" Type="http://schemas.openxmlformats.org/officeDocument/2006/relationships/slide" Target="slides/slide521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399" Type="http://schemas.openxmlformats.org/officeDocument/2006/relationships/slide" Target="slides/slide398.xml"/><Relationship Id="rId827" Type="http://schemas.openxmlformats.org/officeDocument/2006/relationships/slide" Target="slides/slide826.xml"/><Relationship Id="rId259" Type="http://schemas.openxmlformats.org/officeDocument/2006/relationships/slide" Target="slides/slide258.xml"/><Relationship Id="rId466" Type="http://schemas.openxmlformats.org/officeDocument/2006/relationships/slide" Target="slides/slide465.xml"/><Relationship Id="rId673" Type="http://schemas.openxmlformats.org/officeDocument/2006/relationships/slide" Target="slides/slide672.xml"/><Relationship Id="rId880" Type="http://schemas.openxmlformats.org/officeDocument/2006/relationships/slide" Target="slides/slide879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326" Type="http://schemas.openxmlformats.org/officeDocument/2006/relationships/slide" Target="slides/slide325.xml"/><Relationship Id="rId533" Type="http://schemas.openxmlformats.org/officeDocument/2006/relationships/slide" Target="slides/slide532.xml"/><Relationship Id="rId740" Type="http://schemas.openxmlformats.org/officeDocument/2006/relationships/slide" Target="slides/slide739.xml"/><Relationship Id="rId838" Type="http://schemas.openxmlformats.org/officeDocument/2006/relationships/slide" Target="slides/slide837.xml"/><Relationship Id="rId172" Type="http://schemas.openxmlformats.org/officeDocument/2006/relationships/slide" Target="slides/slide171.xml"/><Relationship Id="rId477" Type="http://schemas.openxmlformats.org/officeDocument/2006/relationships/slide" Target="slides/slide476.xml"/><Relationship Id="rId600" Type="http://schemas.openxmlformats.org/officeDocument/2006/relationships/slide" Target="slides/slide599.xml"/><Relationship Id="rId684" Type="http://schemas.openxmlformats.org/officeDocument/2006/relationships/slide" Target="slides/slide683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44" Type="http://schemas.openxmlformats.org/officeDocument/2006/relationships/slide" Target="slides/slide543.xml"/><Relationship Id="rId751" Type="http://schemas.openxmlformats.org/officeDocument/2006/relationships/slide" Target="slides/slide750.xml"/><Relationship Id="rId849" Type="http://schemas.openxmlformats.org/officeDocument/2006/relationships/slide" Target="slides/slide848.xml"/><Relationship Id="rId183" Type="http://schemas.openxmlformats.org/officeDocument/2006/relationships/slide" Target="slides/slide182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611" Type="http://schemas.openxmlformats.org/officeDocument/2006/relationships/slide" Target="slides/slide610.xml"/><Relationship Id="rId250" Type="http://schemas.openxmlformats.org/officeDocument/2006/relationships/slide" Target="slides/slide249.xml"/><Relationship Id="rId488" Type="http://schemas.openxmlformats.org/officeDocument/2006/relationships/slide" Target="slides/slide487.xml"/><Relationship Id="rId695" Type="http://schemas.openxmlformats.org/officeDocument/2006/relationships/slide" Target="slides/slide694.xml"/><Relationship Id="rId709" Type="http://schemas.openxmlformats.org/officeDocument/2006/relationships/slide" Target="slides/slide708.xml"/><Relationship Id="rId45" Type="http://schemas.openxmlformats.org/officeDocument/2006/relationships/slide" Target="slides/slide44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555" Type="http://schemas.openxmlformats.org/officeDocument/2006/relationships/slide" Target="slides/slide554.xml"/><Relationship Id="rId762" Type="http://schemas.openxmlformats.org/officeDocument/2006/relationships/slide" Target="slides/slide76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622" Type="http://schemas.openxmlformats.org/officeDocument/2006/relationships/slide" Target="slides/slide621.xml"/><Relationship Id="rId261" Type="http://schemas.openxmlformats.org/officeDocument/2006/relationships/slide" Target="slides/slide260.xml"/><Relationship Id="rId499" Type="http://schemas.openxmlformats.org/officeDocument/2006/relationships/slide" Target="slides/slide498.xml"/><Relationship Id="rId56" Type="http://schemas.openxmlformats.org/officeDocument/2006/relationships/slide" Target="slides/slide55.xml"/><Relationship Id="rId359" Type="http://schemas.openxmlformats.org/officeDocument/2006/relationships/slide" Target="slides/slide358.xml"/><Relationship Id="rId566" Type="http://schemas.openxmlformats.org/officeDocument/2006/relationships/slide" Target="slides/slide565.xml"/><Relationship Id="rId773" Type="http://schemas.openxmlformats.org/officeDocument/2006/relationships/slide" Target="slides/slide772.xml"/><Relationship Id="rId121" Type="http://schemas.openxmlformats.org/officeDocument/2006/relationships/slide" Target="slides/slide120.xml"/><Relationship Id="rId219" Type="http://schemas.openxmlformats.org/officeDocument/2006/relationships/slide" Target="slides/slide218.xml"/><Relationship Id="rId426" Type="http://schemas.openxmlformats.org/officeDocument/2006/relationships/slide" Target="slides/slide425.xml"/><Relationship Id="rId633" Type="http://schemas.openxmlformats.org/officeDocument/2006/relationships/slide" Target="slides/slide632.xml"/><Relationship Id="rId840" Type="http://schemas.openxmlformats.org/officeDocument/2006/relationships/slide" Target="slides/slide839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577" Type="http://schemas.openxmlformats.org/officeDocument/2006/relationships/slide" Target="slides/slide576.xml"/><Relationship Id="rId700" Type="http://schemas.openxmlformats.org/officeDocument/2006/relationships/slide" Target="slides/slide699.xml"/><Relationship Id="rId132" Type="http://schemas.openxmlformats.org/officeDocument/2006/relationships/slide" Target="slides/slide131.xml"/><Relationship Id="rId784" Type="http://schemas.openxmlformats.org/officeDocument/2006/relationships/slide" Target="slides/slide783.xml"/><Relationship Id="rId437" Type="http://schemas.openxmlformats.org/officeDocument/2006/relationships/slide" Target="slides/slide436.xml"/><Relationship Id="rId644" Type="http://schemas.openxmlformats.org/officeDocument/2006/relationships/slide" Target="slides/slide643.xml"/><Relationship Id="rId851" Type="http://schemas.openxmlformats.org/officeDocument/2006/relationships/slide" Target="slides/slide850.xml"/><Relationship Id="rId283" Type="http://schemas.openxmlformats.org/officeDocument/2006/relationships/slide" Target="slides/slide282.xml"/><Relationship Id="rId490" Type="http://schemas.openxmlformats.org/officeDocument/2006/relationships/slide" Target="slides/slide489.xml"/><Relationship Id="rId504" Type="http://schemas.openxmlformats.org/officeDocument/2006/relationships/slide" Target="slides/slide503.xml"/><Relationship Id="rId711" Type="http://schemas.openxmlformats.org/officeDocument/2006/relationships/slide" Target="slides/slide710.xml"/><Relationship Id="rId78" Type="http://schemas.openxmlformats.org/officeDocument/2006/relationships/slide" Target="slides/slide77.xml"/><Relationship Id="rId143" Type="http://schemas.openxmlformats.org/officeDocument/2006/relationships/slide" Target="slides/slide142.xml"/><Relationship Id="rId350" Type="http://schemas.openxmlformats.org/officeDocument/2006/relationships/slide" Target="slides/slide349.xml"/><Relationship Id="rId588" Type="http://schemas.openxmlformats.org/officeDocument/2006/relationships/slide" Target="slides/slide587.xml"/><Relationship Id="rId795" Type="http://schemas.openxmlformats.org/officeDocument/2006/relationships/slide" Target="slides/slide794.xml"/><Relationship Id="rId809" Type="http://schemas.openxmlformats.org/officeDocument/2006/relationships/slide" Target="slides/slide808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448" Type="http://schemas.openxmlformats.org/officeDocument/2006/relationships/slide" Target="slides/slide447.xml"/><Relationship Id="rId655" Type="http://schemas.openxmlformats.org/officeDocument/2006/relationships/slide" Target="slides/slide654.xml"/><Relationship Id="rId862" Type="http://schemas.openxmlformats.org/officeDocument/2006/relationships/slide" Target="slides/slide86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515" Type="http://schemas.openxmlformats.org/officeDocument/2006/relationships/slide" Target="slides/slide514.xml"/><Relationship Id="rId722" Type="http://schemas.openxmlformats.org/officeDocument/2006/relationships/slide" Target="slides/slide721.xml"/><Relationship Id="rId89" Type="http://schemas.openxmlformats.org/officeDocument/2006/relationships/slide" Target="slides/slide88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599" Type="http://schemas.openxmlformats.org/officeDocument/2006/relationships/slide" Target="slides/slide598.xml"/><Relationship Id="rId459" Type="http://schemas.openxmlformats.org/officeDocument/2006/relationships/slide" Target="slides/slide458.xml"/><Relationship Id="rId666" Type="http://schemas.openxmlformats.org/officeDocument/2006/relationships/slide" Target="slides/slide665.xml"/><Relationship Id="rId873" Type="http://schemas.openxmlformats.org/officeDocument/2006/relationships/slide" Target="slides/slide872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19" Type="http://schemas.openxmlformats.org/officeDocument/2006/relationships/slide" Target="slides/slide318.xml"/><Relationship Id="rId526" Type="http://schemas.openxmlformats.org/officeDocument/2006/relationships/slide" Target="slides/slide525.xml"/><Relationship Id="rId733" Type="http://schemas.openxmlformats.org/officeDocument/2006/relationships/slide" Target="slides/slide732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677" Type="http://schemas.openxmlformats.org/officeDocument/2006/relationships/slide" Target="slides/slide676.xml"/><Relationship Id="rId800" Type="http://schemas.openxmlformats.org/officeDocument/2006/relationships/slide" Target="slides/slide799.xml"/><Relationship Id="rId232" Type="http://schemas.openxmlformats.org/officeDocument/2006/relationships/slide" Target="slides/slide231.xml"/><Relationship Id="rId884" Type="http://schemas.openxmlformats.org/officeDocument/2006/relationships/notesMaster" Target="notesMasters/notesMaster1.xml"/><Relationship Id="rId27" Type="http://schemas.openxmlformats.org/officeDocument/2006/relationships/slide" Target="slides/slide26.xml"/><Relationship Id="rId537" Type="http://schemas.openxmlformats.org/officeDocument/2006/relationships/slide" Target="slides/slide536.xml"/><Relationship Id="rId744" Type="http://schemas.openxmlformats.org/officeDocument/2006/relationships/slide" Target="slides/slide743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83" Type="http://schemas.openxmlformats.org/officeDocument/2006/relationships/slide" Target="slides/slide382.xml"/><Relationship Id="rId590" Type="http://schemas.openxmlformats.org/officeDocument/2006/relationships/slide" Target="slides/slide589.xml"/><Relationship Id="rId604" Type="http://schemas.openxmlformats.org/officeDocument/2006/relationships/slide" Target="slides/slide603.xml"/><Relationship Id="rId811" Type="http://schemas.openxmlformats.org/officeDocument/2006/relationships/slide" Target="slides/slide810.xml"/><Relationship Id="rId243" Type="http://schemas.openxmlformats.org/officeDocument/2006/relationships/slide" Target="slides/slide242.xml"/><Relationship Id="rId450" Type="http://schemas.openxmlformats.org/officeDocument/2006/relationships/slide" Target="slides/slide449.xml"/><Relationship Id="rId688" Type="http://schemas.openxmlformats.org/officeDocument/2006/relationships/slide" Target="slides/slide687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548" Type="http://schemas.openxmlformats.org/officeDocument/2006/relationships/slide" Target="slides/slide547.xml"/><Relationship Id="rId755" Type="http://schemas.openxmlformats.org/officeDocument/2006/relationships/slide" Target="slides/slide754.xml"/><Relationship Id="rId91" Type="http://schemas.openxmlformats.org/officeDocument/2006/relationships/slide" Target="slides/slide90.xml"/><Relationship Id="rId187" Type="http://schemas.openxmlformats.org/officeDocument/2006/relationships/slide" Target="slides/slide186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615" Type="http://schemas.openxmlformats.org/officeDocument/2006/relationships/slide" Target="slides/slide614.xml"/><Relationship Id="rId822" Type="http://schemas.openxmlformats.org/officeDocument/2006/relationships/slide" Target="slides/slide821.xml"/><Relationship Id="rId254" Type="http://schemas.openxmlformats.org/officeDocument/2006/relationships/slide" Target="slides/slide253.xml"/><Relationship Id="rId699" Type="http://schemas.openxmlformats.org/officeDocument/2006/relationships/slide" Target="slides/slide698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461" Type="http://schemas.openxmlformats.org/officeDocument/2006/relationships/slide" Target="slides/slide460.xml"/><Relationship Id="rId559" Type="http://schemas.openxmlformats.org/officeDocument/2006/relationships/slide" Target="slides/slide558.xml"/><Relationship Id="rId766" Type="http://schemas.openxmlformats.org/officeDocument/2006/relationships/slide" Target="slides/slide765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419" Type="http://schemas.openxmlformats.org/officeDocument/2006/relationships/slide" Target="slides/slide418.xml"/><Relationship Id="rId626" Type="http://schemas.openxmlformats.org/officeDocument/2006/relationships/slide" Target="slides/slide625.xml"/><Relationship Id="rId833" Type="http://schemas.openxmlformats.org/officeDocument/2006/relationships/slide" Target="slides/slide832.xml"/><Relationship Id="rId265" Type="http://schemas.openxmlformats.org/officeDocument/2006/relationships/slide" Target="slides/slide264.xml"/><Relationship Id="rId472" Type="http://schemas.openxmlformats.org/officeDocument/2006/relationships/slide" Target="slides/slide471.xml"/><Relationship Id="rId125" Type="http://schemas.openxmlformats.org/officeDocument/2006/relationships/slide" Target="slides/slide124.xml"/><Relationship Id="rId332" Type="http://schemas.openxmlformats.org/officeDocument/2006/relationships/slide" Target="slides/slide331.xml"/><Relationship Id="rId777" Type="http://schemas.openxmlformats.org/officeDocument/2006/relationships/slide" Target="slides/slide776.xml"/><Relationship Id="rId637" Type="http://schemas.openxmlformats.org/officeDocument/2006/relationships/slide" Target="slides/slide636.xml"/><Relationship Id="rId844" Type="http://schemas.openxmlformats.org/officeDocument/2006/relationships/slide" Target="slides/slide843.xml"/><Relationship Id="rId276" Type="http://schemas.openxmlformats.org/officeDocument/2006/relationships/slide" Target="slides/slide275.xml"/><Relationship Id="rId483" Type="http://schemas.openxmlformats.org/officeDocument/2006/relationships/slide" Target="slides/slide482.xml"/><Relationship Id="rId690" Type="http://schemas.openxmlformats.org/officeDocument/2006/relationships/slide" Target="slides/slide689.xml"/><Relationship Id="rId704" Type="http://schemas.openxmlformats.org/officeDocument/2006/relationships/slide" Target="slides/slide703.xml"/><Relationship Id="rId40" Type="http://schemas.openxmlformats.org/officeDocument/2006/relationships/slide" Target="slides/slide39.xml"/><Relationship Id="rId136" Type="http://schemas.openxmlformats.org/officeDocument/2006/relationships/slide" Target="slides/slide135.xml"/><Relationship Id="rId343" Type="http://schemas.openxmlformats.org/officeDocument/2006/relationships/slide" Target="slides/slide342.xml"/><Relationship Id="rId550" Type="http://schemas.openxmlformats.org/officeDocument/2006/relationships/slide" Target="slides/slide549.xml"/><Relationship Id="rId788" Type="http://schemas.openxmlformats.org/officeDocument/2006/relationships/slide" Target="slides/slide787.xml"/><Relationship Id="rId203" Type="http://schemas.openxmlformats.org/officeDocument/2006/relationships/slide" Target="slides/slide202.xml"/><Relationship Id="rId648" Type="http://schemas.openxmlformats.org/officeDocument/2006/relationships/slide" Target="slides/slide647.xml"/><Relationship Id="rId855" Type="http://schemas.openxmlformats.org/officeDocument/2006/relationships/slide" Target="slides/slide854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94" Type="http://schemas.openxmlformats.org/officeDocument/2006/relationships/slide" Target="slides/slide493.xml"/><Relationship Id="rId508" Type="http://schemas.openxmlformats.org/officeDocument/2006/relationships/slide" Target="slides/slide507.xml"/><Relationship Id="rId715" Type="http://schemas.openxmlformats.org/officeDocument/2006/relationships/slide" Target="slides/slide714.xml"/><Relationship Id="rId147" Type="http://schemas.openxmlformats.org/officeDocument/2006/relationships/slide" Target="slides/slide146.xml"/><Relationship Id="rId354" Type="http://schemas.openxmlformats.org/officeDocument/2006/relationships/slide" Target="slides/slide353.xml"/><Relationship Id="rId799" Type="http://schemas.openxmlformats.org/officeDocument/2006/relationships/slide" Target="slides/slide798.xml"/><Relationship Id="rId51" Type="http://schemas.openxmlformats.org/officeDocument/2006/relationships/slide" Target="slides/slide50.xml"/><Relationship Id="rId561" Type="http://schemas.openxmlformats.org/officeDocument/2006/relationships/slide" Target="slides/slide560.xml"/><Relationship Id="rId659" Type="http://schemas.openxmlformats.org/officeDocument/2006/relationships/slide" Target="slides/slide658.xml"/><Relationship Id="rId866" Type="http://schemas.openxmlformats.org/officeDocument/2006/relationships/slide" Target="slides/slide865.xml"/><Relationship Id="rId214" Type="http://schemas.openxmlformats.org/officeDocument/2006/relationships/slide" Target="slides/slide213.xml"/><Relationship Id="rId298" Type="http://schemas.openxmlformats.org/officeDocument/2006/relationships/slide" Target="slides/slide297.xml"/><Relationship Id="rId421" Type="http://schemas.openxmlformats.org/officeDocument/2006/relationships/slide" Target="slides/slide420.xml"/><Relationship Id="rId519" Type="http://schemas.openxmlformats.org/officeDocument/2006/relationships/slide" Target="slides/slide518.xml"/><Relationship Id="rId158" Type="http://schemas.openxmlformats.org/officeDocument/2006/relationships/slide" Target="slides/slide157.xml"/><Relationship Id="rId726" Type="http://schemas.openxmlformats.org/officeDocument/2006/relationships/slide" Target="slides/slide725.xml"/><Relationship Id="rId62" Type="http://schemas.openxmlformats.org/officeDocument/2006/relationships/slide" Target="slides/slide61.xml"/><Relationship Id="rId365" Type="http://schemas.openxmlformats.org/officeDocument/2006/relationships/slide" Target="slides/slide364.xml"/><Relationship Id="rId572" Type="http://schemas.openxmlformats.org/officeDocument/2006/relationships/slide" Target="slides/slide571.xml"/><Relationship Id="rId225" Type="http://schemas.openxmlformats.org/officeDocument/2006/relationships/slide" Target="slides/slide224.xml"/><Relationship Id="rId432" Type="http://schemas.openxmlformats.org/officeDocument/2006/relationships/slide" Target="slides/slide431.xml"/><Relationship Id="rId877" Type="http://schemas.openxmlformats.org/officeDocument/2006/relationships/slide" Target="slides/slide876.xml"/><Relationship Id="rId737" Type="http://schemas.openxmlformats.org/officeDocument/2006/relationships/slide" Target="slides/slide736.xml"/><Relationship Id="rId73" Type="http://schemas.openxmlformats.org/officeDocument/2006/relationships/slide" Target="slides/slide72.xml"/><Relationship Id="rId169" Type="http://schemas.openxmlformats.org/officeDocument/2006/relationships/slide" Target="slides/slide168.xml"/><Relationship Id="rId376" Type="http://schemas.openxmlformats.org/officeDocument/2006/relationships/slide" Target="slides/slide375.xml"/><Relationship Id="rId583" Type="http://schemas.openxmlformats.org/officeDocument/2006/relationships/slide" Target="slides/slide582.xml"/><Relationship Id="rId790" Type="http://schemas.openxmlformats.org/officeDocument/2006/relationships/slide" Target="slides/slide789.xml"/><Relationship Id="rId804" Type="http://schemas.openxmlformats.org/officeDocument/2006/relationships/slide" Target="slides/slide803.xml"/><Relationship Id="rId4" Type="http://schemas.openxmlformats.org/officeDocument/2006/relationships/slide" Target="slides/slide3.xml"/><Relationship Id="rId236" Type="http://schemas.openxmlformats.org/officeDocument/2006/relationships/slide" Target="slides/slide235.xml"/><Relationship Id="rId443" Type="http://schemas.openxmlformats.org/officeDocument/2006/relationships/slide" Target="slides/slide442.xml"/><Relationship Id="rId650" Type="http://schemas.openxmlformats.org/officeDocument/2006/relationships/slide" Target="slides/slide649.xml"/><Relationship Id="rId888" Type="http://schemas.openxmlformats.org/officeDocument/2006/relationships/theme" Target="theme/theme1.xml"/><Relationship Id="rId303" Type="http://schemas.openxmlformats.org/officeDocument/2006/relationships/slide" Target="slides/slide302.xml"/><Relationship Id="rId748" Type="http://schemas.openxmlformats.org/officeDocument/2006/relationships/slide" Target="slides/slide747.xml"/><Relationship Id="rId84" Type="http://schemas.openxmlformats.org/officeDocument/2006/relationships/slide" Target="slides/slide83.xml"/><Relationship Id="rId387" Type="http://schemas.openxmlformats.org/officeDocument/2006/relationships/slide" Target="slides/slide386.xml"/><Relationship Id="rId510" Type="http://schemas.openxmlformats.org/officeDocument/2006/relationships/slide" Target="slides/slide509.xml"/><Relationship Id="rId594" Type="http://schemas.openxmlformats.org/officeDocument/2006/relationships/slide" Target="slides/slide593.xml"/><Relationship Id="rId608" Type="http://schemas.openxmlformats.org/officeDocument/2006/relationships/slide" Target="slides/slide607.xml"/><Relationship Id="rId815" Type="http://schemas.openxmlformats.org/officeDocument/2006/relationships/slide" Target="slides/slide81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454" Type="http://schemas.openxmlformats.org/officeDocument/2006/relationships/slide" Target="slides/slide453.xml"/><Relationship Id="rId661" Type="http://schemas.openxmlformats.org/officeDocument/2006/relationships/slide" Target="slides/slide660.xml"/><Relationship Id="rId759" Type="http://schemas.openxmlformats.org/officeDocument/2006/relationships/slide" Target="slides/slide758.xml"/><Relationship Id="rId11" Type="http://schemas.openxmlformats.org/officeDocument/2006/relationships/slide" Target="slides/slide10.xml"/><Relationship Id="rId314" Type="http://schemas.openxmlformats.org/officeDocument/2006/relationships/slide" Target="slides/slide313.xml"/><Relationship Id="rId398" Type="http://schemas.openxmlformats.org/officeDocument/2006/relationships/slide" Target="slides/slide397.xml"/><Relationship Id="rId521" Type="http://schemas.openxmlformats.org/officeDocument/2006/relationships/slide" Target="slides/slide520.xml"/><Relationship Id="rId619" Type="http://schemas.openxmlformats.org/officeDocument/2006/relationships/slide" Target="slides/slide61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826" Type="http://schemas.openxmlformats.org/officeDocument/2006/relationships/slide" Target="slides/slide825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672" Type="http://schemas.openxmlformats.org/officeDocument/2006/relationships/slide" Target="slides/slide671.xml"/><Relationship Id="rId22" Type="http://schemas.openxmlformats.org/officeDocument/2006/relationships/slide" Target="slides/slide21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532" Type="http://schemas.openxmlformats.org/officeDocument/2006/relationships/slide" Target="slides/slide531.xml"/><Relationship Id="rId171" Type="http://schemas.openxmlformats.org/officeDocument/2006/relationships/slide" Target="slides/slide170.xml"/><Relationship Id="rId837" Type="http://schemas.openxmlformats.org/officeDocument/2006/relationships/slide" Target="slides/slide836.xml"/><Relationship Id="rId269" Type="http://schemas.openxmlformats.org/officeDocument/2006/relationships/slide" Target="slides/slide268.xml"/><Relationship Id="rId476" Type="http://schemas.openxmlformats.org/officeDocument/2006/relationships/slide" Target="slides/slide475.xml"/><Relationship Id="rId683" Type="http://schemas.openxmlformats.org/officeDocument/2006/relationships/slide" Target="slides/slide682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336" Type="http://schemas.openxmlformats.org/officeDocument/2006/relationships/slide" Target="slides/slide335.xml"/><Relationship Id="rId543" Type="http://schemas.openxmlformats.org/officeDocument/2006/relationships/slide" Target="slides/slide542.xml"/><Relationship Id="rId182" Type="http://schemas.openxmlformats.org/officeDocument/2006/relationships/slide" Target="slides/slide181.xml"/><Relationship Id="rId403" Type="http://schemas.openxmlformats.org/officeDocument/2006/relationships/slide" Target="slides/slide402.xml"/><Relationship Id="rId750" Type="http://schemas.openxmlformats.org/officeDocument/2006/relationships/slide" Target="slides/slide749.xml"/><Relationship Id="rId848" Type="http://schemas.openxmlformats.org/officeDocument/2006/relationships/slide" Target="slides/slide847.xml"/><Relationship Id="rId487" Type="http://schemas.openxmlformats.org/officeDocument/2006/relationships/slide" Target="slides/slide486.xml"/><Relationship Id="rId610" Type="http://schemas.openxmlformats.org/officeDocument/2006/relationships/slide" Target="slides/slide609.xml"/><Relationship Id="rId694" Type="http://schemas.openxmlformats.org/officeDocument/2006/relationships/slide" Target="slides/slide693.xml"/><Relationship Id="rId708" Type="http://schemas.openxmlformats.org/officeDocument/2006/relationships/slide" Target="slides/slide707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554" Type="http://schemas.openxmlformats.org/officeDocument/2006/relationships/slide" Target="slides/slide553.xml"/><Relationship Id="rId761" Type="http://schemas.openxmlformats.org/officeDocument/2006/relationships/slide" Target="slides/slide760.xml"/><Relationship Id="rId859" Type="http://schemas.openxmlformats.org/officeDocument/2006/relationships/slide" Target="slides/slide85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414" Type="http://schemas.openxmlformats.org/officeDocument/2006/relationships/slide" Target="slides/slide413.xml"/><Relationship Id="rId498" Type="http://schemas.openxmlformats.org/officeDocument/2006/relationships/slide" Target="slides/slide497.xml"/><Relationship Id="rId621" Type="http://schemas.openxmlformats.org/officeDocument/2006/relationships/slide" Target="slides/slide620.xml"/><Relationship Id="rId260" Type="http://schemas.openxmlformats.org/officeDocument/2006/relationships/slide" Target="slides/slide259.xml"/><Relationship Id="rId719" Type="http://schemas.openxmlformats.org/officeDocument/2006/relationships/slide" Target="slides/slide718.xml"/><Relationship Id="rId55" Type="http://schemas.openxmlformats.org/officeDocument/2006/relationships/slide" Target="slides/slide54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565" Type="http://schemas.openxmlformats.org/officeDocument/2006/relationships/slide" Target="slides/slide564.xml"/><Relationship Id="rId772" Type="http://schemas.openxmlformats.org/officeDocument/2006/relationships/slide" Target="slides/slide77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632" Type="http://schemas.openxmlformats.org/officeDocument/2006/relationships/slide" Target="slides/slide631.xml"/><Relationship Id="rId271" Type="http://schemas.openxmlformats.org/officeDocument/2006/relationships/slide" Target="slides/slide270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69" Type="http://schemas.openxmlformats.org/officeDocument/2006/relationships/slide" Target="slides/slide368.xml"/><Relationship Id="rId576" Type="http://schemas.openxmlformats.org/officeDocument/2006/relationships/slide" Target="slides/slide575.xml"/><Relationship Id="rId783" Type="http://schemas.openxmlformats.org/officeDocument/2006/relationships/slide" Target="slides/slide782.xml"/><Relationship Id="rId229" Type="http://schemas.openxmlformats.org/officeDocument/2006/relationships/slide" Target="slides/slide228.xml"/><Relationship Id="rId436" Type="http://schemas.openxmlformats.org/officeDocument/2006/relationships/slide" Target="slides/slide435.xml"/><Relationship Id="rId643" Type="http://schemas.openxmlformats.org/officeDocument/2006/relationships/slide" Target="slides/slide642.xml"/><Relationship Id="rId850" Type="http://schemas.openxmlformats.org/officeDocument/2006/relationships/slide" Target="slides/slide849.xml"/><Relationship Id="rId77" Type="http://schemas.openxmlformats.org/officeDocument/2006/relationships/slide" Target="slides/slide76.xml"/><Relationship Id="rId282" Type="http://schemas.openxmlformats.org/officeDocument/2006/relationships/slide" Target="slides/slide281.xml"/><Relationship Id="rId503" Type="http://schemas.openxmlformats.org/officeDocument/2006/relationships/slide" Target="slides/slide502.xml"/><Relationship Id="rId587" Type="http://schemas.openxmlformats.org/officeDocument/2006/relationships/slide" Target="slides/slide586.xml"/><Relationship Id="rId710" Type="http://schemas.openxmlformats.org/officeDocument/2006/relationships/slide" Target="slides/slide709.xml"/><Relationship Id="rId808" Type="http://schemas.openxmlformats.org/officeDocument/2006/relationships/slide" Target="slides/slide80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447" Type="http://schemas.openxmlformats.org/officeDocument/2006/relationships/slide" Target="slides/slide446.xml"/><Relationship Id="rId794" Type="http://schemas.openxmlformats.org/officeDocument/2006/relationships/slide" Target="slides/slide793.xml"/><Relationship Id="rId654" Type="http://schemas.openxmlformats.org/officeDocument/2006/relationships/slide" Target="slides/slide653.xml"/><Relationship Id="rId861" Type="http://schemas.openxmlformats.org/officeDocument/2006/relationships/slide" Target="slides/slide860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514" Type="http://schemas.openxmlformats.org/officeDocument/2006/relationships/slide" Target="slides/slide513.xml"/><Relationship Id="rId721" Type="http://schemas.openxmlformats.org/officeDocument/2006/relationships/slide" Target="slides/slide720.xml"/><Relationship Id="rId88" Type="http://schemas.openxmlformats.org/officeDocument/2006/relationships/slide" Target="slides/slide87.xml"/><Relationship Id="rId153" Type="http://schemas.openxmlformats.org/officeDocument/2006/relationships/slide" Target="slides/slide152.xml"/><Relationship Id="rId360" Type="http://schemas.openxmlformats.org/officeDocument/2006/relationships/slide" Target="slides/slide359.xml"/><Relationship Id="rId598" Type="http://schemas.openxmlformats.org/officeDocument/2006/relationships/slide" Target="slides/slide597.xml"/><Relationship Id="rId819" Type="http://schemas.openxmlformats.org/officeDocument/2006/relationships/slide" Target="slides/slide818.xml"/><Relationship Id="rId220" Type="http://schemas.openxmlformats.org/officeDocument/2006/relationships/slide" Target="slides/slide219.xml"/><Relationship Id="rId458" Type="http://schemas.openxmlformats.org/officeDocument/2006/relationships/slide" Target="slides/slide457.xml"/><Relationship Id="rId665" Type="http://schemas.openxmlformats.org/officeDocument/2006/relationships/slide" Target="slides/slide664.xml"/><Relationship Id="rId872" Type="http://schemas.openxmlformats.org/officeDocument/2006/relationships/slide" Target="slides/slide871.xml"/><Relationship Id="rId15" Type="http://schemas.openxmlformats.org/officeDocument/2006/relationships/slide" Target="slides/slide14.xml"/><Relationship Id="rId318" Type="http://schemas.openxmlformats.org/officeDocument/2006/relationships/slide" Target="slides/slide317.xml"/><Relationship Id="rId525" Type="http://schemas.openxmlformats.org/officeDocument/2006/relationships/slide" Target="slides/slide524.xml"/><Relationship Id="rId732" Type="http://schemas.openxmlformats.org/officeDocument/2006/relationships/slide" Target="slides/slide731.xml"/><Relationship Id="rId99" Type="http://schemas.openxmlformats.org/officeDocument/2006/relationships/slide" Target="slides/slide98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E0F806-BFF5-47E2-A096-AFD78F6FE67E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D0AC8335-3669-40D0-9DF8-B9727AAEF56A}">
      <dgm:prSet phldrT="[Text]"/>
      <dgm:spPr/>
      <dgm:t>
        <a:bodyPr/>
        <a:lstStyle/>
        <a:p>
          <a:r>
            <a:rPr lang="en-US" dirty="0" smtClean="0"/>
            <a:t>Ghee</a:t>
          </a:r>
          <a:endParaRPr lang="en-US" dirty="0"/>
        </a:p>
      </dgm:t>
    </dgm:pt>
    <dgm:pt modelId="{1D55185D-A707-426B-8F4A-2D51F02C233D}" type="parTrans" cxnId="{41F66BA8-5A83-4679-9E99-FADBD4ED7CDC}">
      <dgm:prSet/>
      <dgm:spPr/>
      <dgm:t>
        <a:bodyPr/>
        <a:lstStyle/>
        <a:p>
          <a:endParaRPr lang="en-US"/>
        </a:p>
      </dgm:t>
    </dgm:pt>
    <dgm:pt modelId="{580062FB-83FE-4280-8474-0EDC344DCBCD}" type="sibTrans" cxnId="{41F66BA8-5A83-4679-9E99-FADBD4ED7CDC}">
      <dgm:prSet/>
      <dgm:spPr/>
      <dgm:t>
        <a:bodyPr/>
        <a:lstStyle/>
        <a:p>
          <a:endParaRPr lang="en-US"/>
        </a:p>
      </dgm:t>
    </dgm:pt>
    <dgm:pt modelId="{762F0802-16B4-479F-AE52-2B1BCCA13065}">
      <dgm:prSet phldrT="[Text]" custT="1"/>
      <dgm:spPr/>
      <dgm:t>
        <a:bodyPr/>
        <a:lstStyle/>
        <a:p>
          <a:r>
            <a:rPr lang="en-US" sz="3600" dirty="0" smtClean="0"/>
            <a:t>Butter</a:t>
          </a:r>
          <a:endParaRPr lang="en-US" sz="3600" dirty="0"/>
        </a:p>
      </dgm:t>
    </dgm:pt>
    <dgm:pt modelId="{5C50BE8E-36BF-4B9C-8FAA-0E826B7707A5}" type="parTrans" cxnId="{F616515D-C459-4F60-AE4A-19B417725A01}">
      <dgm:prSet/>
      <dgm:spPr/>
      <dgm:t>
        <a:bodyPr/>
        <a:lstStyle/>
        <a:p>
          <a:endParaRPr lang="en-US"/>
        </a:p>
      </dgm:t>
    </dgm:pt>
    <dgm:pt modelId="{D651888B-F2A1-4C7B-87A6-785E03943DAE}" type="sibTrans" cxnId="{F616515D-C459-4F60-AE4A-19B417725A01}">
      <dgm:prSet/>
      <dgm:spPr/>
      <dgm:t>
        <a:bodyPr/>
        <a:lstStyle/>
        <a:p>
          <a:endParaRPr lang="en-US"/>
        </a:p>
      </dgm:t>
    </dgm:pt>
    <dgm:pt modelId="{9DBD682F-852B-4801-8BB0-A415F9A86DB7}">
      <dgm:prSet phldrT="[Text]"/>
      <dgm:spPr/>
      <dgm:t>
        <a:bodyPr/>
        <a:lstStyle/>
        <a:p>
          <a:r>
            <a:rPr lang="en-US" dirty="0" smtClean="0"/>
            <a:t>Cheese</a:t>
          </a:r>
          <a:endParaRPr lang="en-US" dirty="0"/>
        </a:p>
      </dgm:t>
    </dgm:pt>
    <dgm:pt modelId="{8B167212-996D-47D8-9FDD-47232BBBD270}" type="parTrans" cxnId="{4E350970-A0CD-4AD9-A98F-E6D4D1636A4C}">
      <dgm:prSet/>
      <dgm:spPr/>
      <dgm:t>
        <a:bodyPr/>
        <a:lstStyle/>
        <a:p>
          <a:endParaRPr lang="en-US"/>
        </a:p>
      </dgm:t>
    </dgm:pt>
    <dgm:pt modelId="{09413CF9-F528-4881-A060-87E96E7A374A}" type="sibTrans" cxnId="{4E350970-A0CD-4AD9-A98F-E6D4D1636A4C}">
      <dgm:prSet/>
      <dgm:spPr/>
      <dgm:t>
        <a:bodyPr/>
        <a:lstStyle/>
        <a:p>
          <a:endParaRPr lang="en-US"/>
        </a:p>
      </dgm:t>
    </dgm:pt>
    <dgm:pt modelId="{C6678E22-6FDE-4B10-855C-2DBE5964D2D1}" type="pres">
      <dgm:prSet presAssocID="{C7E0F806-BFF5-47E2-A096-AFD78F6FE67E}" presName="diagram" presStyleCnt="0">
        <dgm:presLayoutVars>
          <dgm:dir/>
          <dgm:animLvl val="lvl"/>
          <dgm:resizeHandles val="exact"/>
        </dgm:presLayoutVars>
      </dgm:prSet>
      <dgm:spPr/>
    </dgm:pt>
    <dgm:pt modelId="{0C84826B-6234-4F94-AFC0-A51E47964709}" type="pres">
      <dgm:prSet presAssocID="{D0AC8335-3669-40D0-9DF8-B9727AAEF56A}" presName="compNode" presStyleCnt="0"/>
      <dgm:spPr/>
    </dgm:pt>
    <dgm:pt modelId="{70DBBAAB-B923-4DB1-A594-4AB2B237477D}" type="pres">
      <dgm:prSet presAssocID="{D0AC8335-3669-40D0-9DF8-B9727AAEF56A}" presName="childRect" presStyleLbl="bgAcc1" presStyleIdx="0" presStyleCnt="3" custScaleY="114509" custLinFactNeighborX="-335" custLinFactNeighborY="-1198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B2EA406-2480-47F4-A652-A980A5654BBA}" type="pres">
      <dgm:prSet presAssocID="{D0AC8335-3669-40D0-9DF8-B9727AAEF56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44DEE-4DB2-4BB9-81B2-D69E342BF305}" type="pres">
      <dgm:prSet presAssocID="{D0AC8335-3669-40D0-9DF8-B9727AAEF56A}" presName="parentRect" presStyleLbl="alignNode1" presStyleIdx="0" presStyleCnt="3"/>
      <dgm:spPr/>
      <dgm:t>
        <a:bodyPr/>
        <a:lstStyle/>
        <a:p>
          <a:endParaRPr lang="en-US"/>
        </a:p>
      </dgm:t>
    </dgm:pt>
    <dgm:pt modelId="{D83D3981-D1C2-408A-BCAF-A0F999836EBB}" type="pres">
      <dgm:prSet presAssocID="{D0AC8335-3669-40D0-9DF8-B9727AAEF56A}" presName="adorn" presStyleLbl="fgAccFollowNode1" presStyleIdx="0" presStyleCnt="3"/>
      <dgm:spPr/>
      <dgm:t>
        <a:bodyPr/>
        <a:lstStyle/>
        <a:p>
          <a:endParaRPr lang="en-US"/>
        </a:p>
      </dgm:t>
    </dgm:pt>
    <dgm:pt modelId="{F868BB0A-238C-49E8-88F6-FBDB7CAE78FA}" type="pres">
      <dgm:prSet presAssocID="{580062FB-83FE-4280-8474-0EDC344DCBC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F86129D-3F4F-4392-AD5C-904EDB52A40C}" type="pres">
      <dgm:prSet presAssocID="{762F0802-16B4-479F-AE52-2B1BCCA13065}" presName="compNode" presStyleCnt="0"/>
      <dgm:spPr/>
    </dgm:pt>
    <dgm:pt modelId="{78B02795-405E-4CE4-B296-EF501A0F5E86}" type="pres">
      <dgm:prSet presAssocID="{762F0802-16B4-479F-AE52-2B1BCCA13065}" presName="childRect" presStyleLbl="bgAcc1" presStyleIdx="1" presStyleCnt="3" custScaleY="132869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6B96A69-3642-4836-B63A-011D2B69D658}" type="pres">
      <dgm:prSet presAssocID="{762F0802-16B4-479F-AE52-2B1BCCA1306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2DC4E5-1501-4C2F-AA85-34DB4C064C1F}" type="pres">
      <dgm:prSet presAssocID="{762F0802-16B4-479F-AE52-2B1BCCA13065}" presName="parentRect" presStyleLbl="alignNode1" presStyleIdx="1" presStyleCnt="3" custScaleX="120083"/>
      <dgm:spPr/>
      <dgm:t>
        <a:bodyPr/>
        <a:lstStyle/>
        <a:p>
          <a:endParaRPr lang="en-US"/>
        </a:p>
      </dgm:t>
    </dgm:pt>
    <dgm:pt modelId="{335E4D27-0CCE-43D8-B84E-F578403ACF53}" type="pres">
      <dgm:prSet presAssocID="{762F0802-16B4-479F-AE52-2B1BCCA13065}" presName="adorn" presStyleLbl="fgAccFollowNode1" presStyleIdx="1" presStyleCnt="3"/>
      <dgm:spPr/>
    </dgm:pt>
    <dgm:pt modelId="{183D3E27-5BD8-46CB-AE3F-CA69DF8F9383}" type="pres">
      <dgm:prSet presAssocID="{D651888B-F2A1-4C7B-87A6-785E03943DA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63BC6E8-6505-4523-94ED-A68E4849189B}" type="pres">
      <dgm:prSet presAssocID="{9DBD682F-852B-4801-8BB0-A415F9A86DB7}" presName="compNode" presStyleCnt="0"/>
      <dgm:spPr/>
    </dgm:pt>
    <dgm:pt modelId="{1C997CEC-836A-4F65-87DB-1EA4DBC1E717}" type="pres">
      <dgm:prSet presAssocID="{9DBD682F-852B-4801-8BB0-A415F9A86DB7}" presName="childRect" presStyleLbl="bgAcc1" presStyleIdx="2" presStyleCnt="3" custScaleY="11526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6E07F7B-4E4C-4B5D-92DB-E99596F0B4ED}" type="pres">
      <dgm:prSet presAssocID="{9DBD682F-852B-4801-8BB0-A415F9A86DB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565C7B-AE56-47AF-86F9-88A83C7307E4}" type="pres">
      <dgm:prSet presAssocID="{9DBD682F-852B-4801-8BB0-A415F9A86DB7}" presName="parentRect" presStyleLbl="alignNode1" presStyleIdx="2" presStyleCnt="3"/>
      <dgm:spPr/>
      <dgm:t>
        <a:bodyPr/>
        <a:lstStyle/>
        <a:p>
          <a:endParaRPr lang="en-US"/>
        </a:p>
      </dgm:t>
    </dgm:pt>
    <dgm:pt modelId="{504850E7-34C1-4205-B903-10FD95728366}" type="pres">
      <dgm:prSet presAssocID="{9DBD682F-852B-4801-8BB0-A415F9A86DB7}" presName="adorn" presStyleLbl="fgAccFollowNode1" presStyleIdx="2" presStyleCnt="3"/>
      <dgm:spPr/>
    </dgm:pt>
  </dgm:ptLst>
  <dgm:cxnLst>
    <dgm:cxn modelId="{25FE662E-CB85-47D0-9D1E-38F4745E8F4D}" type="presOf" srcId="{C7E0F806-BFF5-47E2-A096-AFD78F6FE67E}" destId="{C6678E22-6FDE-4B10-855C-2DBE5964D2D1}" srcOrd="0" destOrd="0" presId="urn:microsoft.com/office/officeart/2005/8/layout/bList2"/>
    <dgm:cxn modelId="{6A4A4409-A972-4B59-9F47-78F0318C2D43}" type="presOf" srcId="{762F0802-16B4-479F-AE52-2B1BCCA13065}" destId="{86B96A69-3642-4836-B63A-011D2B69D658}" srcOrd="0" destOrd="0" presId="urn:microsoft.com/office/officeart/2005/8/layout/bList2"/>
    <dgm:cxn modelId="{B09003D1-B2B5-4479-845F-DA086528B76E}" type="presOf" srcId="{762F0802-16B4-479F-AE52-2B1BCCA13065}" destId="{692DC4E5-1501-4C2F-AA85-34DB4C064C1F}" srcOrd="1" destOrd="0" presId="urn:microsoft.com/office/officeart/2005/8/layout/bList2"/>
    <dgm:cxn modelId="{CDFF89B7-3517-4512-8E06-3851C9712F8E}" type="presOf" srcId="{9DBD682F-852B-4801-8BB0-A415F9A86DB7}" destId="{26E07F7B-4E4C-4B5D-92DB-E99596F0B4ED}" srcOrd="0" destOrd="0" presId="urn:microsoft.com/office/officeart/2005/8/layout/bList2"/>
    <dgm:cxn modelId="{4E350970-A0CD-4AD9-A98F-E6D4D1636A4C}" srcId="{C7E0F806-BFF5-47E2-A096-AFD78F6FE67E}" destId="{9DBD682F-852B-4801-8BB0-A415F9A86DB7}" srcOrd="2" destOrd="0" parTransId="{8B167212-996D-47D8-9FDD-47232BBBD270}" sibTransId="{09413CF9-F528-4881-A060-87E96E7A374A}"/>
    <dgm:cxn modelId="{F616515D-C459-4F60-AE4A-19B417725A01}" srcId="{C7E0F806-BFF5-47E2-A096-AFD78F6FE67E}" destId="{762F0802-16B4-479F-AE52-2B1BCCA13065}" srcOrd="1" destOrd="0" parTransId="{5C50BE8E-36BF-4B9C-8FAA-0E826B7707A5}" sibTransId="{D651888B-F2A1-4C7B-87A6-785E03943DAE}"/>
    <dgm:cxn modelId="{532793E6-D1D3-4DE3-BC9A-257AF2E658F4}" type="presOf" srcId="{D0AC8335-3669-40D0-9DF8-B9727AAEF56A}" destId="{51F44DEE-4DB2-4BB9-81B2-D69E342BF305}" srcOrd="1" destOrd="0" presId="urn:microsoft.com/office/officeart/2005/8/layout/bList2"/>
    <dgm:cxn modelId="{51F00370-67FE-4D27-8ABA-0A48A4E4856D}" type="presOf" srcId="{580062FB-83FE-4280-8474-0EDC344DCBCD}" destId="{F868BB0A-238C-49E8-88F6-FBDB7CAE78FA}" srcOrd="0" destOrd="0" presId="urn:microsoft.com/office/officeart/2005/8/layout/bList2"/>
    <dgm:cxn modelId="{41F66BA8-5A83-4679-9E99-FADBD4ED7CDC}" srcId="{C7E0F806-BFF5-47E2-A096-AFD78F6FE67E}" destId="{D0AC8335-3669-40D0-9DF8-B9727AAEF56A}" srcOrd="0" destOrd="0" parTransId="{1D55185D-A707-426B-8F4A-2D51F02C233D}" sibTransId="{580062FB-83FE-4280-8474-0EDC344DCBCD}"/>
    <dgm:cxn modelId="{42F1A231-410D-400F-942B-6B2BCE2A4FE3}" type="presOf" srcId="{9DBD682F-852B-4801-8BB0-A415F9A86DB7}" destId="{1F565C7B-AE56-47AF-86F9-88A83C7307E4}" srcOrd="1" destOrd="0" presId="urn:microsoft.com/office/officeart/2005/8/layout/bList2"/>
    <dgm:cxn modelId="{F84649D1-58DB-4F7C-94D4-DAD07D0304BA}" type="presOf" srcId="{D651888B-F2A1-4C7B-87A6-785E03943DAE}" destId="{183D3E27-5BD8-46CB-AE3F-CA69DF8F9383}" srcOrd="0" destOrd="0" presId="urn:microsoft.com/office/officeart/2005/8/layout/bList2"/>
    <dgm:cxn modelId="{9992A3BA-70C4-48FC-BAE2-553F746019B4}" type="presOf" srcId="{D0AC8335-3669-40D0-9DF8-B9727AAEF56A}" destId="{0B2EA406-2480-47F4-A652-A980A5654BBA}" srcOrd="0" destOrd="0" presId="urn:microsoft.com/office/officeart/2005/8/layout/bList2"/>
    <dgm:cxn modelId="{83856EA6-D755-4AC7-98A9-7134945E4677}" type="presParOf" srcId="{C6678E22-6FDE-4B10-855C-2DBE5964D2D1}" destId="{0C84826B-6234-4F94-AFC0-A51E47964709}" srcOrd="0" destOrd="0" presId="urn:microsoft.com/office/officeart/2005/8/layout/bList2"/>
    <dgm:cxn modelId="{16A53D3C-A270-4DBA-9A8E-83F94305CA16}" type="presParOf" srcId="{0C84826B-6234-4F94-AFC0-A51E47964709}" destId="{70DBBAAB-B923-4DB1-A594-4AB2B237477D}" srcOrd="0" destOrd="0" presId="urn:microsoft.com/office/officeart/2005/8/layout/bList2"/>
    <dgm:cxn modelId="{99C97C72-59EB-4A4D-AE8E-4FA3BF98254D}" type="presParOf" srcId="{0C84826B-6234-4F94-AFC0-A51E47964709}" destId="{0B2EA406-2480-47F4-A652-A980A5654BBA}" srcOrd="1" destOrd="0" presId="urn:microsoft.com/office/officeart/2005/8/layout/bList2"/>
    <dgm:cxn modelId="{B74EA425-34B0-4F4D-91FB-2EDE3CE273F1}" type="presParOf" srcId="{0C84826B-6234-4F94-AFC0-A51E47964709}" destId="{51F44DEE-4DB2-4BB9-81B2-D69E342BF305}" srcOrd="2" destOrd="0" presId="urn:microsoft.com/office/officeart/2005/8/layout/bList2"/>
    <dgm:cxn modelId="{708A76C6-0796-4744-B7F5-CF130319755F}" type="presParOf" srcId="{0C84826B-6234-4F94-AFC0-A51E47964709}" destId="{D83D3981-D1C2-408A-BCAF-A0F999836EBB}" srcOrd="3" destOrd="0" presId="urn:microsoft.com/office/officeart/2005/8/layout/bList2"/>
    <dgm:cxn modelId="{6915AC39-3135-4A16-81C2-E680D9E096AF}" type="presParOf" srcId="{C6678E22-6FDE-4B10-855C-2DBE5964D2D1}" destId="{F868BB0A-238C-49E8-88F6-FBDB7CAE78FA}" srcOrd="1" destOrd="0" presId="urn:microsoft.com/office/officeart/2005/8/layout/bList2"/>
    <dgm:cxn modelId="{79DACC2E-DBC0-4E9F-A04A-AEFB8B659B21}" type="presParOf" srcId="{C6678E22-6FDE-4B10-855C-2DBE5964D2D1}" destId="{FF86129D-3F4F-4392-AD5C-904EDB52A40C}" srcOrd="2" destOrd="0" presId="urn:microsoft.com/office/officeart/2005/8/layout/bList2"/>
    <dgm:cxn modelId="{1FFA077F-3521-4038-9343-1C5B71EC2460}" type="presParOf" srcId="{FF86129D-3F4F-4392-AD5C-904EDB52A40C}" destId="{78B02795-405E-4CE4-B296-EF501A0F5E86}" srcOrd="0" destOrd="0" presId="urn:microsoft.com/office/officeart/2005/8/layout/bList2"/>
    <dgm:cxn modelId="{D60C8F01-96A9-4761-9E46-2B68A67F69B0}" type="presParOf" srcId="{FF86129D-3F4F-4392-AD5C-904EDB52A40C}" destId="{86B96A69-3642-4836-B63A-011D2B69D658}" srcOrd="1" destOrd="0" presId="urn:microsoft.com/office/officeart/2005/8/layout/bList2"/>
    <dgm:cxn modelId="{905FABCC-9FAB-4418-A8A8-7BEEDA02D821}" type="presParOf" srcId="{FF86129D-3F4F-4392-AD5C-904EDB52A40C}" destId="{692DC4E5-1501-4C2F-AA85-34DB4C064C1F}" srcOrd="2" destOrd="0" presId="urn:microsoft.com/office/officeart/2005/8/layout/bList2"/>
    <dgm:cxn modelId="{F82E0E34-431D-43ED-9A96-006751590011}" type="presParOf" srcId="{FF86129D-3F4F-4392-AD5C-904EDB52A40C}" destId="{335E4D27-0CCE-43D8-B84E-F578403ACF53}" srcOrd="3" destOrd="0" presId="urn:microsoft.com/office/officeart/2005/8/layout/bList2"/>
    <dgm:cxn modelId="{86D598D5-5C9D-434C-8991-A3DF9D3E04A2}" type="presParOf" srcId="{C6678E22-6FDE-4B10-855C-2DBE5964D2D1}" destId="{183D3E27-5BD8-46CB-AE3F-CA69DF8F9383}" srcOrd="3" destOrd="0" presId="urn:microsoft.com/office/officeart/2005/8/layout/bList2"/>
    <dgm:cxn modelId="{7FE7ECA5-EE03-4E5D-9E49-0ED4E0BE8B3E}" type="presParOf" srcId="{C6678E22-6FDE-4B10-855C-2DBE5964D2D1}" destId="{B63BC6E8-6505-4523-94ED-A68E4849189B}" srcOrd="4" destOrd="0" presId="urn:microsoft.com/office/officeart/2005/8/layout/bList2"/>
    <dgm:cxn modelId="{22BB79D3-64B5-446E-A6B8-D1DAE267F230}" type="presParOf" srcId="{B63BC6E8-6505-4523-94ED-A68E4849189B}" destId="{1C997CEC-836A-4F65-87DB-1EA4DBC1E717}" srcOrd="0" destOrd="0" presId="urn:microsoft.com/office/officeart/2005/8/layout/bList2"/>
    <dgm:cxn modelId="{550933E9-49B6-4423-B206-B5FD131712AB}" type="presParOf" srcId="{B63BC6E8-6505-4523-94ED-A68E4849189B}" destId="{26E07F7B-4E4C-4B5D-92DB-E99596F0B4ED}" srcOrd="1" destOrd="0" presId="urn:microsoft.com/office/officeart/2005/8/layout/bList2"/>
    <dgm:cxn modelId="{6C8C0E8A-0CB7-45E8-BE54-0D4D8473CF6B}" type="presParOf" srcId="{B63BC6E8-6505-4523-94ED-A68E4849189B}" destId="{1F565C7B-AE56-47AF-86F9-88A83C7307E4}" srcOrd="2" destOrd="0" presId="urn:microsoft.com/office/officeart/2005/8/layout/bList2"/>
    <dgm:cxn modelId="{52253BB7-27E1-4E35-B00D-D4AF7A02D4D3}" type="presParOf" srcId="{B63BC6E8-6505-4523-94ED-A68E4849189B}" destId="{504850E7-34C1-4205-B903-10FD9572836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E0F806-BFF5-47E2-A096-AFD78F6FE67E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D0AC8335-3669-40D0-9DF8-B9727AAEF56A}">
      <dgm:prSet phldrT="[Text]" custT="1"/>
      <dgm:spPr/>
      <dgm:t>
        <a:bodyPr/>
        <a:lstStyle/>
        <a:p>
          <a:r>
            <a:rPr lang="en-US" sz="3600" dirty="0" smtClean="0"/>
            <a:t>Curds</a:t>
          </a:r>
          <a:endParaRPr lang="en-US" sz="3600" dirty="0"/>
        </a:p>
      </dgm:t>
    </dgm:pt>
    <dgm:pt modelId="{1D55185D-A707-426B-8F4A-2D51F02C233D}" type="parTrans" cxnId="{41F66BA8-5A83-4679-9E99-FADBD4ED7CDC}">
      <dgm:prSet/>
      <dgm:spPr/>
      <dgm:t>
        <a:bodyPr/>
        <a:lstStyle/>
        <a:p>
          <a:endParaRPr lang="en-US"/>
        </a:p>
      </dgm:t>
    </dgm:pt>
    <dgm:pt modelId="{580062FB-83FE-4280-8474-0EDC344DCBCD}" type="sibTrans" cxnId="{41F66BA8-5A83-4679-9E99-FADBD4ED7CDC}">
      <dgm:prSet/>
      <dgm:spPr/>
      <dgm:t>
        <a:bodyPr/>
        <a:lstStyle/>
        <a:p>
          <a:endParaRPr lang="en-US"/>
        </a:p>
      </dgm:t>
    </dgm:pt>
    <dgm:pt modelId="{762F0802-16B4-479F-AE52-2B1BCCA13065}">
      <dgm:prSet phldrT="[Text]"/>
      <dgm:spPr/>
      <dgm:t>
        <a:bodyPr/>
        <a:lstStyle/>
        <a:p>
          <a:r>
            <a:rPr lang="en-US" dirty="0" smtClean="0"/>
            <a:t>Butter Milk</a:t>
          </a:r>
          <a:endParaRPr lang="en-US" dirty="0"/>
        </a:p>
      </dgm:t>
    </dgm:pt>
    <dgm:pt modelId="{5C50BE8E-36BF-4B9C-8FAA-0E826B7707A5}" type="parTrans" cxnId="{F616515D-C459-4F60-AE4A-19B417725A01}">
      <dgm:prSet/>
      <dgm:spPr/>
      <dgm:t>
        <a:bodyPr/>
        <a:lstStyle/>
        <a:p>
          <a:endParaRPr lang="en-US"/>
        </a:p>
      </dgm:t>
    </dgm:pt>
    <dgm:pt modelId="{D651888B-F2A1-4C7B-87A6-785E03943DAE}" type="sibTrans" cxnId="{F616515D-C459-4F60-AE4A-19B417725A01}">
      <dgm:prSet/>
      <dgm:spPr/>
      <dgm:t>
        <a:bodyPr/>
        <a:lstStyle/>
        <a:p>
          <a:endParaRPr lang="en-US"/>
        </a:p>
      </dgm:t>
    </dgm:pt>
    <dgm:pt modelId="{9DBD682F-852B-4801-8BB0-A415F9A86DB7}">
      <dgm:prSet phldrT="[Text]" custT="1"/>
      <dgm:spPr/>
      <dgm:t>
        <a:bodyPr/>
        <a:lstStyle/>
        <a:p>
          <a:r>
            <a:rPr lang="en-US" sz="4000" dirty="0" smtClean="0"/>
            <a:t>Milk</a:t>
          </a:r>
          <a:endParaRPr lang="en-US" sz="4000" dirty="0"/>
        </a:p>
      </dgm:t>
    </dgm:pt>
    <dgm:pt modelId="{8B167212-996D-47D8-9FDD-47232BBBD270}" type="parTrans" cxnId="{4E350970-A0CD-4AD9-A98F-E6D4D1636A4C}">
      <dgm:prSet/>
      <dgm:spPr/>
      <dgm:t>
        <a:bodyPr/>
        <a:lstStyle/>
        <a:p>
          <a:endParaRPr lang="en-US"/>
        </a:p>
      </dgm:t>
    </dgm:pt>
    <dgm:pt modelId="{09413CF9-F528-4881-A060-87E96E7A374A}" type="sibTrans" cxnId="{4E350970-A0CD-4AD9-A98F-E6D4D1636A4C}">
      <dgm:prSet/>
      <dgm:spPr/>
      <dgm:t>
        <a:bodyPr/>
        <a:lstStyle/>
        <a:p>
          <a:endParaRPr lang="en-US"/>
        </a:p>
      </dgm:t>
    </dgm:pt>
    <dgm:pt modelId="{C6678E22-6FDE-4B10-855C-2DBE5964D2D1}" type="pres">
      <dgm:prSet presAssocID="{C7E0F806-BFF5-47E2-A096-AFD78F6FE67E}" presName="diagram" presStyleCnt="0">
        <dgm:presLayoutVars>
          <dgm:dir/>
          <dgm:animLvl val="lvl"/>
          <dgm:resizeHandles val="exact"/>
        </dgm:presLayoutVars>
      </dgm:prSet>
      <dgm:spPr/>
    </dgm:pt>
    <dgm:pt modelId="{0C84826B-6234-4F94-AFC0-A51E47964709}" type="pres">
      <dgm:prSet presAssocID="{D0AC8335-3669-40D0-9DF8-B9727AAEF56A}" presName="compNode" presStyleCnt="0"/>
      <dgm:spPr/>
    </dgm:pt>
    <dgm:pt modelId="{70DBBAAB-B923-4DB1-A594-4AB2B237477D}" type="pres">
      <dgm:prSet presAssocID="{D0AC8335-3669-40D0-9DF8-B9727AAEF56A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B2EA406-2480-47F4-A652-A980A5654BBA}" type="pres">
      <dgm:prSet presAssocID="{D0AC8335-3669-40D0-9DF8-B9727AAEF56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44DEE-4DB2-4BB9-81B2-D69E342BF305}" type="pres">
      <dgm:prSet presAssocID="{D0AC8335-3669-40D0-9DF8-B9727AAEF56A}" presName="parentRect" presStyleLbl="alignNode1" presStyleIdx="0" presStyleCnt="3"/>
      <dgm:spPr/>
      <dgm:t>
        <a:bodyPr/>
        <a:lstStyle/>
        <a:p>
          <a:endParaRPr lang="en-US"/>
        </a:p>
      </dgm:t>
    </dgm:pt>
    <dgm:pt modelId="{D83D3981-D1C2-408A-BCAF-A0F999836EBB}" type="pres">
      <dgm:prSet presAssocID="{D0AC8335-3669-40D0-9DF8-B9727AAEF56A}" presName="adorn" presStyleLbl="fgAccFollowNode1" presStyleIdx="0" presStyleCnt="3"/>
      <dgm:spPr/>
    </dgm:pt>
    <dgm:pt modelId="{F868BB0A-238C-49E8-88F6-FBDB7CAE78FA}" type="pres">
      <dgm:prSet presAssocID="{580062FB-83FE-4280-8474-0EDC344DCBC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F86129D-3F4F-4392-AD5C-904EDB52A40C}" type="pres">
      <dgm:prSet presAssocID="{762F0802-16B4-479F-AE52-2B1BCCA13065}" presName="compNode" presStyleCnt="0"/>
      <dgm:spPr/>
    </dgm:pt>
    <dgm:pt modelId="{78B02795-405E-4CE4-B296-EF501A0F5E86}" type="pres">
      <dgm:prSet presAssocID="{762F0802-16B4-479F-AE52-2B1BCCA13065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6B96A69-3642-4836-B63A-011D2B69D658}" type="pres">
      <dgm:prSet presAssocID="{762F0802-16B4-479F-AE52-2B1BCCA1306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2DC4E5-1501-4C2F-AA85-34DB4C064C1F}" type="pres">
      <dgm:prSet presAssocID="{762F0802-16B4-479F-AE52-2B1BCCA13065}" presName="parentRect" presStyleLbl="alignNode1" presStyleIdx="1" presStyleCnt="3"/>
      <dgm:spPr/>
      <dgm:t>
        <a:bodyPr/>
        <a:lstStyle/>
        <a:p>
          <a:endParaRPr lang="en-US"/>
        </a:p>
      </dgm:t>
    </dgm:pt>
    <dgm:pt modelId="{335E4D27-0CCE-43D8-B84E-F578403ACF53}" type="pres">
      <dgm:prSet presAssocID="{762F0802-16B4-479F-AE52-2B1BCCA13065}" presName="adorn" presStyleLbl="fgAccFollowNode1" presStyleIdx="1" presStyleCnt="3"/>
      <dgm:spPr/>
    </dgm:pt>
    <dgm:pt modelId="{183D3E27-5BD8-46CB-AE3F-CA69DF8F9383}" type="pres">
      <dgm:prSet presAssocID="{D651888B-F2A1-4C7B-87A6-785E03943DA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63BC6E8-6505-4523-94ED-A68E4849189B}" type="pres">
      <dgm:prSet presAssocID="{9DBD682F-852B-4801-8BB0-A415F9A86DB7}" presName="compNode" presStyleCnt="0"/>
      <dgm:spPr/>
    </dgm:pt>
    <dgm:pt modelId="{1C997CEC-836A-4F65-87DB-1EA4DBC1E717}" type="pres">
      <dgm:prSet presAssocID="{9DBD682F-852B-4801-8BB0-A415F9A86DB7}" presName="childRect" presStyleLbl="bgAcc1" presStyleIdx="2" presStyleCnt="3" custLinFactNeighborX="640" custLinFactNeighborY="-471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6E07F7B-4E4C-4B5D-92DB-E99596F0B4ED}" type="pres">
      <dgm:prSet presAssocID="{9DBD682F-852B-4801-8BB0-A415F9A86DB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565C7B-AE56-47AF-86F9-88A83C7307E4}" type="pres">
      <dgm:prSet presAssocID="{9DBD682F-852B-4801-8BB0-A415F9A86DB7}" presName="parentRect" presStyleLbl="alignNode1" presStyleIdx="2" presStyleCnt="3"/>
      <dgm:spPr/>
      <dgm:t>
        <a:bodyPr/>
        <a:lstStyle/>
        <a:p>
          <a:endParaRPr lang="en-US"/>
        </a:p>
      </dgm:t>
    </dgm:pt>
    <dgm:pt modelId="{504850E7-34C1-4205-B903-10FD95728366}" type="pres">
      <dgm:prSet presAssocID="{9DBD682F-852B-4801-8BB0-A415F9A86DB7}" presName="adorn" presStyleLbl="fgAccFollowNode1" presStyleIdx="2" presStyleCnt="3"/>
      <dgm:spPr/>
    </dgm:pt>
  </dgm:ptLst>
  <dgm:cxnLst>
    <dgm:cxn modelId="{A8D464E3-940D-4DB6-9A2D-A67ED341CBC0}" type="presOf" srcId="{9DBD682F-852B-4801-8BB0-A415F9A86DB7}" destId="{26E07F7B-4E4C-4B5D-92DB-E99596F0B4ED}" srcOrd="0" destOrd="0" presId="urn:microsoft.com/office/officeart/2005/8/layout/bList2"/>
    <dgm:cxn modelId="{F24D30B8-C710-4F29-AF6D-98CED0BABAF0}" type="presOf" srcId="{580062FB-83FE-4280-8474-0EDC344DCBCD}" destId="{F868BB0A-238C-49E8-88F6-FBDB7CAE78FA}" srcOrd="0" destOrd="0" presId="urn:microsoft.com/office/officeart/2005/8/layout/bList2"/>
    <dgm:cxn modelId="{02A282A5-DB3B-404C-B032-D0CD65613E7B}" type="presOf" srcId="{D0AC8335-3669-40D0-9DF8-B9727AAEF56A}" destId="{0B2EA406-2480-47F4-A652-A980A5654BBA}" srcOrd="0" destOrd="0" presId="urn:microsoft.com/office/officeart/2005/8/layout/bList2"/>
    <dgm:cxn modelId="{C4F5A046-BDDB-4FFE-82CA-971FB6549DED}" type="presOf" srcId="{D651888B-F2A1-4C7B-87A6-785E03943DAE}" destId="{183D3E27-5BD8-46CB-AE3F-CA69DF8F9383}" srcOrd="0" destOrd="0" presId="urn:microsoft.com/office/officeart/2005/8/layout/bList2"/>
    <dgm:cxn modelId="{5E858DB5-4F50-4ACB-8596-96E2197CE710}" type="presOf" srcId="{762F0802-16B4-479F-AE52-2B1BCCA13065}" destId="{86B96A69-3642-4836-B63A-011D2B69D658}" srcOrd="0" destOrd="0" presId="urn:microsoft.com/office/officeart/2005/8/layout/bList2"/>
    <dgm:cxn modelId="{4E350970-A0CD-4AD9-A98F-E6D4D1636A4C}" srcId="{C7E0F806-BFF5-47E2-A096-AFD78F6FE67E}" destId="{9DBD682F-852B-4801-8BB0-A415F9A86DB7}" srcOrd="2" destOrd="0" parTransId="{8B167212-996D-47D8-9FDD-47232BBBD270}" sibTransId="{09413CF9-F528-4881-A060-87E96E7A374A}"/>
    <dgm:cxn modelId="{5ACD4E80-F642-4D6E-9F40-E244F7345673}" type="presOf" srcId="{9DBD682F-852B-4801-8BB0-A415F9A86DB7}" destId="{1F565C7B-AE56-47AF-86F9-88A83C7307E4}" srcOrd="1" destOrd="0" presId="urn:microsoft.com/office/officeart/2005/8/layout/bList2"/>
    <dgm:cxn modelId="{F616515D-C459-4F60-AE4A-19B417725A01}" srcId="{C7E0F806-BFF5-47E2-A096-AFD78F6FE67E}" destId="{762F0802-16B4-479F-AE52-2B1BCCA13065}" srcOrd="1" destOrd="0" parTransId="{5C50BE8E-36BF-4B9C-8FAA-0E826B7707A5}" sibTransId="{D651888B-F2A1-4C7B-87A6-785E03943DAE}"/>
    <dgm:cxn modelId="{41F66BA8-5A83-4679-9E99-FADBD4ED7CDC}" srcId="{C7E0F806-BFF5-47E2-A096-AFD78F6FE67E}" destId="{D0AC8335-3669-40D0-9DF8-B9727AAEF56A}" srcOrd="0" destOrd="0" parTransId="{1D55185D-A707-426B-8F4A-2D51F02C233D}" sibTransId="{580062FB-83FE-4280-8474-0EDC344DCBCD}"/>
    <dgm:cxn modelId="{8E276D9B-B802-465A-A7AB-AAA63EE4B54B}" type="presOf" srcId="{762F0802-16B4-479F-AE52-2B1BCCA13065}" destId="{692DC4E5-1501-4C2F-AA85-34DB4C064C1F}" srcOrd="1" destOrd="0" presId="urn:microsoft.com/office/officeart/2005/8/layout/bList2"/>
    <dgm:cxn modelId="{F9F4A760-0942-42E5-873E-9403D64636AA}" type="presOf" srcId="{D0AC8335-3669-40D0-9DF8-B9727AAEF56A}" destId="{51F44DEE-4DB2-4BB9-81B2-D69E342BF305}" srcOrd="1" destOrd="0" presId="urn:microsoft.com/office/officeart/2005/8/layout/bList2"/>
    <dgm:cxn modelId="{90291F62-48F6-4EC7-BBE0-91C1694EADC7}" type="presOf" srcId="{C7E0F806-BFF5-47E2-A096-AFD78F6FE67E}" destId="{C6678E22-6FDE-4B10-855C-2DBE5964D2D1}" srcOrd="0" destOrd="0" presId="urn:microsoft.com/office/officeart/2005/8/layout/bList2"/>
    <dgm:cxn modelId="{E923E64F-2586-4403-98C6-1DC0DA1EC0AB}" type="presParOf" srcId="{C6678E22-6FDE-4B10-855C-2DBE5964D2D1}" destId="{0C84826B-6234-4F94-AFC0-A51E47964709}" srcOrd="0" destOrd="0" presId="urn:microsoft.com/office/officeart/2005/8/layout/bList2"/>
    <dgm:cxn modelId="{0784715B-9E74-4666-96C4-C215C521BCEC}" type="presParOf" srcId="{0C84826B-6234-4F94-AFC0-A51E47964709}" destId="{70DBBAAB-B923-4DB1-A594-4AB2B237477D}" srcOrd="0" destOrd="0" presId="urn:microsoft.com/office/officeart/2005/8/layout/bList2"/>
    <dgm:cxn modelId="{0509657C-85EC-4B14-93AE-DE749D76F857}" type="presParOf" srcId="{0C84826B-6234-4F94-AFC0-A51E47964709}" destId="{0B2EA406-2480-47F4-A652-A980A5654BBA}" srcOrd="1" destOrd="0" presId="urn:microsoft.com/office/officeart/2005/8/layout/bList2"/>
    <dgm:cxn modelId="{EE055BBE-7624-45C0-943F-23CB0CB0F477}" type="presParOf" srcId="{0C84826B-6234-4F94-AFC0-A51E47964709}" destId="{51F44DEE-4DB2-4BB9-81B2-D69E342BF305}" srcOrd="2" destOrd="0" presId="urn:microsoft.com/office/officeart/2005/8/layout/bList2"/>
    <dgm:cxn modelId="{7B31F86B-9802-40AE-9734-1055C9B816C3}" type="presParOf" srcId="{0C84826B-6234-4F94-AFC0-A51E47964709}" destId="{D83D3981-D1C2-408A-BCAF-A0F999836EBB}" srcOrd="3" destOrd="0" presId="urn:microsoft.com/office/officeart/2005/8/layout/bList2"/>
    <dgm:cxn modelId="{583A4F30-2501-450A-9139-68D622E091A2}" type="presParOf" srcId="{C6678E22-6FDE-4B10-855C-2DBE5964D2D1}" destId="{F868BB0A-238C-49E8-88F6-FBDB7CAE78FA}" srcOrd="1" destOrd="0" presId="urn:microsoft.com/office/officeart/2005/8/layout/bList2"/>
    <dgm:cxn modelId="{87A659EF-BAA8-45CB-86E6-50500A889B39}" type="presParOf" srcId="{C6678E22-6FDE-4B10-855C-2DBE5964D2D1}" destId="{FF86129D-3F4F-4392-AD5C-904EDB52A40C}" srcOrd="2" destOrd="0" presId="urn:microsoft.com/office/officeart/2005/8/layout/bList2"/>
    <dgm:cxn modelId="{22DB8FE2-80F8-400B-8B42-771A2ED84EEC}" type="presParOf" srcId="{FF86129D-3F4F-4392-AD5C-904EDB52A40C}" destId="{78B02795-405E-4CE4-B296-EF501A0F5E86}" srcOrd="0" destOrd="0" presId="urn:microsoft.com/office/officeart/2005/8/layout/bList2"/>
    <dgm:cxn modelId="{A2BDDF8C-EE2A-42A3-8014-52C6A0B38BA5}" type="presParOf" srcId="{FF86129D-3F4F-4392-AD5C-904EDB52A40C}" destId="{86B96A69-3642-4836-B63A-011D2B69D658}" srcOrd="1" destOrd="0" presId="urn:microsoft.com/office/officeart/2005/8/layout/bList2"/>
    <dgm:cxn modelId="{A558D4BC-8005-48C2-A9E2-922F819F9DCA}" type="presParOf" srcId="{FF86129D-3F4F-4392-AD5C-904EDB52A40C}" destId="{692DC4E5-1501-4C2F-AA85-34DB4C064C1F}" srcOrd="2" destOrd="0" presId="urn:microsoft.com/office/officeart/2005/8/layout/bList2"/>
    <dgm:cxn modelId="{184A3800-4405-44D9-BAC7-7ED2AB8DAF40}" type="presParOf" srcId="{FF86129D-3F4F-4392-AD5C-904EDB52A40C}" destId="{335E4D27-0CCE-43D8-B84E-F578403ACF53}" srcOrd="3" destOrd="0" presId="urn:microsoft.com/office/officeart/2005/8/layout/bList2"/>
    <dgm:cxn modelId="{AB869F77-433C-4096-8CB1-089ABA334439}" type="presParOf" srcId="{C6678E22-6FDE-4B10-855C-2DBE5964D2D1}" destId="{183D3E27-5BD8-46CB-AE3F-CA69DF8F9383}" srcOrd="3" destOrd="0" presId="urn:microsoft.com/office/officeart/2005/8/layout/bList2"/>
    <dgm:cxn modelId="{19AA9705-1F49-4B31-BBBC-1058BD7278B6}" type="presParOf" srcId="{C6678E22-6FDE-4B10-855C-2DBE5964D2D1}" destId="{B63BC6E8-6505-4523-94ED-A68E4849189B}" srcOrd="4" destOrd="0" presId="urn:microsoft.com/office/officeart/2005/8/layout/bList2"/>
    <dgm:cxn modelId="{86563F10-9E02-4203-9BE0-C4E0CA11DE1A}" type="presParOf" srcId="{B63BC6E8-6505-4523-94ED-A68E4849189B}" destId="{1C997CEC-836A-4F65-87DB-1EA4DBC1E717}" srcOrd="0" destOrd="0" presId="urn:microsoft.com/office/officeart/2005/8/layout/bList2"/>
    <dgm:cxn modelId="{B546D041-EF30-4FC3-8901-AAB701AC6169}" type="presParOf" srcId="{B63BC6E8-6505-4523-94ED-A68E4849189B}" destId="{26E07F7B-4E4C-4B5D-92DB-E99596F0B4ED}" srcOrd="1" destOrd="0" presId="urn:microsoft.com/office/officeart/2005/8/layout/bList2"/>
    <dgm:cxn modelId="{989EFBA8-8701-4A10-9951-B97D141DFEB3}" type="presParOf" srcId="{B63BC6E8-6505-4523-94ED-A68E4849189B}" destId="{1F565C7B-AE56-47AF-86F9-88A83C7307E4}" srcOrd="2" destOrd="0" presId="urn:microsoft.com/office/officeart/2005/8/layout/bList2"/>
    <dgm:cxn modelId="{1AAED348-7F6D-47EE-BCB2-AE2690113AD6}" type="presParOf" srcId="{B63BC6E8-6505-4523-94ED-A68E4849189B}" destId="{504850E7-34C1-4205-B903-10FD9572836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E0F806-BFF5-47E2-A096-AFD78F6FE67E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D0AC8335-3669-40D0-9DF8-B9727AAEF56A}">
      <dgm:prSet phldrT="[Text]"/>
      <dgm:spPr/>
      <dgm:t>
        <a:bodyPr/>
        <a:lstStyle/>
        <a:p>
          <a:r>
            <a:rPr lang="en-US" dirty="0" smtClean="0"/>
            <a:t>Chicken</a:t>
          </a:r>
          <a:endParaRPr lang="en-US" dirty="0"/>
        </a:p>
      </dgm:t>
    </dgm:pt>
    <dgm:pt modelId="{1D55185D-A707-426B-8F4A-2D51F02C233D}" type="parTrans" cxnId="{41F66BA8-5A83-4679-9E99-FADBD4ED7CDC}">
      <dgm:prSet/>
      <dgm:spPr/>
      <dgm:t>
        <a:bodyPr/>
        <a:lstStyle/>
        <a:p>
          <a:endParaRPr lang="en-US"/>
        </a:p>
      </dgm:t>
    </dgm:pt>
    <dgm:pt modelId="{580062FB-83FE-4280-8474-0EDC344DCBCD}" type="sibTrans" cxnId="{41F66BA8-5A83-4679-9E99-FADBD4ED7CDC}">
      <dgm:prSet/>
      <dgm:spPr/>
      <dgm:t>
        <a:bodyPr/>
        <a:lstStyle/>
        <a:p>
          <a:endParaRPr lang="en-US"/>
        </a:p>
      </dgm:t>
    </dgm:pt>
    <dgm:pt modelId="{762F0802-16B4-479F-AE52-2B1BCCA13065}">
      <dgm:prSet phldrT="[Text]"/>
      <dgm:spPr/>
      <dgm:t>
        <a:bodyPr/>
        <a:lstStyle/>
        <a:p>
          <a:r>
            <a:rPr lang="en-US" dirty="0" smtClean="0"/>
            <a:t>Fish</a:t>
          </a:r>
          <a:endParaRPr lang="en-US" dirty="0"/>
        </a:p>
      </dgm:t>
    </dgm:pt>
    <dgm:pt modelId="{5C50BE8E-36BF-4B9C-8FAA-0E826B7707A5}" type="parTrans" cxnId="{F616515D-C459-4F60-AE4A-19B417725A01}">
      <dgm:prSet/>
      <dgm:spPr/>
      <dgm:t>
        <a:bodyPr/>
        <a:lstStyle/>
        <a:p>
          <a:endParaRPr lang="en-US"/>
        </a:p>
      </dgm:t>
    </dgm:pt>
    <dgm:pt modelId="{D651888B-F2A1-4C7B-87A6-785E03943DAE}" type="sibTrans" cxnId="{F616515D-C459-4F60-AE4A-19B417725A01}">
      <dgm:prSet/>
      <dgm:spPr/>
      <dgm:t>
        <a:bodyPr/>
        <a:lstStyle/>
        <a:p>
          <a:endParaRPr lang="en-US"/>
        </a:p>
      </dgm:t>
    </dgm:pt>
    <dgm:pt modelId="{9DBD682F-852B-4801-8BB0-A415F9A86DB7}">
      <dgm:prSet phldrT="[Text]"/>
      <dgm:spPr/>
      <dgm:t>
        <a:bodyPr/>
        <a:lstStyle/>
        <a:p>
          <a:r>
            <a:rPr lang="en-US" dirty="0" smtClean="0"/>
            <a:t>Cheese</a:t>
          </a:r>
          <a:endParaRPr lang="en-US" dirty="0"/>
        </a:p>
      </dgm:t>
    </dgm:pt>
    <dgm:pt modelId="{8B167212-996D-47D8-9FDD-47232BBBD270}" type="parTrans" cxnId="{4E350970-A0CD-4AD9-A98F-E6D4D1636A4C}">
      <dgm:prSet/>
      <dgm:spPr/>
      <dgm:t>
        <a:bodyPr/>
        <a:lstStyle/>
        <a:p>
          <a:endParaRPr lang="en-US"/>
        </a:p>
      </dgm:t>
    </dgm:pt>
    <dgm:pt modelId="{09413CF9-F528-4881-A060-87E96E7A374A}" type="sibTrans" cxnId="{4E350970-A0CD-4AD9-A98F-E6D4D1636A4C}">
      <dgm:prSet/>
      <dgm:spPr/>
      <dgm:t>
        <a:bodyPr/>
        <a:lstStyle/>
        <a:p>
          <a:endParaRPr lang="en-US"/>
        </a:p>
      </dgm:t>
    </dgm:pt>
    <dgm:pt modelId="{C6678E22-6FDE-4B10-855C-2DBE5964D2D1}" type="pres">
      <dgm:prSet presAssocID="{C7E0F806-BFF5-47E2-A096-AFD78F6FE67E}" presName="diagram" presStyleCnt="0">
        <dgm:presLayoutVars>
          <dgm:dir/>
          <dgm:animLvl val="lvl"/>
          <dgm:resizeHandles val="exact"/>
        </dgm:presLayoutVars>
      </dgm:prSet>
      <dgm:spPr/>
    </dgm:pt>
    <dgm:pt modelId="{0C84826B-6234-4F94-AFC0-A51E47964709}" type="pres">
      <dgm:prSet presAssocID="{D0AC8335-3669-40D0-9DF8-B9727AAEF56A}" presName="compNode" presStyleCnt="0"/>
      <dgm:spPr/>
    </dgm:pt>
    <dgm:pt modelId="{70DBBAAB-B923-4DB1-A594-4AB2B237477D}" type="pres">
      <dgm:prSet presAssocID="{D0AC8335-3669-40D0-9DF8-B9727AAEF56A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B2EA406-2480-47F4-A652-A980A5654BBA}" type="pres">
      <dgm:prSet presAssocID="{D0AC8335-3669-40D0-9DF8-B9727AAEF56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44DEE-4DB2-4BB9-81B2-D69E342BF305}" type="pres">
      <dgm:prSet presAssocID="{D0AC8335-3669-40D0-9DF8-B9727AAEF56A}" presName="parentRect" presStyleLbl="alignNode1" presStyleIdx="0" presStyleCnt="3"/>
      <dgm:spPr/>
      <dgm:t>
        <a:bodyPr/>
        <a:lstStyle/>
        <a:p>
          <a:endParaRPr lang="en-US"/>
        </a:p>
      </dgm:t>
    </dgm:pt>
    <dgm:pt modelId="{D83D3981-D1C2-408A-BCAF-A0F999836EBB}" type="pres">
      <dgm:prSet presAssocID="{D0AC8335-3669-40D0-9DF8-B9727AAEF56A}" presName="adorn" presStyleLbl="fgAccFollowNode1" presStyleIdx="0" presStyleCnt="3"/>
      <dgm:spPr/>
    </dgm:pt>
    <dgm:pt modelId="{F868BB0A-238C-49E8-88F6-FBDB7CAE78FA}" type="pres">
      <dgm:prSet presAssocID="{580062FB-83FE-4280-8474-0EDC344DCBC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F86129D-3F4F-4392-AD5C-904EDB52A40C}" type="pres">
      <dgm:prSet presAssocID="{762F0802-16B4-479F-AE52-2B1BCCA13065}" presName="compNode" presStyleCnt="0"/>
      <dgm:spPr/>
    </dgm:pt>
    <dgm:pt modelId="{78B02795-405E-4CE4-B296-EF501A0F5E86}" type="pres">
      <dgm:prSet presAssocID="{762F0802-16B4-479F-AE52-2B1BCCA13065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6B96A69-3642-4836-B63A-011D2B69D658}" type="pres">
      <dgm:prSet presAssocID="{762F0802-16B4-479F-AE52-2B1BCCA1306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2DC4E5-1501-4C2F-AA85-34DB4C064C1F}" type="pres">
      <dgm:prSet presAssocID="{762F0802-16B4-479F-AE52-2B1BCCA13065}" presName="parentRect" presStyleLbl="alignNode1" presStyleIdx="1" presStyleCnt="3"/>
      <dgm:spPr/>
      <dgm:t>
        <a:bodyPr/>
        <a:lstStyle/>
        <a:p>
          <a:endParaRPr lang="en-US"/>
        </a:p>
      </dgm:t>
    </dgm:pt>
    <dgm:pt modelId="{335E4D27-0CCE-43D8-B84E-F578403ACF53}" type="pres">
      <dgm:prSet presAssocID="{762F0802-16B4-479F-AE52-2B1BCCA13065}" presName="adorn" presStyleLbl="fgAccFollowNode1" presStyleIdx="1" presStyleCnt="3"/>
      <dgm:spPr/>
    </dgm:pt>
    <dgm:pt modelId="{183D3E27-5BD8-46CB-AE3F-CA69DF8F9383}" type="pres">
      <dgm:prSet presAssocID="{D651888B-F2A1-4C7B-87A6-785E03943DA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63BC6E8-6505-4523-94ED-A68E4849189B}" type="pres">
      <dgm:prSet presAssocID="{9DBD682F-852B-4801-8BB0-A415F9A86DB7}" presName="compNode" presStyleCnt="0"/>
      <dgm:spPr/>
    </dgm:pt>
    <dgm:pt modelId="{1C997CEC-836A-4F65-87DB-1EA4DBC1E717}" type="pres">
      <dgm:prSet presAssocID="{9DBD682F-852B-4801-8BB0-A415F9A86DB7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6E07F7B-4E4C-4B5D-92DB-E99596F0B4ED}" type="pres">
      <dgm:prSet presAssocID="{9DBD682F-852B-4801-8BB0-A415F9A86DB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565C7B-AE56-47AF-86F9-88A83C7307E4}" type="pres">
      <dgm:prSet presAssocID="{9DBD682F-852B-4801-8BB0-A415F9A86DB7}" presName="parentRect" presStyleLbl="alignNode1" presStyleIdx="2" presStyleCnt="3"/>
      <dgm:spPr/>
      <dgm:t>
        <a:bodyPr/>
        <a:lstStyle/>
        <a:p>
          <a:endParaRPr lang="en-US"/>
        </a:p>
      </dgm:t>
    </dgm:pt>
    <dgm:pt modelId="{504850E7-34C1-4205-B903-10FD95728366}" type="pres">
      <dgm:prSet presAssocID="{9DBD682F-852B-4801-8BB0-A415F9A86DB7}" presName="adorn" presStyleLbl="fgAccFollowNode1" presStyleIdx="2" presStyleCnt="3"/>
      <dgm:spPr/>
    </dgm:pt>
  </dgm:ptLst>
  <dgm:cxnLst>
    <dgm:cxn modelId="{5DDF1D03-150B-4F4D-A38E-5300A80DC35B}" type="presOf" srcId="{C7E0F806-BFF5-47E2-A096-AFD78F6FE67E}" destId="{C6678E22-6FDE-4B10-855C-2DBE5964D2D1}" srcOrd="0" destOrd="0" presId="urn:microsoft.com/office/officeart/2005/8/layout/bList2"/>
    <dgm:cxn modelId="{5605CFE6-3594-42D3-9DCD-23295CD2CA75}" type="presOf" srcId="{762F0802-16B4-479F-AE52-2B1BCCA13065}" destId="{692DC4E5-1501-4C2F-AA85-34DB4C064C1F}" srcOrd="1" destOrd="0" presId="urn:microsoft.com/office/officeart/2005/8/layout/bList2"/>
    <dgm:cxn modelId="{AFFDA24E-BF29-4CCE-9DE2-EE78660EC61E}" type="presOf" srcId="{D0AC8335-3669-40D0-9DF8-B9727AAEF56A}" destId="{51F44DEE-4DB2-4BB9-81B2-D69E342BF305}" srcOrd="1" destOrd="0" presId="urn:microsoft.com/office/officeart/2005/8/layout/bList2"/>
    <dgm:cxn modelId="{BC8B4746-9349-4729-A320-2057166FCB3A}" type="presOf" srcId="{762F0802-16B4-479F-AE52-2B1BCCA13065}" destId="{86B96A69-3642-4836-B63A-011D2B69D658}" srcOrd="0" destOrd="0" presId="urn:microsoft.com/office/officeart/2005/8/layout/bList2"/>
    <dgm:cxn modelId="{DDC6C689-9851-483B-BDE8-5E09A8A0F826}" type="presOf" srcId="{D0AC8335-3669-40D0-9DF8-B9727AAEF56A}" destId="{0B2EA406-2480-47F4-A652-A980A5654BBA}" srcOrd="0" destOrd="0" presId="urn:microsoft.com/office/officeart/2005/8/layout/bList2"/>
    <dgm:cxn modelId="{DB72C6D2-C370-461E-BAD3-A9D64E7D38E2}" type="presOf" srcId="{9DBD682F-852B-4801-8BB0-A415F9A86DB7}" destId="{1F565C7B-AE56-47AF-86F9-88A83C7307E4}" srcOrd="1" destOrd="0" presId="urn:microsoft.com/office/officeart/2005/8/layout/bList2"/>
    <dgm:cxn modelId="{F5A40B92-E7BD-4A13-9528-30D711C815B7}" type="presOf" srcId="{D651888B-F2A1-4C7B-87A6-785E03943DAE}" destId="{183D3E27-5BD8-46CB-AE3F-CA69DF8F9383}" srcOrd="0" destOrd="0" presId="urn:microsoft.com/office/officeart/2005/8/layout/bList2"/>
    <dgm:cxn modelId="{4E350970-A0CD-4AD9-A98F-E6D4D1636A4C}" srcId="{C7E0F806-BFF5-47E2-A096-AFD78F6FE67E}" destId="{9DBD682F-852B-4801-8BB0-A415F9A86DB7}" srcOrd="2" destOrd="0" parTransId="{8B167212-996D-47D8-9FDD-47232BBBD270}" sibTransId="{09413CF9-F528-4881-A060-87E96E7A374A}"/>
    <dgm:cxn modelId="{F616515D-C459-4F60-AE4A-19B417725A01}" srcId="{C7E0F806-BFF5-47E2-A096-AFD78F6FE67E}" destId="{762F0802-16B4-479F-AE52-2B1BCCA13065}" srcOrd="1" destOrd="0" parTransId="{5C50BE8E-36BF-4B9C-8FAA-0E826B7707A5}" sibTransId="{D651888B-F2A1-4C7B-87A6-785E03943DAE}"/>
    <dgm:cxn modelId="{47FF190E-4164-4637-A288-2FB39D99C081}" type="presOf" srcId="{580062FB-83FE-4280-8474-0EDC344DCBCD}" destId="{F868BB0A-238C-49E8-88F6-FBDB7CAE78FA}" srcOrd="0" destOrd="0" presId="urn:microsoft.com/office/officeart/2005/8/layout/bList2"/>
    <dgm:cxn modelId="{41F66BA8-5A83-4679-9E99-FADBD4ED7CDC}" srcId="{C7E0F806-BFF5-47E2-A096-AFD78F6FE67E}" destId="{D0AC8335-3669-40D0-9DF8-B9727AAEF56A}" srcOrd="0" destOrd="0" parTransId="{1D55185D-A707-426B-8F4A-2D51F02C233D}" sibTransId="{580062FB-83FE-4280-8474-0EDC344DCBCD}"/>
    <dgm:cxn modelId="{3D7353E5-AD81-497C-A139-1698D2E74108}" type="presOf" srcId="{9DBD682F-852B-4801-8BB0-A415F9A86DB7}" destId="{26E07F7B-4E4C-4B5D-92DB-E99596F0B4ED}" srcOrd="0" destOrd="0" presId="urn:microsoft.com/office/officeart/2005/8/layout/bList2"/>
    <dgm:cxn modelId="{B6BF04CD-78D2-42E1-9685-0BB6C81C43D2}" type="presParOf" srcId="{C6678E22-6FDE-4B10-855C-2DBE5964D2D1}" destId="{0C84826B-6234-4F94-AFC0-A51E47964709}" srcOrd="0" destOrd="0" presId="urn:microsoft.com/office/officeart/2005/8/layout/bList2"/>
    <dgm:cxn modelId="{D4D21474-2639-4707-A218-858FA9C61F6A}" type="presParOf" srcId="{0C84826B-6234-4F94-AFC0-A51E47964709}" destId="{70DBBAAB-B923-4DB1-A594-4AB2B237477D}" srcOrd="0" destOrd="0" presId="urn:microsoft.com/office/officeart/2005/8/layout/bList2"/>
    <dgm:cxn modelId="{AA702FC9-9972-41FA-9C39-E51EA383B184}" type="presParOf" srcId="{0C84826B-6234-4F94-AFC0-A51E47964709}" destId="{0B2EA406-2480-47F4-A652-A980A5654BBA}" srcOrd="1" destOrd="0" presId="urn:microsoft.com/office/officeart/2005/8/layout/bList2"/>
    <dgm:cxn modelId="{3B3C2EDC-1796-45F3-8930-F07E541081C5}" type="presParOf" srcId="{0C84826B-6234-4F94-AFC0-A51E47964709}" destId="{51F44DEE-4DB2-4BB9-81B2-D69E342BF305}" srcOrd="2" destOrd="0" presId="urn:microsoft.com/office/officeart/2005/8/layout/bList2"/>
    <dgm:cxn modelId="{72488C5F-101F-44C0-BD76-013310ED205B}" type="presParOf" srcId="{0C84826B-6234-4F94-AFC0-A51E47964709}" destId="{D83D3981-D1C2-408A-BCAF-A0F999836EBB}" srcOrd="3" destOrd="0" presId="urn:microsoft.com/office/officeart/2005/8/layout/bList2"/>
    <dgm:cxn modelId="{78833934-50EE-4256-9F80-BE7E82ADBA47}" type="presParOf" srcId="{C6678E22-6FDE-4B10-855C-2DBE5964D2D1}" destId="{F868BB0A-238C-49E8-88F6-FBDB7CAE78FA}" srcOrd="1" destOrd="0" presId="urn:microsoft.com/office/officeart/2005/8/layout/bList2"/>
    <dgm:cxn modelId="{4A5584BD-982D-44EB-A181-674DBFD6F1A6}" type="presParOf" srcId="{C6678E22-6FDE-4B10-855C-2DBE5964D2D1}" destId="{FF86129D-3F4F-4392-AD5C-904EDB52A40C}" srcOrd="2" destOrd="0" presId="urn:microsoft.com/office/officeart/2005/8/layout/bList2"/>
    <dgm:cxn modelId="{DD6828B0-03D1-4328-8DCC-60F07CA20AD5}" type="presParOf" srcId="{FF86129D-3F4F-4392-AD5C-904EDB52A40C}" destId="{78B02795-405E-4CE4-B296-EF501A0F5E86}" srcOrd="0" destOrd="0" presId="urn:microsoft.com/office/officeart/2005/8/layout/bList2"/>
    <dgm:cxn modelId="{2E11F2D6-5592-4D41-BEE3-C6C4BFE4902B}" type="presParOf" srcId="{FF86129D-3F4F-4392-AD5C-904EDB52A40C}" destId="{86B96A69-3642-4836-B63A-011D2B69D658}" srcOrd="1" destOrd="0" presId="urn:microsoft.com/office/officeart/2005/8/layout/bList2"/>
    <dgm:cxn modelId="{0B8975A4-11F8-4E55-A67C-77A220684C31}" type="presParOf" srcId="{FF86129D-3F4F-4392-AD5C-904EDB52A40C}" destId="{692DC4E5-1501-4C2F-AA85-34DB4C064C1F}" srcOrd="2" destOrd="0" presId="urn:microsoft.com/office/officeart/2005/8/layout/bList2"/>
    <dgm:cxn modelId="{0ED5DE61-9AC4-47E3-83E8-65E7378DF5CE}" type="presParOf" srcId="{FF86129D-3F4F-4392-AD5C-904EDB52A40C}" destId="{335E4D27-0CCE-43D8-B84E-F578403ACF53}" srcOrd="3" destOrd="0" presId="urn:microsoft.com/office/officeart/2005/8/layout/bList2"/>
    <dgm:cxn modelId="{E68FB53A-86F2-42A8-8F6D-ED0E8CDF644D}" type="presParOf" srcId="{C6678E22-6FDE-4B10-855C-2DBE5964D2D1}" destId="{183D3E27-5BD8-46CB-AE3F-CA69DF8F9383}" srcOrd="3" destOrd="0" presId="urn:microsoft.com/office/officeart/2005/8/layout/bList2"/>
    <dgm:cxn modelId="{3EAB5420-06DF-4687-AC59-EFFF3BBB147D}" type="presParOf" srcId="{C6678E22-6FDE-4B10-855C-2DBE5964D2D1}" destId="{B63BC6E8-6505-4523-94ED-A68E4849189B}" srcOrd="4" destOrd="0" presId="urn:microsoft.com/office/officeart/2005/8/layout/bList2"/>
    <dgm:cxn modelId="{30AB94C4-DE30-4AF2-A68E-524B2860500D}" type="presParOf" srcId="{B63BC6E8-6505-4523-94ED-A68E4849189B}" destId="{1C997CEC-836A-4F65-87DB-1EA4DBC1E717}" srcOrd="0" destOrd="0" presId="urn:microsoft.com/office/officeart/2005/8/layout/bList2"/>
    <dgm:cxn modelId="{08042684-D5FF-4744-A413-6503D893975E}" type="presParOf" srcId="{B63BC6E8-6505-4523-94ED-A68E4849189B}" destId="{26E07F7B-4E4C-4B5D-92DB-E99596F0B4ED}" srcOrd="1" destOrd="0" presId="urn:microsoft.com/office/officeart/2005/8/layout/bList2"/>
    <dgm:cxn modelId="{937C5668-F23F-4E72-8DF9-3B2473F8FE6B}" type="presParOf" srcId="{B63BC6E8-6505-4523-94ED-A68E4849189B}" destId="{1F565C7B-AE56-47AF-86F9-88A83C7307E4}" srcOrd="2" destOrd="0" presId="urn:microsoft.com/office/officeart/2005/8/layout/bList2"/>
    <dgm:cxn modelId="{451D1818-5643-44F1-8C36-7E84DE6D2710}" type="presParOf" srcId="{B63BC6E8-6505-4523-94ED-A68E4849189B}" destId="{504850E7-34C1-4205-B903-10FD9572836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7CAC4F-89D4-4F00-8618-85AC05D91B6A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B07F3A7A-C7D6-4422-B9F7-D2CE1F99260C}">
      <dgm:prSet phldrT="[Text]"/>
      <dgm:spPr/>
      <dgm:t>
        <a:bodyPr/>
        <a:lstStyle/>
        <a:p>
          <a:r>
            <a:rPr lang="en-US" b="1" dirty="0" smtClean="0"/>
            <a:t>Carbohydrates</a:t>
          </a:r>
          <a:endParaRPr lang="en-US" b="1" dirty="0"/>
        </a:p>
      </dgm:t>
    </dgm:pt>
    <dgm:pt modelId="{DF7BFD31-2713-49DC-9140-EFF1136EB398}" type="parTrans" cxnId="{ED4F833A-C964-4C05-8E23-1D54B6E30886}">
      <dgm:prSet/>
      <dgm:spPr/>
      <dgm:t>
        <a:bodyPr/>
        <a:lstStyle/>
        <a:p>
          <a:endParaRPr lang="en-US"/>
        </a:p>
      </dgm:t>
    </dgm:pt>
    <dgm:pt modelId="{58F130D3-2063-4F99-A852-4DE9DD2376FF}" type="sibTrans" cxnId="{ED4F833A-C964-4C05-8E23-1D54B6E30886}">
      <dgm:prSet/>
      <dgm:spPr/>
      <dgm:t>
        <a:bodyPr/>
        <a:lstStyle/>
        <a:p>
          <a:endParaRPr lang="en-US"/>
        </a:p>
      </dgm:t>
    </dgm:pt>
    <dgm:pt modelId="{05363057-F31B-46F0-8375-5E644CB1A777}">
      <dgm:prSet phldrT="[Text]"/>
      <dgm:spPr/>
      <dgm:t>
        <a:bodyPr/>
        <a:lstStyle/>
        <a:p>
          <a:r>
            <a:rPr lang="en-US" b="1" dirty="0" smtClean="0"/>
            <a:t>Proteins</a:t>
          </a:r>
          <a:endParaRPr lang="en-US" b="1" dirty="0"/>
        </a:p>
      </dgm:t>
    </dgm:pt>
    <dgm:pt modelId="{4A5779C5-3A4F-4FEC-93E2-16FF3F4E4993}" type="parTrans" cxnId="{C975C2CB-D861-4BE1-B9EF-28DFD7B7B49A}">
      <dgm:prSet/>
      <dgm:spPr/>
      <dgm:t>
        <a:bodyPr/>
        <a:lstStyle/>
        <a:p>
          <a:endParaRPr lang="en-US"/>
        </a:p>
      </dgm:t>
    </dgm:pt>
    <dgm:pt modelId="{AACA15CD-289A-4018-B1B7-ED1B6F65DAC9}" type="sibTrans" cxnId="{C975C2CB-D861-4BE1-B9EF-28DFD7B7B49A}">
      <dgm:prSet/>
      <dgm:spPr/>
      <dgm:t>
        <a:bodyPr/>
        <a:lstStyle/>
        <a:p>
          <a:endParaRPr lang="en-US"/>
        </a:p>
      </dgm:t>
    </dgm:pt>
    <dgm:pt modelId="{A8B8FC15-5CE2-4754-AEBB-F48BE1546988}">
      <dgm:prSet phldrT="[Text]"/>
      <dgm:spPr/>
      <dgm:t>
        <a:bodyPr/>
        <a:lstStyle/>
        <a:p>
          <a:r>
            <a:rPr lang="en-US" b="1" dirty="0" smtClean="0">
              <a:solidFill>
                <a:srgbClr val="C00000"/>
              </a:solidFill>
            </a:rPr>
            <a:t>Lipids</a:t>
          </a:r>
          <a:endParaRPr lang="en-US" b="1" dirty="0">
            <a:solidFill>
              <a:srgbClr val="C00000"/>
            </a:solidFill>
          </a:endParaRPr>
        </a:p>
      </dgm:t>
    </dgm:pt>
    <dgm:pt modelId="{1175BB91-1689-455B-B9DB-B3520C7169C6}" type="parTrans" cxnId="{271E203F-A17A-45AE-A249-FD6B34A10F50}">
      <dgm:prSet/>
      <dgm:spPr/>
      <dgm:t>
        <a:bodyPr/>
        <a:lstStyle/>
        <a:p>
          <a:endParaRPr lang="en-US"/>
        </a:p>
      </dgm:t>
    </dgm:pt>
    <dgm:pt modelId="{0BD89093-B77D-4659-ACC9-898D91929B2D}" type="sibTrans" cxnId="{271E203F-A17A-45AE-A249-FD6B34A10F50}">
      <dgm:prSet/>
      <dgm:spPr/>
      <dgm:t>
        <a:bodyPr/>
        <a:lstStyle/>
        <a:p>
          <a:endParaRPr lang="en-US"/>
        </a:p>
      </dgm:t>
    </dgm:pt>
    <dgm:pt modelId="{92E219AB-F4B7-480D-8ECD-00335FCDF983}" type="pres">
      <dgm:prSet presAssocID="{4C7CAC4F-89D4-4F00-8618-85AC05D91B6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2CCCB4FE-71C9-4CC0-B239-764A678E282D}" type="pres">
      <dgm:prSet presAssocID="{4C7CAC4F-89D4-4F00-8618-85AC05D91B6A}" presName="Name1" presStyleCnt="0"/>
      <dgm:spPr/>
    </dgm:pt>
    <dgm:pt modelId="{E78D915E-4F08-497E-9FA9-D6AB7155B27B}" type="pres">
      <dgm:prSet presAssocID="{4C7CAC4F-89D4-4F00-8618-85AC05D91B6A}" presName="cycle" presStyleCnt="0"/>
      <dgm:spPr/>
    </dgm:pt>
    <dgm:pt modelId="{87407AEE-ABC4-4557-83C7-2ECBF63F4EFB}" type="pres">
      <dgm:prSet presAssocID="{4C7CAC4F-89D4-4F00-8618-85AC05D91B6A}" presName="srcNode" presStyleLbl="node1" presStyleIdx="0" presStyleCnt="3"/>
      <dgm:spPr/>
    </dgm:pt>
    <dgm:pt modelId="{7689FE67-D812-4CA5-BB30-74021B48859C}" type="pres">
      <dgm:prSet presAssocID="{4C7CAC4F-89D4-4F00-8618-85AC05D91B6A}" presName="conn" presStyleLbl="parChTrans1D2" presStyleIdx="0" presStyleCnt="1"/>
      <dgm:spPr/>
      <dgm:t>
        <a:bodyPr/>
        <a:lstStyle/>
        <a:p>
          <a:endParaRPr lang="en-US"/>
        </a:p>
      </dgm:t>
    </dgm:pt>
    <dgm:pt modelId="{31C077E4-E5B1-4820-A002-72532A073162}" type="pres">
      <dgm:prSet presAssocID="{4C7CAC4F-89D4-4F00-8618-85AC05D91B6A}" presName="extraNode" presStyleLbl="node1" presStyleIdx="0" presStyleCnt="3"/>
      <dgm:spPr/>
    </dgm:pt>
    <dgm:pt modelId="{540F82A3-C328-46D7-BB17-800E9CD68B41}" type="pres">
      <dgm:prSet presAssocID="{4C7CAC4F-89D4-4F00-8618-85AC05D91B6A}" presName="dstNode" presStyleLbl="node1" presStyleIdx="0" presStyleCnt="3"/>
      <dgm:spPr/>
    </dgm:pt>
    <dgm:pt modelId="{BC930A8E-87BC-4370-A9FC-6552B8AC7F4A}" type="pres">
      <dgm:prSet presAssocID="{B07F3A7A-C7D6-4422-B9F7-D2CE1F99260C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BC4408-4122-41A6-B7FE-316E2196ECFE}" type="pres">
      <dgm:prSet presAssocID="{B07F3A7A-C7D6-4422-B9F7-D2CE1F99260C}" presName="accent_1" presStyleCnt="0"/>
      <dgm:spPr/>
    </dgm:pt>
    <dgm:pt modelId="{FFD5B075-C8E8-427D-BFCE-A1292EBF8BEC}" type="pres">
      <dgm:prSet presAssocID="{B07F3A7A-C7D6-4422-B9F7-D2CE1F99260C}" presName="accentRepeatNode" presStyleLbl="solidFgAcc1" presStyleIdx="0" presStyleCnt="3" custScaleX="91718" custScaleY="8733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5ECB07A-C54B-4FE1-9063-F759B9A287FB}" type="pres">
      <dgm:prSet presAssocID="{05363057-F31B-46F0-8375-5E644CB1A77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428202-999E-4377-B982-0E6ED7DE16AB}" type="pres">
      <dgm:prSet presAssocID="{05363057-F31B-46F0-8375-5E644CB1A777}" presName="accent_2" presStyleCnt="0"/>
      <dgm:spPr/>
    </dgm:pt>
    <dgm:pt modelId="{A99DC989-C8E5-4A34-85A9-C16D85D9AFC6}" type="pres">
      <dgm:prSet presAssocID="{05363057-F31B-46F0-8375-5E644CB1A777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A024348-8D7A-45A6-A1F0-DA88FD67D87E}" type="pres">
      <dgm:prSet presAssocID="{A8B8FC15-5CE2-4754-AEBB-F48BE1546988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8B1C7F-6BB5-4A29-8AAD-B9C50D1919ED}" type="pres">
      <dgm:prSet presAssocID="{A8B8FC15-5CE2-4754-AEBB-F48BE1546988}" presName="accent_3" presStyleCnt="0"/>
      <dgm:spPr/>
    </dgm:pt>
    <dgm:pt modelId="{613613F8-2826-4BB9-82B8-155D4641B064}" type="pres">
      <dgm:prSet presAssocID="{A8B8FC15-5CE2-4754-AEBB-F48BE1546988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975C2CB-D861-4BE1-B9EF-28DFD7B7B49A}" srcId="{4C7CAC4F-89D4-4F00-8618-85AC05D91B6A}" destId="{05363057-F31B-46F0-8375-5E644CB1A777}" srcOrd="1" destOrd="0" parTransId="{4A5779C5-3A4F-4FEC-93E2-16FF3F4E4993}" sibTransId="{AACA15CD-289A-4018-B1B7-ED1B6F65DAC9}"/>
    <dgm:cxn modelId="{271E203F-A17A-45AE-A249-FD6B34A10F50}" srcId="{4C7CAC4F-89D4-4F00-8618-85AC05D91B6A}" destId="{A8B8FC15-5CE2-4754-AEBB-F48BE1546988}" srcOrd="2" destOrd="0" parTransId="{1175BB91-1689-455B-B9DB-B3520C7169C6}" sibTransId="{0BD89093-B77D-4659-ACC9-898D91929B2D}"/>
    <dgm:cxn modelId="{BC58BA73-347A-41F3-902D-7539C57F8D76}" type="presOf" srcId="{05363057-F31B-46F0-8375-5E644CB1A777}" destId="{E5ECB07A-C54B-4FE1-9063-F759B9A287FB}" srcOrd="0" destOrd="0" presId="urn:microsoft.com/office/officeart/2008/layout/VerticalCurvedList"/>
    <dgm:cxn modelId="{87A61285-6F15-4CF4-8E9F-523BBF6164F3}" type="presOf" srcId="{4C7CAC4F-89D4-4F00-8618-85AC05D91B6A}" destId="{92E219AB-F4B7-480D-8ECD-00335FCDF983}" srcOrd="0" destOrd="0" presId="urn:microsoft.com/office/officeart/2008/layout/VerticalCurvedList"/>
    <dgm:cxn modelId="{AAE295FB-F01E-4390-B10C-8513CCEB28D5}" type="presOf" srcId="{B07F3A7A-C7D6-4422-B9F7-D2CE1F99260C}" destId="{BC930A8E-87BC-4370-A9FC-6552B8AC7F4A}" srcOrd="0" destOrd="0" presId="urn:microsoft.com/office/officeart/2008/layout/VerticalCurvedList"/>
    <dgm:cxn modelId="{D6988E98-C5B0-4D41-8489-B2DEBCB276C6}" type="presOf" srcId="{A8B8FC15-5CE2-4754-AEBB-F48BE1546988}" destId="{EA024348-8D7A-45A6-A1F0-DA88FD67D87E}" srcOrd="0" destOrd="0" presId="urn:microsoft.com/office/officeart/2008/layout/VerticalCurvedList"/>
    <dgm:cxn modelId="{ED4F833A-C964-4C05-8E23-1D54B6E30886}" srcId="{4C7CAC4F-89D4-4F00-8618-85AC05D91B6A}" destId="{B07F3A7A-C7D6-4422-B9F7-D2CE1F99260C}" srcOrd="0" destOrd="0" parTransId="{DF7BFD31-2713-49DC-9140-EFF1136EB398}" sibTransId="{58F130D3-2063-4F99-A852-4DE9DD2376FF}"/>
    <dgm:cxn modelId="{AE5487CA-7C3C-4FD6-82AE-94735B8CC840}" type="presOf" srcId="{58F130D3-2063-4F99-A852-4DE9DD2376FF}" destId="{7689FE67-D812-4CA5-BB30-74021B48859C}" srcOrd="0" destOrd="0" presId="urn:microsoft.com/office/officeart/2008/layout/VerticalCurvedList"/>
    <dgm:cxn modelId="{2FB0EBBA-19B8-4177-AFDC-C4E90625DE9C}" type="presParOf" srcId="{92E219AB-F4B7-480D-8ECD-00335FCDF983}" destId="{2CCCB4FE-71C9-4CC0-B239-764A678E282D}" srcOrd="0" destOrd="0" presId="urn:microsoft.com/office/officeart/2008/layout/VerticalCurvedList"/>
    <dgm:cxn modelId="{D11489EB-9AE2-452B-B36D-A752CF54ADF0}" type="presParOf" srcId="{2CCCB4FE-71C9-4CC0-B239-764A678E282D}" destId="{E78D915E-4F08-497E-9FA9-D6AB7155B27B}" srcOrd="0" destOrd="0" presId="urn:microsoft.com/office/officeart/2008/layout/VerticalCurvedList"/>
    <dgm:cxn modelId="{1ADCFDC0-6BB1-43D4-9472-C2EBC2C054B2}" type="presParOf" srcId="{E78D915E-4F08-497E-9FA9-D6AB7155B27B}" destId="{87407AEE-ABC4-4557-83C7-2ECBF63F4EFB}" srcOrd="0" destOrd="0" presId="urn:microsoft.com/office/officeart/2008/layout/VerticalCurvedList"/>
    <dgm:cxn modelId="{0260DBE7-8225-4C28-AF3E-77817CC182FF}" type="presParOf" srcId="{E78D915E-4F08-497E-9FA9-D6AB7155B27B}" destId="{7689FE67-D812-4CA5-BB30-74021B48859C}" srcOrd="1" destOrd="0" presId="urn:microsoft.com/office/officeart/2008/layout/VerticalCurvedList"/>
    <dgm:cxn modelId="{92B1C166-EC88-40F1-BDB5-72F8C07F2378}" type="presParOf" srcId="{E78D915E-4F08-497E-9FA9-D6AB7155B27B}" destId="{31C077E4-E5B1-4820-A002-72532A073162}" srcOrd="2" destOrd="0" presId="urn:microsoft.com/office/officeart/2008/layout/VerticalCurvedList"/>
    <dgm:cxn modelId="{D3615ECE-5F4D-417B-B684-CB996283FD7C}" type="presParOf" srcId="{E78D915E-4F08-497E-9FA9-D6AB7155B27B}" destId="{540F82A3-C328-46D7-BB17-800E9CD68B41}" srcOrd="3" destOrd="0" presId="urn:microsoft.com/office/officeart/2008/layout/VerticalCurvedList"/>
    <dgm:cxn modelId="{89EC4647-8FCD-4B82-93E7-400960CA7B87}" type="presParOf" srcId="{2CCCB4FE-71C9-4CC0-B239-764A678E282D}" destId="{BC930A8E-87BC-4370-A9FC-6552B8AC7F4A}" srcOrd="1" destOrd="0" presId="urn:microsoft.com/office/officeart/2008/layout/VerticalCurvedList"/>
    <dgm:cxn modelId="{E03DAF78-A37C-467C-95DF-3F4EAC134AD7}" type="presParOf" srcId="{2CCCB4FE-71C9-4CC0-B239-764A678E282D}" destId="{39BC4408-4122-41A6-B7FE-316E2196ECFE}" srcOrd="2" destOrd="0" presId="urn:microsoft.com/office/officeart/2008/layout/VerticalCurvedList"/>
    <dgm:cxn modelId="{EF5E01C2-3617-454A-99C5-F81B2CB59E75}" type="presParOf" srcId="{39BC4408-4122-41A6-B7FE-316E2196ECFE}" destId="{FFD5B075-C8E8-427D-BFCE-A1292EBF8BEC}" srcOrd="0" destOrd="0" presId="urn:microsoft.com/office/officeart/2008/layout/VerticalCurvedList"/>
    <dgm:cxn modelId="{EC67B9C1-468A-4DD7-948D-E1F87375E544}" type="presParOf" srcId="{2CCCB4FE-71C9-4CC0-B239-764A678E282D}" destId="{E5ECB07A-C54B-4FE1-9063-F759B9A287FB}" srcOrd="3" destOrd="0" presId="urn:microsoft.com/office/officeart/2008/layout/VerticalCurvedList"/>
    <dgm:cxn modelId="{97E473C0-2F03-44C4-81B4-737A683001BC}" type="presParOf" srcId="{2CCCB4FE-71C9-4CC0-B239-764A678E282D}" destId="{21428202-999E-4377-B982-0E6ED7DE16AB}" srcOrd="4" destOrd="0" presId="urn:microsoft.com/office/officeart/2008/layout/VerticalCurvedList"/>
    <dgm:cxn modelId="{CD3553F4-AE6E-4560-9905-F627F05849F3}" type="presParOf" srcId="{21428202-999E-4377-B982-0E6ED7DE16AB}" destId="{A99DC989-C8E5-4A34-85A9-C16D85D9AFC6}" srcOrd="0" destOrd="0" presId="urn:microsoft.com/office/officeart/2008/layout/VerticalCurvedList"/>
    <dgm:cxn modelId="{F588A8DD-3623-47E9-B08F-C2ED1DD9F2EE}" type="presParOf" srcId="{2CCCB4FE-71C9-4CC0-B239-764A678E282D}" destId="{EA024348-8D7A-45A6-A1F0-DA88FD67D87E}" srcOrd="5" destOrd="0" presId="urn:microsoft.com/office/officeart/2008/layout/VerticalCurvedList"/>
    <dgm:cxn modelId="{66612C39-0B93-48CF-844D-CC282789403F}" type="presParOf" srcId="{2CCCB4FE-71C9-4CC0-B239-764A678E282D}" destId="{368B1C7F-6BB5-4A29-8AAD-B9C50D1919ED}" srcOrd="6" destOrd="0" presId="urn:microsoft.com/office/officeart/2008/layout/VerticalCurvedList"/>
    <dgm:cxn modelId="{A51225FF-C5ED-4374-8095-0C420BFC7E93}" type="presParOf" srcId="{368B1C7F-6BB5-4A29-8AAD-B9C50D1919ED}" destId="{613613F8-2826-4BB9-82B8-155D4641B06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B164B1-C2C0-4BB6-9BF2-8F707261B57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3A93E5-BCC8-4E5C-A5CA-E81DFC39DBCD}">
      <dgm:prSet phldrT="[Text]"/>
      <dgm:spPr/>
      <dgm:t>
        <a:bodyPr/>
        <a:lstStyle/>
        <a:p>
          <a:r>
            <a:rPr lang="en-US" b="1" dirty="0" smtClean="0"/>
            <a:t>L</a:t>
          </a:r>
        </a:p>
        <a:p>
          <a:r>
            <a:rPr lang="en-US" b="1" dirty="0" smtClean="0"/>
            <a:t>I</a:t>
          </a:r>
        </a:p>
        <a:p>
          <a:r>
            <a:rPr lang="en-US" b="1" dirty="0" smtClean="0"/>
            <a:t>P</a:t>
          </a:r>
        </a:p>
        <a:p>
          <a:r>
            <a:rPr lang="en-US" b="1" dirty="0" smtClean="0"/>
            <a:t>I</a:t>
          </a:r>
        </a:p>
        <a:p>
          <a:r>
            <a:rPr lang="en-US" b="1" dirty="0" smtClean="0"/>
            <a:t>D</a:t>
          </a:r>
        </a:p>
        <a:p>
          <a:r>
            <a:rPr lang="en-US" b="1" dirty="0" smtClean="0"/>
            <a:t>S</a:t>
          </a:r>
          <a:endParaRPr lang="en-US" b="1" dirty="0"/>
        </a:p>
      </dgm:t>
    </dgm:pt>
    <dgm:pt modelId="{77A6DD44-95D9-47B0-96D0-91C2C21DA805}" type="parTrans" cxnId="{B1201787-D658-4F46-81B4-6422213088C3}">
      <dgm:prSet/>
      <dgm:spPr/>
      <dgm:t>
        <a:bodyPr/>
        <a:lstStyle/>
        <a:p>
          <a:endParaRPr lang="en-US"/>
        </a:p>
      </dgm:t>
    </dgm:pt>
    <dgm:pt modelId="{D91C846B-3C4F-4D73-8B6D-EFDB5CD7AB56}" type="sibTrans" cxnId="{B1201787-D658-4F46-81B4-6422213088C3}">
      <dgm:prSet/>
      <dgm:spPr/>
      <dgm:t>
        <a:bodyPr/>
        <a:lstStyle/>
        <a:p>
          <a:endParaRPr lang="en-US"/>
        </a:p>
      </dgm:t>
    </dgm:pt>
    <dgm:pt modelId="{213A79E3-5E57-4644-89CE-17BF64979036}">
      <dgm:prSet phldrT="[Text]"/>
      <dgm:spPr/>
      <dgm:t>
        <a:bodyPr/>
        <a:lstStyle/>
        <a:p>
          <a:r>
            <a:rPr lang="en-US" b="1" dirty="0" smtClean="0"/>
            <a:t>Heterogeneous</a:t>
          </a:r>
          <a:endParaRPr lang="en-US" dirty="0"/>
        </a:p>
      </dgm:t>
    </dgm:pt>
    <dgm:pt modelId="{2D5E76E3-4178-460C-A326-B60EFCB4EC9E}" type="parTrans" cxnId="{09844119-3CDD-4F17-A445-521D7D36FB14}">
      <dgm:prSet/>
      <dgm:spPr/>
      <dgm:t>
        <a:bodyPr/>
        <a:lstStyle/>
        <a:p>
          <a:endParaRPr lang="en-US"/>
        </a:p>
      </dgm:t>
    </dgm:pt>
    <dgm:pt modelId="{35AFC4A2-F9AF-41A2-AD58-C2FF2FF78714}" type="sibTrans" cxnId="{09844119-3CDD-4F17-A445-521D7D36FB14}">
      <dgm:prSet/>
      <dgm:spPr/>
      <dgm:t>
        <a:bodyPr/>
        <a:lstStyle/>
        <a:p>
          <a:endParaRPr lang="en-US"/>
        </a:p>
      </dgm:t>
    </dgm:pt>
    <dgm:pt modelId="{07A5E3F0-6874-414E-8F11-A145B11FF530}">
      <dgm:prSet phldrT="[Text]"/>
      <dgm:spPr/>
      <dgm:t>
        <a:bodyPr/>
        <a:lstStyle/>
        <a:p>
          <a:r>
            <a:rPr lang="en-US" b="1" dirty="0" smtClean="0">
              <a:solidFill>
                <a:srgbClr val="C00000"/>
              </a:solidFill>
            </a:rPr>
            <a:t>Structure</a:t>
          </a:r>
          <a:endParaRPr lang="en-US" dirty="0"/>
        </a:p>
      </dgm:t>
    </dgm:pt>
    <dgm:pt modelId="{4730F854-A94D-45D4-883D-B6F0413C0B8C}" type="parTrans" cxnId="{B1B19106-EE64-4232-909A-1123474E94E2}">
      <dgm:prSet/>
      <dgm:spPr/>
      <dgm:t>
        <a:bodyPr/>
        <a:lstStyle/>
        <a:p>
          <a:endParaRPr lang="en-US"/>
        </a:p>
      </dgm:t>
    </dgm:pt>
    <dgm:pt modelId="{81E39BF6-FB03-400F-A8C2-96056CA2DDB5}" type="sibTrans" cxnId="{B1B19106-EE64-4232-909A-1123474E94E2}">
      <dgm:prSet/>
      <dgm:spPr/>
      <dgm:t>
        <a:bodyPr/>
        <a:lstStyle/>
        <a:p>
          <a:endParaRPr lang="en-US"/>
        </a:p>
      </dgm:t>
    </dgm:pt>
    <dgm:pt modelId="{9E80B964-2A1A-4A2A-9298-AD5D8E421CE5}">
      <dgm:prSet phldrT="[Text]"/>
      <dgm:spPr/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Functions</a:t>
          </a:r>
          <a:endParaRPr lang="en-US" b="1" dirty="0">
            <a:solidFill>
              <a:srgbClr val="FF0000"/>
            </a:solidFill>
          </a:endParaRPr>
        </a:p>
      </dgm:t>
    </dgm:pt>
    <dgm:pt modelId="{3DB6E0CC-89CD-40D6-9E61-47BF11A0F12C}" type="parTrans" cxnId="{BB0A7ADD-DAA3-4FA8-88D5-FDB495B88180}">
      <dgm:prSet/>
      <dgm:spPr/>
      <dgm:t>
        <a:bodyPr/>
        <a:lstStyle/>
        <a:p>
          <a:endParaRPr lang="en-US"/>
        </a:p>
      </dgm:t>
    </dgm:pt>
    <dgm:pt modelId="{CCD797A9-0C05-40A0-8FB4-1F81D5B9CAF1}" type="sibTrans" cxnId="{BB0A7ADD-DAA3-4FA8-88D5-FDB495B88180}">
      <dgm:prSet/>
      <dgm:spPr/>
      <dgm:t>
        <a:bodyPr/>
        <a:lstStyle/>
        <a:p>
          <a:endParaRPr lang="en-US"/>
        </a:p>
      </dgm:t>
    </dgm:pt>
    <dgm:pt modelId="{45FBE82C-7CE9-4D95-8574-A83B8CE02373}" type="pres">
      <dgm:prSet presAssocID="{53B164B1-C2C0-4BB6-9BF2-8F707261B57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78DA88D-11BC-4633-88A7-0131AD2CDB99}" type="pres">
      <dgm:prSet presAssocID="{B43A93E5-BCC8-4E5C-A5CA-E81DFC39DBCD}" presName="thickLine" presStyleLbl="alignNode1" presStyleIdx="0" presStyleCnt="1"/>
      <dgm:spPr/>
    </dgm:pt>
    <dgm:pt modelId="{5A367B83-D8FA-42EB-8BAB-100B911BF857}" type="pres">
      <dgm:prSet presAssocID="{B43A93E5-BCC8-4E5C-A5CA-E81DFC39DBCD}" presName="horz1" presStyleCnt="0"/>
      <dgm:spPr/>
    </dgm:pt>
    <dgm:pt modelId="{29BB9F8A-DB1C-4380-8622-7D9ED5E1D5A3}" type="pres">
      <dgm:prSet presAssocID="{B43A93E5-BCC8-4E5C-A5CA-E81DFC39DBCD}" presName="tx1" presStyleLbl="revTx" presStyleIdx="0" presStyleCnt="4"/>
      <dgm:spPr/>
      <dgm:t>
        <a:bodyPr/>
        <a:lstStyle/>
        <a:p>
          <a:endParaRPr lang="en-US"/>
        </a:p>
      </dgm:t>
    </dgm:pt>
    <dgm:pt modelId="{D982B19E-D33C-4AFF-B73C-7432DBF412F1}" type="pres">
      <dgm:prSet presAssocID="{B43A93E5-BCC8-4E5C-A5CA-E81DFC39DBCD}" presName="vert1" presStyleCnt="0"/>
      <dgm:spPr/>
    </dgm:pt>
    <dgm:pt modelId="{1563F26D-1B68-4C95-8AC4-8DA7518EBC29}" type="pres">
      <dgm:prSet presAssocID="{213A79E3-5E57-4644-89CE-17BF64979036}" presName="vertSpace2a" presStyleCnt="0"/>
      <dgm:spPr/>
    </dgm:pt>
    <dgm:pt modelId="{175F98F4-0431-42EB-8DE9-792FC790E7C1}" type="pres">
      <dgm:prSet presAssocID="{213A79E3-5E57-4644-89CE-17BF64979036}" presName="horz2" presStyleCnt="0"/>
      <dgm:spPr/>
    </dgm:pt>
    <dgm:pt modelId="{D98CF4C5-81C0-477D-8C21-6B0C0E64ED29}" type="pres">
      <dgm:prSet presAssocID="{213A79E3-5E57-4644-89CE-17BF64979036}" presName="horzSpace2" presStyleCnt="0"/>
      <dgm:spPr/>
    </dgm:pt>
    <dgm:pt modelId="{727D9A10-F99E-4D7F-8C0E-AD1DE3A3A612}" type="pres">
      <dgm:prSet presAssocID="{213A79E3-5E57-4644-89CE-17BF64979036}" presName="tx2" presStyleLbl="revTx" presStyleIdx="1" presStyleCnt="4"/>
      <dgm:spPr/>
      <dgm:t>
        <a:bodyPr/>
        <a:lstStyle/>
        <a:p>
          <a:endParaRPr lang="en-US"/>
        </a:p>
      </dgm:t>
    </dgm:pt>
    <dgm:pt modelId="{CD27F481-A705-432E-8E5C-610135DF1726}" type="pres">
      <dgm:prSet presAssocID="{213A79E3-5E57-4644-89CE-17BF64979036}" presName="vert2" presStyleCnt="0"/>
      <dgm:spPr/>
    </dgm:pt>
    <dgm:pt modelId="{F8AE9848-D816-41A4-99FE-34CD407F97DB}" type="pres">
      <dgm:prSet presAssocID="{213A79E3-5E57-4644-89CE-17BF64979036}" presName="thinLine2b" presStyleLbl="callout" presStyleIdx="0" presStyleCnt="3"/>
      <dgm:spPr/>
    </dgm:pt>
    <dgm:pt modelId="{E494BD34-51D5-4BF7-A1D8-5406361A8275}" type="pres">
      <dgm:prSet presAssocID="{213A79E3-5E57-4644-89CE-17BF64979036}" presName="vertSpace2b" presStyleCnt="0"/>
      <dgm:spPr/>
    </dgm:pt>
    <dgm:pt modelId="{37B904B2-21A9-4BA5-8FEE-8AB0B1022103}" type="pres">
      <dgm:prSet presAssocID="{07A5E3F0-6874-414E-8F11-A145B11FF530}" presName="horz2" presStyleCnt="0"/>
      <dgm:spPr/>
    </dgm:pt>
    <dgm:pt modelId="{F7D23389-9CD9-41DC-83BB-904F787584C8}" type="pres">
      <dgm:prSet presAssocID="{07A5E3F0-6874-414E-8F11-A145B11FF530}" presName="horzSpace2" presStyleCnt="0"/>
      <dgm:spPr/>
    </dgm:pt>
    <dgm:pt modelId="{9967327D-F419-4A11-BF0C-A6B8F3BD20AC}" type="pres">
      <dgm:prSet presAssocID="{07A5E3F0-6874-414E-8F11-A145B11FF530}" presName="tx2" presStyleLbl="revTx" presStyleIdx="2" presStyleCnt="4"/>
      <dgm:spPr/>
      <dgm:t>
        <a:bodyPr/>
        <a:lstStyle/>
        <a:p>
          <a:endParaRPr lang="en-US"/>
        </a:p>
      </dgm:t>
    </dgm:pt>
    <dgm:pt modelId="{748FABA8-DFD5-4E11-A141-32D325BD86F3}" type="pres">
      <dgm:prSet presAssocID="{07A5E3F0-6874-414E-8F11-A145B11FF530}" presName="vert2" presStyleCnt="0"/>
      <dgm:spPr/>
    </dgm:pt>
    <dgm:pt modelId="{62668F45-5D79-4C58-BA93-C4C80E0AA321}" type="pres">
      <dgm:prSet presAssocID="{07A5E3F0-6874-414E-8F11-A145B11FF530}" presName="thinLine2b" presStyleLbl="callout" presStyleIdx="1" presStyleCnt="3"/>
      <dgm:spPr/>
    </dgm:pt>
    <dgm:pt modelId="{3DFCDEE3-6EA9-40F4-B5F0-BC1343002E04}" type="pres">
      <dgm:prSet presAssocID="{07A5E3F0-6874-414E-8F11-A145B11FF530}" presName="vertSpace2b" presStyleCnt="0"/>
      <dgm:spPr/>
    </dgm:pt>
    <dgm:pt modelId="{1A0B74D8-A9B2-424D-8283-C1929F2C6817}" type="pres">
      <dgm:prSet presAssocID="{9E80B964-2A1A-4A2A-9298-AD5D8E421CE5}" presName="horz2" presStyleCnt="0"/>
      <dgm:spPr/>
    </dgm:pt>
    <dgm:pt modelId="{993C4E47-1CC7-4BD2-826F-14657F78C75B}" type="pres">
      <dgm:prSet presAssocID="{9E80B964-2A1A-4A2A-9298-AD5D8E421CE5}" presName="horzSpace2" presStyleCnt="0"/>
      <dgm:spPr/>
    </dgm:pt>
    <dgm:pt modelId="{AF25D59C-80C4-449A-B3C3-4F565F13C933}" type="pres">
      <dgm:prSet presAssocID="{9E80B964-2A1A-4A2A-9298-AD5D8E421CE5}" presName="tx2" presStyleLbl="revTx" presStyleIdx="3" presStyleCnt="4"/>
      <dgm:spPr/>
      <dgm:t>
        <a:bodyPr/>
        <a:lstStyle/>
        <a:p>
          <a:endParaRPr lang="en-US"/>
        </a:p>
      </dgm:t>
    </dgm:pt>
    <dgm:pt modelId="{D7784492-AF15-4A32-9137-B0A8E3C0B37E}" type="pres">
      <dgm:prSet presAssocID="{9E80B964-2A1A-4A2A-9298-AD5D8E421CE5}" presName="vert2" presStyleCnt="0"/>
      <dgm:spPr/>
    </dgm:pt>
    <dgm:pt modelId="{1FB2ECCC-3F4A-48E3-870B-BC34CE25DD60}" type="pres">
      <dgm:prSet presAssocID="{9E80B964-2A1A-4A2A-9298-AD5D8E421CE5}" presName="thinLine2b" presStyleLbl="callout" presStyleIdx="2" presStyleCnt="3"/>
      <dgm:spPr/>
    </dgm:pt>
    <dgm:pt modelId="{E84D6C4C-3487-4FD3-8C87-FA63C2CD13EA}" type="pres">
      <dgm:prSet presAssocID="{9E80B964-2A1A-4A2A-9298-AD5D8E421CE5}" presName="vertSpace2b" presStyleCnt="0"/>
      <dgm:spPr/>
    </dgm:pt>
  </dgm:ptLst>
  <dgm:cxnLst>
    <dgm:cxn modelId="{B1201787-D658-4F46-81B4-6422213088C3}" srcId="{53B164B1-C2C0-4BB6-9BF2-8F707261B577}" destId="{B43A93E5-BCC8-4E5C-A5CA-E81DFC39DBCD}" srcOrd="0" destOrd="0" parTransId="{77A6DD44-95D9-47B0-96D0-91C2C21DA805}" sibTransId="{D91C846B-3C4F-4D73-8B6D-EFDB5CD7AB56}"/>
    <dgm:cxn modelId="{09844119-3CDD-4F17-A445-521D7D36FB14}" srcId="{B43A93E5-BCC8-4E5C-A5CA-E81DFC39DBCD}" destId="{213A79E3-5E57-4644-89CE-17BF64979036}" srcOrd="0" destOrd="0" parTransId="{2D5E76E3-4178-460C-A326-B60EFCB4EC9E}" sibTransId="{35AFC4A2-F9AF-41A2-AD58-C2FF2FF78714}"/>
    <dgm:cxn modelId="{96C94142-867C-4617-B6B6-F7D0FA876609}" type="presOf" srcId="{07A5E3F0-6874-414E-8F11-A145B11FF530}" destId="{9967327D-F419-4A11-BF0C-A6B8F3BD20AC}" srcOrd="0" destOrd="0" presId="urn:microsoft.com/office/officeart/2008/layout/LinedList"/>
    <dgm:cxn modelId="{82D519DA-A34A-4CB5-9398-3E4B7AFB789E}" type="presOf" srcId="{213A79E3-5E57-4644-89CE-17BF64979036}" destId="{727D9A10-F99E-4D7F-8C0E-AD1DE3A3A612}" srcOrd="0" destOrd="0" presId="urn:microsoft.com/office/officeart/2008/layout/LinedList"/>
    <dgm:cxn modelId="{BB0A7ADD-DAA3-4FA8-88D5-FDB495B88180}" srcId="{B43A93E5-BCC8-4E5C-A5CA-E81DFC39DBCD}" destId="{9E80B964-2A1A-4A2A-9298-AD5D8E421CE5}" srcOrd="2" destOrd="0" parTransId="{3DB6E0CC-89CD-40D6-9E61-47BF11A0F12C}" sibTransId="{CCD797A9-0C05-40A0-8FB4-1F81D5B9CAF1}"/>
    <dgm:cxn modelId="{101009C6-1DD7-40CB-ADA9-76A668D65E6C}" type="presOf" srcId="{53B164B1-C2C0-4BB6-9BF2-8F707261B577}" destId="{45FBE82C-7CE9-4D95-8574-A83B8CE02373}" srcOrd="0" destOrd="0" presId="urn:microsoft.com/office/officeart/2008/layout/LinedList"/>
    <dgm:cxn modelId="{F5A1B5A3-2164-4C4C-8F2F-5B5E32F6BF1C}" type="presOf" srcId="{9E80B964-2A1A-4A2A-9298-AD5D8E421CE5}" destId="{AF25D59C-80C4-449A-B3C3-4F565F13C933}" srcOrd="0" destOrd="0" presId="urn:microsoft.com/office/officeart/2008/layout/LinedList"/>
    <dgm:cxn modelId="{94BA7516-9096-4153-86BD-EB5D7BC962F0}" type="presOf" srcId="{B43A93E5-BCC8-4E5C-A5CA-E81DFC39DBCD}" destId="{29BB9F8A-DB1C-4380-8622-7D9ED5E1D5A3}" srcOrd="0" destOrd="0" presId="urn:microsoft.com/office/officeart/2008/layout/LinedList"/>
    <dgm:cxn modelId="{B1B19106-EE64-4232-909A-1123474E94E2}" srcId="{B43A93E5-BCC8-4E5C-A5CA-E81DFC39DBCD}" destId="{07A5E3F0-6874-414E-8F11-A145B11FF530}" srcOrd="1" destOrd="0" parTransId="{4730F854-A94D-45D4-883D-B6F0413C0B8C}" sibTransId="{81E39BF6-FB03-400F-A8C2-96056CA2DDB5}"/>
    <dgm:cxn modelId="{FAB79AD3-E034-4EE6-8A80-5D1E8BB0BD45}" type="presParOf" srcId="{45FBE82C-7CE9-4D95-8574-A83B8CE02373}" destId="{D78DA88D-11BC-4633-88A7-0131AD2CDB99}" srcOrd="0" destOrd="0" presId="urn:microsoft.com/office/officeart/2008/layout/LinedList"/>
    <dgm:cxn modelId="{77221AF8-6EEA-477C-BA79-8E946945C5F8}" type="presParOf" srcId="{45FBE82C-7CE9-4D95-8574-A83B8CE02373}" destId="{5A367B83-D8FA-42EB-8BAB-100B911BF857}" srcOrd="1" destOrd="0" presId="urn:microsoft.com/office/officeart/2008/layout/LinedList"/>
    <dgm:cxn modelId="{F125E3F6-8D4E-466D-B8A4-0256505A7985}" type="presParOf" srcId="{5A367B83-D8FA-42EB-8BAB-100B911BF857}" destId="{29BB9F8A-DB1C-4380-8622-7D9ED5E1D5A3}" srcOrd="0" destOrd="0" presId="urn:microsoft.com/office/officeart/2008/layout/LinedList"/>
    <dgm:cxn modelId="{501841C6-5D95-42A4-A127-59F487BC0269}" type="presParOf" srcId="{5A367B83-D8FA-42EB-8BAB-100B911BF857}" destId="{D982B19E-D33C-4AFF-B73C-7432DBF412F1}" srcOrd="1" destOrd="0" presId="urn:microsoft.com/office/officeart/2008/layout/LinedList"/>
    <dgm:cxn modelId="{8AC18813-AE84-4509-A68B-B0EB4CF34446}" type="presParOf" srcId="{D982B19E-D33C-4AFF-B73C-7432DBF412F1}" destId="{1563F26D-1B68-4C95-8AC4-8DA7518EBC29}" srcOrd="0" destOrd="0" presId="urn:microsoft.com/office/officeart/2008/layout/LinedList"/>
    <dgm:cxn modelId="{9F92CD2A-C383-4ACF-96A5-BE7CD472AE95}" type="presParOf" srcId="{D982B19E-D33C-4AFF-B73C-7432DBF412F1}" destId="{175F98F4-0431-42EB-8DE9-792FC790E7C1}" srcOrd="1" destOrd="0" presId="urn:microsoft.com/office/officeart/2008/layout/LinedList"/>
    <dgm:cxn modelId="{B97309AF-44C6-457A-AA2A-EDD3F33EE7F6}" type="presParOf" srcId="{175F98F4-0431-42EB-8DE9-792FC790E7C1}" destId="{D98CF4C5-81C0-477D-8C21-6B0C0E64ED29}" srcOrd="0" destOrd="0" presId="urn:microsoft.com/office/officeart/2008/layout/LinedList"/>
    <dgm:cxn modelId="{1E410F8E-CB1E-47F6-9692-BBBA91671018}" type="presParOf" srcId="{175F98F4-0431-42EB-8DE9-792FC790E7C1}" destId="{727D9A10-F99E-4D7F-8C0E-AD1DE3A3A612}" srcOrd="1" destOrd="0" presId="urn:microsoft.com/office/officeart/2008/layout/LinedList"/>
    <dgm:cxn modelId="{2943F721-008D-4F3A-889E-DAADA0D5DEE1}" type="presParOf" srcId="{175F98F4-0431-42EB-8DE9-792FC790E7C1}" destId="{CD27F481-A705-432E-8E5C-610135DF1726}" srcOrd="2" destOrd="0" presId="urn:microsoft.com/office/officeart/2008/layout/LinedList"/>
    <dgm:cxn modelId="{38B9D577-D744-4B72-B354-76849B7CBDE9}" type="presParOf" srcId="{D982B19E-D33C-4AFF-B73C-7432DBF412F1}" destId="{F8AE9848-D816-41A4-99FE-34CD407F97DB}" srcOrd="2" destOrd="0" presId="urn:microsoft.com/office/officeart/2008/layout/LinedList"/>
    <dgm:cxn modelId="{6F7B2D69-1C53-48F1-AC8A-BA1CEB34BF3B}" type="presParOf" srcId="{D982B19E-D33C-4AFF-B73C-7432DBF412F1}" destId="{E494BD34-51D5-4BF7-A1D8-5406361A8275}" srcOrd="3" destOrd="0" presId="urn:microsoft.com/office/officeart/2008/layout/LinedList"/>
    <dgm:cxn modelId="{94F7D9B1-BB29-4817-BEE0-FE5E8F520DFA}" type="presParOf" srcId="{D982B19E-D33C-4AFF-B73C-7432DBF412F1}" destId="{37B904B2-21A9-4BA5-8FEE-8AB0B1022103}" srcOrd="4" destOrd="0" presId="urn:microsoft.com/office/officeart/2008/layout/LinedList"/>
    <dgm:cxn modelId="{40183295-4D2F-40DC-A9F4-8A6353C701CF}" type="presParOf" srcId="{37B904B2-21A9-4BA5-8FEE-8AB0B1022103}" destId="{F7D23389-9CD9-41DC-83BB-904F787584C8}" srcOrd="0" destOrd="0" presId="urn:microsoft.com/office/officeart/2008/layout/LinedList"/>
    <dgm:cxn modelId="{AA5F01EC-6B98-4040-AEA7-F8AAB0250ED9}" type="presParOf" srcId="{37B904B2-21A9-4BA5-8FEE-8AB0B1022103}" destId="{9967327D-F419-4A11-BF0C-A6B8F3BD20AC}" srcOrd="1" destOrd="0" presId="urn:microsoft.com/office/officeart/2008/layout/LinedList"/>
    <dgm:cxn modelId="{22A5053E-FA76-423F-8A3F-39AFAED41E7F}" type="presParOf" srcId="{37B904B2-21A9-4BA5-8FEE-8AB0B1022103}" destId="{748FABA8-DFD5-4E11-A141-32D325BD86F3}" srcOrd="2" destOrd="0" presId="urn:microsoft.com/office/officeart/2008/layout/LinedList"/>
    <dgm:cxn modelId="{FCC74E37-6B8B-4734-A08E-E0262986CE64}" type="presParOf" srcId="{D982B19E-D33C-4AFF-B73C-7432DBF412F1}" destId="{62668F45-5D79-4C58-BA93-C4C80E0AA321}" srcOrd="5" destOrd="0" presId="urn:microsoft.com/office/officeart/2008/layout/LinedList"/>
    <dgm:cxn modelId="{CD1C3173-F9F7-4EE6-91C7-EEED502FD439}" type="presParOf" srcId="{D982B19E-D33C-4AFF-B73C-7432DBF412F1}" destId="{3DFCDEE3-6EA9-40F4-B5F0-BC1343002E04}" srcOrd="6" destOrd="0" presId="urn:microsoft.com/office/officeart/2008/layout/LinedList"/>
    <dgm:cxn modelId="{CB8507BB-21CD-44CB-9095-4344ACA93923}" type="presParOf" srcId="{D982B19E-D33C-4AFF-B73C-7432DBF412F1}" destId="{1A0B74D8-A9B2-424D-8283-C1929F2C6817}" srcOrd="7" destOrd="0" presId="urn:microsoft.com/office/officeart/2008/layout/LinedList"/>
    <dgm:cxn modelId="{676AEFCA-6D78-4E9B-9EED-FECCB797ED68}" type="presParOf" srcId="{1A0B74D8-A9B2-424D-8283-C1929F2C6817}" destId="{993C4E47-1CC7-4BD2-826F-14657F78C75B}" srcOrd="0" destOrd="0" presId="urn:microsoft.com/office/officeart/2008/layout/LinedList"/>
    <dgm:cxn modelId="{55871617-02C0-42EB-895C-ACB7D405660A}" type="presParOf" srcId="{1A0B74D8-A9B2-424D-8283-C1929F2C6817}" destId="{AF25D59C-80C4-449A-B3C3-4F565F13C933}" srcOrd="1" destOrd="0" presId="urn:microsoft.com/office/officeart/2008/layout/LinedList"/>
    <dgm:cxn modelId="{FC604F96-D615-4CDC-9C39-1B9619D2A028}" type="presParOf" srcId="{1A0B74D8-A9B2-424D-8283-C1929F2C6817}" destId="{D7784492-AF15-4A32-9137-B0A8E3C0B37E}" srcOrd="2" destOrd="0" presId="urn:microsoft.com/office/officeart/2008/layout/LinedList"/>
    <dgm:cxn modelId="{1A2CE7DC-08EB-4AC7-8A7A-7DFFC98FEEA1}" type="presParOf" srcId="{D982B19E-D33C-4AFF-B73C-7432DBF412F1}" destId="{1FB2ECCC-3F4A-48E3-870B-BC34CE25DD60}" srcOrd="8" destOrd="0" presId="urn:microsoft.com/office/officeart/2008/layout/LinedList"/>
    <dgm:cxn modelId="{09169DDB-08A8-4FF5-A5FD-F40A9B869210}" type="presParOf" srcId="{D982B19E-D33C-4AFF-B73C-7432DBF412F1}" destId="{E84D6C4C-3487-4FD3-8C87-FA63C2CD13EA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8F9820F-2169-4699-B545-127E140ED28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C7ED61-454C-4C6E-A8E4-C6C7868ABC5C}">
      <dgm:prSet phldrT="[Text]" custT="1"/>
      <dgm:spPr/>
      <dgm:t>
        <a:bodyPr/>
        <a:lstStyle/>
        <a:p>
          <a:r>
            <a:rPr lang="en-US" sz="3600" b="1" dirty="0" smtClean="0"/>
            <a:t>Lipids are relatively Insoluble in Water/Polar Solvent </a:t>
          </a:r>
          <a:r>
            <a:rPr lang="en-US" sz="3600" b="1" dirty="0" smtClean="0">
              <a:solidFill>
                <a:srgbClr val="0070C0"/>
              </a:solidFill>
            </a:rPr>
            <a:t>Water/polar </a:t>
          </a:r>
          <a:r>
            <a:rPr lang="en-US" sz="3200" b="1" dirty="0" smtClean="0">
              <a:solidFill>
                <a:srgbClr val="0070C0"/>
              </a:solidFill>
            </a:rPr>
            <a:t>solvents</a:t>
          </a:r>
          <a:r>
            <a:rPr lang="en-US" sz="3200" b="1" dirty="0" smtClean="0"/>
            <a:t> </a:t>
          </a:r>
          <a:endParaRPr lang="en-US" sz="3200" b="1" dirty="0"/>
        </a:p>
      </dgm:t>
    </dgm:pt>
    <dgm:pt modelId="{66C1F864-5E30-4B6D-A323-C0BC9512C5F5}" type="parTrans" cxnId="{5754597F-A341-42D6-B826-90533A975AA5}">
      <dgm:prSet/>
      <dgm:spPr/>
      <dgm:t>
        <a:bodyPr/>
        <a:lstStyle/>
        <a:p>
          <a:endParaRPr lang="en-US"/>
        </a:p>
      </dgm:t>
    </dgm:pt>
    <dgm:pt modelId="{D811F851-612C-41B0-8D39-88916073B0DB}" type="sibTrans" cxnId="{5754597F-A341-42D6-B826-90533A975AA5}">
      <dgm:prSet/>
      <dgm:spPr/>
      <dgm:t>
        <a:bodyPr/>
        <a:lstStyle/>
        <a:p>
          <a:endParaRPr lang="en-US"/>
        </a:p>
      </dgm:t>
    </dgm:pt>
    <dgm:pt modelId="{8E7DB8EE-F5A3-4156-848C-E5A7AC12C0D7}">
      <dgm:prSet phldrT="[Text]"/>
      <dgm:spPr/>
      <dgm:t>
        <a:bodyPr/>
        <a:lstStyle/>
        <a:p>
          <a:r>
            <a:rPr lang="en-US" dirty="0" smtClean="0"/>
            <a:t>Since they are </a:t>
          </a:r>
          <a:r>
            <a:rPr lang="en-US" b="1" dirty="0" smtClean="0">
              <a:solidFill>
                <a:schemeClr val="bg1"/>
              </a:solidFill>
            </a:rPr>
            <a:t>Non polar and Hydrophobic</a:t>
          </a:r>
          <a:endParaRPr lang="en-US" dirty="0">
            <a:solidFill>
              <a:schemeClr val="bg1"/>
            </a:solidFill>
          </a:endParaRPr>
        </a:p>
      </dgm:t>
    </dgm:pt>
    <dgm:pt modelId="{A7FAAE0C-340D-41AF-9C97-5A7CF6790495}" type="parTrans" cxnId="{39D24BC3-FFA1-45FA-95B4-4BEBECAB983D}">
      <dgm:prSet/>
      <dgm:spPr/>
      <dgm:t>
        <a:bodyPr/>
        <a:lstStyle/>
        <a:p>
          <a:endParaRPr lang="en-US"/>
        </a:p>
      </dgm:t>
    </dgm:pt>
    <dgm:pt modelId="{68A44105-CE18-42E0-B68D-DCDBE681982C}" type="sibTrans" cxnId="{39D24BC3-FFA1-45FA-95B4-4BEBECAB983D}">
      <dgm:prSet/>
      <dgm:spPr/>
      <dgm:t>
        <a:bodyPr/>
        <a:lstStyle/>
        <a:p>
          <a:endParaRPr lang="en-US"/>
        </a:p>
      </dgm:t>
    </dgm:pt>
    <dgm:pt modelId="{CF930196-D4ED-4A9E-8540-C8043605B163}" type="pres">
      <dgm:prSet presAssocID="{A8F9820F-2169-4699-B545-127E140ED28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DB4702-10B1-4ACF-9807-F5F7D288410D}" type="pres">
      <dgm:prSet presAssocID="{22C7ED61-454C-4C6E-A8E4-C6C7868ABC5C}" presName="parentLin" presStyleCnt="0"/>
      <dgm:spPr/>
    </dgm:pt>
    <dgm:pt modelId="{D2D1125C-F829-45F7-B40F-3353C133C219}" type="pres">
      <dgm:prSet presAssocID="{22C7ED61-454C-4C6E-A8E4-C6C7868ABC5C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5560A0E6-DB56-4ECF-9B39-C6C2422F8BCF}" type="pres">
      <dgm:prSet presAssocID="{22C7ED61-454C-4C6E-A8E4-C6C7868ABC5C}" presName="parentText" presStyleLbl="node1" presStyleIdx="0" presStyleCnt="2" custScaleX="189000" custScaleY="208851" custLinFactNeighborX="-55754" custLinFactNeighborY="3410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F431B5-70C5-462C-BDE0-ABCDDD150503}" type="pres">
      <dgm:prSet presAssocID="{22C7ED61-454C-4C6E-A8E4-C6C7868ABC5C}" presName="negativeSpace" presStyleCnt="0"/>
      <dgm:spPr/>
    </dgm:pt>
    <dgm:pt modelId="{B83732EA-D288-438D-A439-E3564A1540D6}" type="pres">
      <dgm:prSet presAssocID="{22C7ED61-454C-4C6E-A8E4-C6C7868ABC5C}" presName="childText" presStyleLbl="conFgAcc1" presStyleIdx="0" presStyleCnt="2">
        <dgm:presLayoutVars>
          <dgm:bulletEnabled val="1"/>
        </dgm:presLayoutVars>
      </dgm:prSet>
      <dgm:spPr/>
    </dgm:pt>
    <dgm:pt modelId="{DA243C74-AAF1-4921-B211-F60FD1E6D47A}" type="pres">
      <dgm:prSet presAssocID="{D811F851-612C-41B0-8D39-88916073B0DB}" presName="spaceBetweenRectangles" presStyleCnt="0"/>
      <dgm:spPr/>
    </dgm:pt>
    <dgm:pt modelId="{62A2A61E-7B50-4F91-86F3-9700D3C0B615}" type="pres">
      <dgm:prSet presAssocID="{8E7DB8EE-F5A3-4156-848C-E5A7AC12C0D7}" presName="parentLin" presStyleCnt="0"/>
      <dgm:spPr/>
    </dgm:pt>
    <dgm:pt modelId="{F191D462-2192-46A4-839E-FD0BFECBD168}" type="pres">
      <dgm:prSet presAssocID="{8E7DB8EE-F5A3-4156-848C-E5A7AC12C0D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2D3823CE-CF27-44AE-8DF8-52C8C9F50FF1}" type="pres">
      <dgm:prSet presAssocID="{8E7DB8EE-F5A3-4156-848C-E5A7AC12C0D7}" presName="parentText" presStyleLbl="node1" presStyleIdx="1" presStyleCnt="2" custScaleX="200666" custScaleY="219044" custLinFactNeighborX="-29489" custLinFactNeighborY="5162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E9C1B5-A131-46FA-9A46-BBC80EE58245}" type="pres">
      <dgm:prSet presAssocID="{8E7DB8EE-F5A3-4156-848C-E5A7AC12C0D7}" presName="negativeSpace" presStyleCnt="0"/>
      <dgm:spPr/>
    </dgm:pt>
    <dgm:pt modelId="{9D865DE3-DF7B-4F40-9013-E5AFA0D7C263}" type="pres">
      <dgm:prSet presAssocID="{8E7DB8EE-F5A3-4156-848C-E5A7AC12C0D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5A41161-7AB6-4FC5-831E-7362F066B6F6}" type="presOf" srcId="{22C7ED61-454C-4C6E-A8E4-C6C7868ABC5C}" destId="{5560A0E6-DB56-4ECF-9B39-C6C2422F8BCF}" srcOrd="1" destOrd="0" presId="urn:microsoft.com/office/officeart/2005/8/layout/list1"/>
    <dgm:cxn modelId="{5754597F-A341-42D6-B826-90533A975AA5}" srcId="{A8F9820F-2169-4699-B545-127E140ED285}" destId="{22C7ED61-454C-4C6E-A8E4-C6C7868ABC5C}" srcOrd="0" destOrd="0" parTransId="{66C1F864-5E30-4B6D-A323-C0BC9512C5F5}" sibTransId="{D811F851-612C-41B0-8D39-88916073B0DB}"/>
    <dgm:cxn modelId="{ADC42737-A32A-4C43-977D-BF215782BAA8}" type="presOf" srcId="{A8F9820F-2169-4699-B545-127E140ED285}" destId="{CF930196-D4ED-4A9E-8540-C8043605B163}" srcOrd="0" destOrd="0" presId="urn:microsoft.com/office/officeart/2005/8/layout/list1"/>
    <dgm:cxn modelId="{E66F0D46-C1DC-48B5-9086-D668FDF1B14C}" type="presOf" srcId="{22C7ED61-454C-4C6E-A8E4-C6C7868ABC5C}" destId="{D2D1125C-F829-45F7-B40F-3353C133C219}" srcOrd="0" destOrd="0" presId="urn:microsoft.com/office/officeart/2005/8/layout/list1"/>
    <dgm:cxn modelId="{270CB153-1667-41C3-9B2F-FAD0936B17A9}" type="presOf" srcId="{8E7DB8EE-F5A3-4156-848C-E5A7AC12C0D7}" destId="{F191D462-2192-46A4-839E-FD0BFECBD168}" srcOrd="0" destOrd="0" presId="urn:microsoft.com/office/officeart/2005/8/layout/list1"/>
    <dgm:cxn modelId="{5A8F05E5-1114-4DE4-BEDD-039CF61E644A}" type="presOf" srcId="{8E7DB8EE-F5A3-4156-848C-E5A7AC12C0D7}" destId="{2D3823CE-CF27-44AE-8DF8-52C8C9F50FF1}" srcOrd="1" destOrd="0" presId="urn:microsoft.com/office/officeart/2005/8/layout/list1"/>
    <dgm:cxn modelId="{39D24BC3-FFA1-45FA-95B4-4BEBECAB983D}" srcId="{A8F9820F-2169-4699-B545-127E140ED285}" destId="{8E7DB8EE-F5A3-4156-848C-E5A7AC12C0D7}" srcOrd="1" destOrd="0" parTransId="{A7FAAE0C-340D-41AF-9C97-5A7CF6790495}" sibTransId="{68A44105-CE18-42E0-B68D-DCDBE681982C}"/>
    <dgm:cxn modelId="{981CDFCC-4931-4E9F-88A6-138685767811}" type="presParOf" srcId="{CF930196-D4ED-4A9E-8540-C8043605B163}" destId="{60DB4702-10B1-4ACF-9807-F5F7D288410D}" srcOrd="0" destOrd="0" presId="urn:microsoft.com/office/officeart/2005/8/layout/list1"/>
    <dgm:cxn modelId="{00C3B342-CB3C-49E4-83F6-D9AF29C06686}" type="presParOf" srcId="{60DB4702-10B1-4ACF-9807-F5F7D288410D}" destId="{D2D1125C-F829-45F7-B40F-3353C133C219}" srcOrd="0" destOrd="0" presId="urn:microsoft.com/office/officeart/2005/8/layout/list1"/>
    <dgm:cxn modelId="{AFBD805B-7ADC-4519-972C-3B0311968482}" type="presParOf" srcId="{60DB4702-10B1-4ACF-9807-F5F7D288410D}" destId="{5560A0E6-DB56-4ECF-9B39-C6C2422F8BCF}" srcOrd="1" destOrd="0" presId="urn:microsoft.com/office/officeart/2005/8/layout/list1"/>
    <dgm:cxn modelId="{0CD82B70-39E3-4FB0-8BA2-E81D6A245015}" type="presParOf" srcId="{CF930196-D4ED-4A9E-8540-C8043605B163}" destId="{9AF431B5-70C5-462C-BDE0-ABCDDD150503}" srcOrd="1" destOrd="0" presId="urn:microsoft.com/office/officeart/2005/8/layout/list1"/>
    <dgm:cxn modelId="{808BAC72-7FB0-4D43-9F9F-2F1874DC872E}" type="presParOf" srcId="{CF930196-D4ED-4A9E-8540-C8043605B163}" destId="{B83732EA-D288-438D-A439-E3564A1540D6}" srcOrd="2" destOrd="0" presId="urn:microsoft.com/office/officeart/2005/8/layout/list1"/>
    <dgm:cxn modelId="{B20676DE-6AEC-46EE-95A4-F3122D06C89B}" type="presParOf" srcId="{CF930196-D4ED-4A9E-8540-C8043605B163}" destId="{DA243C74-AAF1-4921-B211-F60FD1E6D47A}" srcOrd="3" destOrd="0" presId="urn:microsoft.com/office/officeart/2005/8/layout/list1"/>
    <dgm:cxn modelId="{18353EE8-C391-49C9-930F-DD7FB3E26868}" type="presParOf" srcId="{CF930196-D4ED-4A9E-8540-C8043605B163}" destId="{62A2A61E-7B50-4F91-86F3-9700D3C0B615}" srcOrd="4" destOrd="0" presId="urn:microsoft.com/office/officeart/2005/8/layout/list1"/>
    <dgm:cxn modelId="{97441E70-61D2-45F0-869B-37AC1C77D7D5}" type="presParOf" srcId="{62A2A61E-7B50-4F91-86F3-9700D3C0B615}" destId="{F191D462-2192-46A4-839E-FD0BFECBD168}" srcOrd="0" destOrd="0" presId="urn:microsoft.com/office/officeart/2005/8/layout/list1"/>
    <dgm:cxn modelId="{D509BA97-8135-4444-8E3C-97C056E9CB41}" type="presParOf" srcId="{62A2A61E-7B50-4F91-86F3-9700D3C0B615}" destId="{2D3823CE-CF27-44AE-8DF8-52C8C9F50FF1}" srcOrd="1" destOrd="0" presId="urn:microsoft.com/office/officeart/2005/8/layout/list1"/>
    <dgm:cxn modelId="{722CCF1D-2712-489A-9EAF-23EB93597A24}" type="presParOf" srcId="{CF930196-D4ED-4A9E-8540-C8043605B163}" destId="{9AE9C1B5-A131-46FA-9A46-BBC80EE58245}" srcOrd="5" destOrd="0" presId="urn:microsoft.com/office/officeart/2005/8/layout/list1"/>
    <dgm:cxn modelId="{A062E0D6-3537-42DA-9C0B-53ED79FC399A}" type="presParOf" srcId="{CF930196-D4ED-4A9E-8540-C8043605B163}" destId="{9D865DE3-DF7B-4F40-9013-E5AFA0D7C26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BBAAB-B923-4DB1-A594-4AB2B237477D}">
      <dsp:nvSpPr>
        <dsp:cNvPr id="0" name=""/>
        <dsp:cNvSpPr/>
      </dsp:nvSpPr>
      <dsp:spPr>
        <a:xfrm>
          <a:off x="2" y="592799"/>
          <a:ext cx="2320824" cy="1983807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44DEE-4DB2-4BB9-81B2-D69E342BF305}">
      <dsp:nvSpPr>
        <dsp:cNvPr id="0" name=""/>
        <dsp:cNvSpPr/>
      </dsp:nvSpPr>
      <dsp:spPr>
        <a:xfrm>
          <a:off x="7777" y="2658473"/>
          <a:ext cx="2320824" cy="7449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0" rIns="46990" bIns="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Ghee</a:t>
          </a:r>
          <a:endParaRPr lang="en-US" sz="3700" kern="1200" dirty="0"/>
        </a:p>
      </dsp:txBody>
      <dsp:txXfrm>
        <a:off x="7777" y="2658473"/>
        <a:ext cx="1634383" cy="744952"/>
      </dsp:txXfrm>
    </dsp:sp>
    <dsp:sp modelId="{D83D3981-D1C2-408A-BCAF-A0F999836EBB}">
      <dsp:nvSpPr>
        <dsp:cNvPr id="0" name=""/>
        <dsp:cNvSpPr/>
      </dsp:nvSpPr>
      <dsp:spPr>
        <a:xfrm>
          <a:off x="1707813" y="2776802"/>
          <a:ext cx="812288" cy="81228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02795-405E-4CE4-B296-EF501A0F5E86}">
      <dsp:nvSpPr>
        <dsp:cNvPr id="0" name=""/>
        <dsp:cNvSpPr/>
      </dsp:nvSpPr>
      <dsp:spPr>
        <a:xfrm>
          <a:off x="2954387" y="720826"/>
          <a:ext cx="2320824" cy="2301884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DC4E5-1501-4C2F-AA85-34DB4C064C1F}">
      <dsp:nvSpPr>
        <dsp:cNvPr id="0" name=""/>
        <dsp:cNvSpPr/>
      </dsp:nvSpPr>
      <dsp:spPr>
        <a:xfrm>
          <a:off x="2721341" y="2737992"/>
          <a:ext cx="2786916" cy="7449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0" rIns="4572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Butter</a:t>
          </a:r>
          <a:endParaRPr lang="en-US" sz="3600" kern="1200" dirty="0"/>
        </a:p>
      </dsp:txBody>
      <dsp:txXfrm>
        <a:off x="2721341" y="2737992"/>
        <a:ext cx="1962616" cy="744952"/>
      </dsp:txXfrm>
    </dsp:sp>
    <dsp:sp modelId="{335E4D27-0CCE-43D8-B84E-F578403ACF53}">
      <dsp:nvSpPr>
        <dsp:cNvPr id="0" name=""/>
        <dsp:cNvSpPr/>
      </dsp:nvSpPr>
      <dsp:spPr>
        <a:xfrm>
          <a:off x="4654423" y="2856321"/>
          <a:ext cx="812288" cy="81228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997CEC-836A-4F65-87DB-1EA4DBC1E717}">
      <dsp:nvSpPr>
        <dsp:cNvPr id="0" name=""/>
        <dsp:cNvSpPr/>
      </dsp:nvSpPr>
      <dsp:spPr>
        <a:xfrm>
          <a:off x="5709497" y="797093"/>
          <a:ext cx="2320824" cy="1996818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65C7B-AE56-47AF-86F9-88A83C7307E4}">
      <dsp:nvSpPr>
        <dsp:cNvPr id="0" name=""/>
        <dsp:cNvSpPr/>
      </dsp:nvSpPr>
      <dsp:spPr>
        <a:xfrm>
          <a:off x="5709497" y="2661725"/>
          <a:ext cx="2320824" cy="7449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0" rIns="46990" bIns="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Cheese</a:t>
          </a:r>
          <a:endParaRPr lang="en-US" sz="3700" kern="1200" dirty="0"/>
        </a:p>
      </dsp:txBody>
      <dsp:txXfrm>
        <a:off x="5709497" y="2661725"/>
        <a:ext cx="1634383" cy="744952"/>
      </dsp:txXfrm>
    </dsp:sp>
    <dsp:sp modelId="{504850E7-34C1-4205-B903-10FD95728366}">
      <dsp:nvSpPr>
        <dsp:cNvPr id="0" name=""/>
        <dsp:cNvSpPr/>
      </dsp:nvSpPr>
      <dsp:spPr>
        <a:xfrm>
          <a:off x="7409533" y="2780054"/>
          <a:ext cx="812288" cy="81228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BBAAB-B923-4DB1-A594-4AB2B237477D}">
      <dsp:nvSpPr>
        <dsp:cNvPr id="0" name=""/>
        <dsp:cNvSpPr/>
      </dsp:nvSpPr>
      <dsp:spPr>
        <a:xfrm>
          <a:off x="5562" y="816391"/>
          <a:ext cx="2402387" cy="179333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44DEE-4DB2-4BB9-81B2-D69E342BF305}">
      <dsp:nvSpPr>
        <dsp:cNvPr id="0" name=""/>
        <dsp:cNvSpPr/>
      </dsp:nvSpPr>
      <dsp:spPr>
        <a:xfrm>
          <a:off x="5562" y="2609722"/>
          <a:ext cx="2402387" cy="7711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0" rIns="4572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Curds</a:t>
          </a:r>
          <a:endParaRPr lang="en-US" sz="3600" kern="1200" dirty="0"/>
        </a:p>
      </dsp:txBody>
      <dsp:txXfrm>
        <a:off x="5562" y="2609722"/>
        <a:ext cx="1691822" cy="771132"/>
      </dsp:txXfrm>
    </dsp:sp>
    <dsp:sp modelId="{D83D3981-D1C2-408A-BCAF-A0F999836EBB}">
      <dsp:nvSpPr>
        <dsp:cNvPr id="0" name=""/>
        <dsp:cNvSpPr/>
      </dsp:nvSpPr>
      <dsp:spPr>
        <a:xfrm>
          <a:off x="1765343" y="2732210"/>
          <a:ext cx="840835" cy="84083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02795-405E-4CE4-B296-EF501A0F5E86}">
      <dsp:nvSpPr>
        <dsp:cNvPr id="0" name=""/>
        <dsp:cNvSpPr/>
      </dsp:nvSpPr>
      <dsp:spPr>
        <a:xfrm>
          <a:off x="2814491" y="816391"/>
          <a:ext cx="2402387" cy="179333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DC4E5-1501-4C2F-AA85-34DB4C064C1F}">
      <dsp:nvSpPr>
        <dsp:cNvPr id="0" name=""/>
        <dsp:cNvSpPr/>
      </dsp:nvSpPr>
      <dsp:spPr>
        <a:xfrm>
          <a:off x="2814491" y="2609722"/>
          <a:ext cx="2402387" cy="7711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0" rIns="3429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Butter Milk</a:t>
          </a:r>
          <a:endParaRPr lang="en-US" sz="2700" kern="1200" dirty="0"/>
        </a:p>
      </dsp:txBody>
      <dsp:txXfrm>
        <a:off x="2814491" y="2609722"/>
        <a:ext cx="1691822" cy="771132"/>
      </dsp:txXfrm>
    </dsp:sp>
    <dsp:sp modelId="{335E4D27-0CCE-43D8-B84E-F578403ACF53}">
      <dsp:nvSpPr>
        <dsp:cNvPr id="0" name=""/>
        <dsp:cNvSpPr/>
      </dsp:nvSpPr>
      <dsp:spPr>
        <a:xfrm>
          <a:off x="4574273" y="2732210"/>
          <a:ext cx="840835" cy="84083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997CEC-836A-4F65-87DB-1EA4DBC1E717}">
      <dsp:nvSpPr>
        <dsp:cNvPr id="0" name=""/>
        <dsp:cNvSpPr/>
      </dsp:nvSpPr>
      <dsp:spPr>
        <a:xfrm>
          <a:off x="5638795" y="731835"/>
          <a:ext cx="2402387" cy="179333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65C7B-AE56-47AF-86F9-88A83C7307E4}">
      <dsp:nvSpPr>
        <dsp:cNvPr id="0" name=""/>
        <dsp:cNvSpPr/>
      </dsp:nvSpPr>
      <dsp:spPr>
        <a:xfrm>
          <a:off x="5623420" y="2609722"/>
          <a:ext cx="2402387" cy="7711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50800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Milk</a:t>
          </a:r>
          <a:endParaRPr lang="en-US" sz="4000" kern="1200" dirty="0"/>
        </a:p>
      </dsp:txBody>
      <dsp:txXfrm>
        <a:off x="5623420" y="2609722"/>
        <a:ext cx="1691822" cy="771132"/>
      </dsp:txXfrm>
    </dsp:sp>
    <dsp:sp modelId="{504850E7-34C1-4205-B903-10FD95728366}">
      <dsp:nvSpPr>
        <dsp:cNvPr id="0" name=""/>
        <dsp:cNvSpPr/>
      </dsp:nvSpPr>
      <dsp:spPr>
        <a:xfrm>
          <a:off x="7383202" y="2732210"/>
          <a:ext cx="840835" cy="84083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BBAAB-B923-4DB1-A594-4AB2B237477D}">
      <dsp:nvSpPr>
        <dsp:cNvPr id="0" name=""/>
        <dsp:cNvSpPr/>
      </dsp:nvSpPr>
      <dsp:spPr>
        <a:xfrm>
          <a:off x="5562" y="816391"/>
          <a:ext cx="2402387" cy="179333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44DEE-4DB2-4BB9-81B2-D69E342BF305}">
      <dsp:nvSpPr>
        <dsp:cNvPr id="0" name=""/>
        <dsp:cNvSpPr/>
      </dsp:nvSpPr>
      <dsp:spPr>
        <a:xfrm>
          <a:off x="5562" y="2609722"/>
          <a:ext cx="2402387" cy="7711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0" rIns="41910" bIns="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Chicken</a:t>
          </a:r>
          <a:endParaRPr lang="en-US" sz="3300" kern="1200" dirty="0"/>
        </a:p>
      </dsp:txBody>
      <dsp:txXfrm>
        <a:off x="5562" y="2609722"/>
        <a:ext cx="1691822" cy="771132"/>
      </dsp:txXfrm>
    </dsp:sp>
    <dsp:sp modelId="{D83D3981-D1C2-408A-BCAF-A0F999836EBB}">
      <dsp:nvSpPr>
        <dsp:cNvPr id="0" name=""/>
        <dsp:cNvSpPr/>
      </dsp:nvSpPr>
      <dsp:spPr>
        <a:xfrm>
          <a:off x="1765343" y="2732210"/>
          <a:ext cx="840835" cy="84083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02795-405E-4CE4-B296-EF501A0F5E86}">
      <dsp:nvSpPr>
        <dsp:cNvPr id="0" name=""/>
        <dsp:cNvSpPr/>
      </dsp:nvSpPr>
      <dsp:spPr>
        <a:xfrm>
          <a:off x="2814491" y="816391"/>
          <a:ext cx="2402387" cy="179333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DC4E5-1501-4C2F-AA85-34DB4C064C1F}">
      <dsp:nvSpPr>
        <dsp:cNvPr id="0" name=""/>
        <dsp:cNvSpPr/>
      </dsp:nvSpPr>
      <dsp:spPr>
        <a:xfrm>
          <a:off x="2814491" y="2609722"/>
          <a:ext cx="2402387" cy="7711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0" rIns="41910" bIns="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Fish</a:t>
          </a:r>
          <a:endParaRPr lang="en-US" sz="3300" kern="1200" dirty="0"/>
        </a:p>
      </dsp:txBody>
      <dsp:txXfrm>
        <a:off x="2814491" y="2609722"/>
        <a:ext cx="1691822" cy="771132"/>
      </dsp:txXfrm>
    </dsp:sp>
    <dsp:sp modelId="{335E4D27-0CCE-43D8-B84E-F578403ACF53}">
      <dsp:nvSpPr>
        <dsp:cNvPr id="0" name=""/>
        <dsp:cNvSpPr/>
      </dsp:nvSpPr>
      <dsp:spPr>
        <a:xfrm>
          <a:off x="4574273" y="2732210"/>
          <a:ext cx="840835" cy="84083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997CEC-836A-4F65-87DB-1EA4DBC1E717}">
      <dsp:nvSpPr>
        <dsp:cNvPr id="0" name=""/>
        <dsp:cNvSpPr/>
      </dsp:nvSpPr>
      <dsp:spPr>
        <a:xfrm>
          <a:off x="5623420" y="816391"/>
          <a:ext cx="2402387" cy="179333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65C7B-AE56-47AF-86F9-88A83C7307E4}">
      <dsp:nvSpPr>
        <dsp:cNvPr id="0" name=""/>
        <dsp:cNvSpPr/>
      </dsp:nvSpPr>
      <dsp:spPr>
        <a:xfrm>
          <a:off x="5623420" y="2609722"/>
          <a:ext cx="2402387" cy="7711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0" rIns="41910" bIns="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Cheese</a:t>
          </a:r>
          <a:endParaRPr lang="en-US" sz="3300" kern="1200" dirty="0"/>
        </a:p>
      </dsp:txBody>
      <dsp:txXfrm>
        <a:off x="5623420" y="2609722"/>
        <a:ext cx="1691822" cy="771132"/>
      </dsp:txXfrm>
    </dsp:sp>
    <dsp:sp modelId="{504850E7-34C1-4205-B903-10FD95728366}">
      <dsp:nvSpPr>
        <dsp:cNvPr id="0" name=""/>
        <dsp:cNvSpPr/>
      </dsp:nvSpPr>
      <dsp:spPr>
        <a:xfrm>
          <a:off x="7383202" y="2732210"/>
          <a:ext cx="840835" cy="84083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9FE67-D812-4CA5-BB30-74021B48859C}">
      <dsp:nvSpPr>
        <dsp:cNvPr id="0" name=""/>
        <dsp:cNvSpPr/>
      </dsp:nvSpPr>
      <dsp:spPr>
        <a:xfrm>
          <a:off x="-4962529" y="-760383"/>
          <a:ext cx="5910203" cy="5910203"/>
        </a:xfrm>
        <a:prstGeom prst="blockArc">
          <a:avLst>
            <a:gd name="adj1" fmla="val 18900000"/>
            <a:gd name="adj2" fmla="val 2700000"/>
            <a:gd name="adj3" fmla="val 365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930A8E-87BC-4370-A9FC-6552B8AC7F4A}">
      <dsp:nvSpPr>
        <dsp:cNvPr id="0" name=""/>
        <dsp:cNvSpPr/>
      </dsp:nvSpPr>
      <dsp:spPr>
        <a:xfrm>
          <a:off x="609501" y="438943"/>
          <a:ext cx="7559771" cy="8778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6823" tIns="116840" rIns="116840" bIns="11684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/>
            <a:t>Carbohydrates</a:t>
          </a:r>
          <a:endParaRPr lang="en-US" sz="4600" b="1" kern="1200" dirty="0"/>
        </a:p>
      </dsp:txBody>
      <dsp:txXfrm>
        <a:off x="609501" y="438943"/>
        <a:ext cx="7559771" cy="877887"/>
      </dsp:txXfrm>
    </dsp:sp>
    <dsp:sp modelId="{FFD5B075-C8E8-427D-BFCE-A1292EBF8BEC}">
      <dsp:nvSpPr>
        <dsp:cNvPr id="0" name=""/>
        <dsp:cNvSpPr/>
      </dsp:nvSpPr>
      <dsp:spPr>
        <a:xfrm>
          <a:off x="106263" y="398703"/>
          <a:ext cx="1006475" cy="95836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CB07A-C54B-4FE1-9063-F759B9A287FB}">
      <dsp:nvSpPr>
        <dsp:cNvPr id="0" name=""/>
        <dsp:cNvSpPr/>
      </dsp:nvSpPr>
      <dsp:spPr>
        <a:xfrm>
          <a:off x="928613" y="1755774"/>
          <a:ext cx="7240659" cy="8778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6823" tIns="116840" rIns="116840" bIns="11684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/>
            <a:t>Proteins</a:t>
          </a:r>
          <a:endParaRPr lang="en-US" sz="4600" b="1" kern="1200" dirty="0"/>
        </a:p>
      </dsp:txBody>
      <dsp:txXfrm>
        <a:off x="928613" y="1755774"/>
        <a:ext cx="7240659" cy="877887"/>
      </dsp:txXfrm>
    </dsp:sp>
    <dsp:sp modelId="{A99DC989-C8E5-4A34-85A9-C16D85D9AFC6}">
      <dsp:nvSpPr>
        <dsp:cNvPr id="0" name=""/>
        <dsp:cNvSpPr/>
      </dsp:nvSpPr>
      <dsp:spPr>
        <a:xfrm>
          <a:off x="379934" y="1646038"/>
          <a:ext cx="1097359" cy="109735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24348-8D7A-45A6-A1F0-DA88FD67D87E}">
      <dsp:nvSpPr>
        <dsp:cNvPr id="0" name=""/>
        <dsp:cNvSpPr/>
      </dsp:nvSpPr>
      <dsp:spPr>
        <a:xfrm>
          <a:off x="609501" y="3072605"/>
          <a:ext cx="7559771" cy="8778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6823" tIns="116840" rIns="116840" bIns="11684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>
              <a:solidFill>
                <a:srgbClr val="C00000"/>
              </a:solidFill>
            </a:rPr>
            <a:t>Lipids</a:t>
          </a:r>
          <a:endParaRPr lang="en-US" sz="4600" b="1" kern="1200" dirty="0">
            <a:solidFill>
              <a:srgbClr val="C00000"/>
            </a:solidFill>
          </a:endParaRPr>
        </a:p>
      </dsp:txBody>
      <dsp:txXfrm>
        <a:off x="609501" y="3072605"/>
        <a:ext cx="7559771" cy="877887"/>
      </dsp:txXfrm>
    </dsp:sp>
    <dsp:sp modelId="{613613F8-2826-4BB9-82B8-155D4641B064}">
      <dsp:nvSpPr>
        <dsp:cNvPr id="0" name=""/>
        <dsp:cNvSpPr/>
      </dsp:nvSpPr>
      <dsp:spPr>
        <a:xfrm>
          <a:off x="60821" y="2962869"/>
          <a:ext cx="1097359" cy="109735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DA88D-11BC-4633-88A7-0131AD2CDB99}">
      <dsp:nvSpPr>
        <dsp:cNvPr id="0" name=""/>
        <dsp:cNvSpPr/>
      </dsp:nvSpPr>
      <dsp:spPr>
        <a:xfrm>
          <a:off x="0" y="0"/>
          <a:ext cx="868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B9F8A-DB1C-4380-8622-7D9ED5E1D5A3}">
      <dsp:nvSpPr>
        <dsp:cNvPr id="0" name=""/>
        <dsp:cNvSpPr/>
      </dsp:nvSpPr>
      <dsp:spPr>
        <a:xfrm>
          <a:off x="0" y="0"/>
          <a:ext cx="1737360" cy="4389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/>
            <a:t>L</a:t>
          </a:r>
        </a:p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/>
            <a:t>I</a:t>
          </a:r>
        </a:p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/>
            <a:t>P</a:t>
          </a:r>
        </a:p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/>
            <a:t>I</a:t>
          </a:r>
        </a:p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/>
            <a:t>D</a:t>
          </a:r>
        </a:p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/>
            <a:t>S</a:t>
          </a:r>
          <a:endParaRPr lang="en-US" sz="3700" b="1" kern="1200" dirty="0"/>
        </a:p>
      </dsp:txBody>
      <dsp:txXfrm>
        <a:off x="0" y="0"/>
        <a:ext cx="1737360" cy="4389437"/>
      </dsp:txXfrm>
    </dsp:sp>
    <dsp:sp modelId="{727D9A10-F99E-4D7F-8C0E-AD1DE3A3A612}">
      <dsp:nvSpPr>
        <dsp:cNvPr id="0" name=""/>
        <dsp:cNvSpPr/>
      </dsp:nvSpPr>
      <dsp:spPr>
        <a:xfrm>
          <a:off x="1867662" y="68584"/>
          <a:ext cx="6819138" cy="1371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t" anchorCtr="0">
          <a:noAutofit/>
        </a:bodyPr>
        <a:lstStyle/>
        <a:p>
          <a:pPr lvl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b="1" kern="1200" dirty="0" smtClean="0"/>
            <a:t>Heterogeneous</a:t>
          </a:r>
          <a:endParaRPr lang="en-US" sz="6300" kern="1200" dirty="0"/>
        </a:p>
      </dsp:txBody>
      <dsp:txXfrm>
        <a:off x="1867662" y="68584"/>
        <a:ext cx="6819138" cy="1371699"/>
      </dsp:txXfrm>
    </dsp:sp>
    <dsp:sp modelId="{F8AE9848-D816-41A4-99FE-34CD407F97DB}">
      <dsp:nvSpPr>
        <dsp:cNvPr id="0" name=""/>
        <dsp:cNvSpPr/>
      </dsp:nvSpPr>
      <dsp:spPr>
        <a:xfrm>
          <a:off x="1737360" y="1440284"/>
          <a:ext cx="6949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67327D-F419-4A11-BF0C-A6B8F3BD20AC}">
      <dsp:nvSpPr>
        <dsp:cNvPr id="0" name=""/>
        <dsp:cNvSpPr/>
      </dsp:nvSpPr>
      <dsp:spPr>
        <a:xfrm>
          <a:off x="1867662" y="1508868"/>
          <a:ext cx="6819138" cy="1371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t" anchorCtr="0">
          <a:noAutofit/>
        </a:bodyPr>
        <a:lstStyle/>
        <a:p>
          <a:pPr lvl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b="1" kern="1200" dirty="0" smtClean="0">
              <a:solidFill>
                <a:srgbClr val="C00000"/>
              </a:solidFill>
            </a:rPr>
            <a:t>Structure</a:t>
          </a:r>
          <a:endParaRPr lang="en-US" sz="6300" kern="1200" dirty="0"/>
        </a:p>
      </dsp:txBody>
      <dsp:txXfrm>
        <a:off x="1867662" y="1508868"/>
        <a:ext cx="6819138" cy="1371699"/>
      </dsp:txXfrm>
    </dsp:sp>
    <dsp:sp modelId="{62668F45-5D79-4C58-BA93-C4C80E0AA321}">
      <dsp:nvSpPr>
        <dsp:cNvPr id="0" name=""/>
        <dsp:cNvSpPr/>
      </dsp:nvSpPr>
      <dsp:spPr>
        <a:xfrm>
          <a:off x="1737360" y="2880568"/>
          <a:ext cx="6949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25D59C-80C4-449A-B3C3-4F565F13C933}">
      <dsp:nvSpPr>
        <dsp:cNvPr id="0" name=""/>
        <dsp:cNvSpPr/>
      </dsp:nvSpPr>
      <dsp:spPr>
        <a:xfrm>
          <a:off x="1867662" y="2949152"/>
          <a:ext cx="6819138" cy="1371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t" anchorCtr="0">
          <a:noAutofit/>
        </a:bodyPr>
        <a:lstStyle/>
        <a:p>
          <a:pPr lvl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b="1" kern="1200" dirty="0" smtClean="0">
              <a:solidFill>
                <a:srgbClr val="FF0000"/>
              </a:solidFill>
            </a:rPr>
            <a:t>Functions</a:t>
          </a:r>
          <a:endParaRPr lang="en-US" sz="6300" b="1" kern="1200" dirty="0">
            <a:solidFill>
              <a:srgbClr val="FF0000"/>
            </a:solidFill>
          </a:endParaRPr>
        </a:p>
      </dsp:txBody>
      <dsp:txXfrm>
        <a:off x="1867662" y="2949152"/>
        <a:ext cx="6819138" cy="1371699"/>
      </dsp:txXfrm>
    </dsp:sp>
    <dsp:sp modelId="{1FB2ECCC-3F4A-48E3-870B-BC34CE25DD60}">
      <dsp:nvSpPr>
        <dsp:cNvPr id="0" name=""/>
        <dsp:cNvSpPr/>
      </dsp:nvSpPr>
      <dsp:spPr>
        <a:xfrm>
          <a:off x="1737360" y="4320852"/>
          <a:ext cx="6949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732EA-D288-438D-A439-E3564A1540D6}">
      <dsp:nvSpPr>
        <dsp:cNvPr id="0" name=""/>
        <dsp:cNvSpPr/>
      </dsp:nvSpPr>
      <dsp:spPr>
        <a:xfrm>
          <a:off x="0" y="1464983"/>
          <a:ext cx="84582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0A0E6-DB56-4ECF-9B39-C6C2422F8BCF}">
      <dsp:nvSpPr>
        <dsp:cNvPr id="0" name=""/>
        <dsp:cNvSpPr/>
      </dsp:nvSpPr>
      <dsp:spPr>
        <a:xfrm>
          <a:off x="136137" y="360215"/>
          <a:ext cx="8141306" cy="18495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790" tIns="0" rIns="22379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Lipids are relatively Insoluble in Water/Polar Solvent </a:t>
          </a:r>
          <a:r>
            <a:rPr lang="en-US" sz="3600" b="1" kern="1200" dirty="0" smtClean="0">
              <a:solidFill>
                <a:srgbClr val="0070C0"/>
              </a:solidFill>
            </a:rPr>
            <a:t>Water/polar </a:t>
          </a:r>
          <a:r>
            <a:rPr lang="en-US" sz="3200" b="1" kern="1200" dirty="0" smtClean="0">
              <a:solidFill>
                <a:srgbClr val="0070C0"/>
              </a:solidFill>
            </a:rPr>
            <a:t>solvents</a:t>
          </a:r>
          <a:r>
            <a:rPr lang="en-US" sz="3200" b="1" kern="1200" dirty="0" smtClean="0"/>
            <a:t> </a:t>
          </a:r>
          <a:endParaRPr lang="en-US" sz="3200" b="1" kern="1200" dirty="0"/>
        </a:p>
      </dsp:txBody>
      <dsp:txXfrm>
        <a:off x="226426" y="450504"/>
        <a:ext cx="7960728" cy="1669006"/>
      </dsp:txXfrm>
    </dsp:sp>
    <dsp:sp modelId="{9D865DE3-DF7B-4F40-9013-E5AFA0D7C263}">
      <dsp:nvSpPr>
        <dsp:cNvPr id="0" name=""/>
        <dsp:cNvSpPr/>
      </dsp:nvSpPr>
      <dsp:spPr>
        <a:xfrm>
          <a:off x="0" y="3880037"/>
          <a:ext cx="84582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3823CE-CF27-44AE-8DF8-52C8C9F50FF1}">
      <dsp:nvSpPr>
        <dsp:cNvPr id="0" name=""/>
        <dsp:cNvSpPr/>
      </dsp:nvSpPr>
      <dsp:spPr>
        <a:xfrm>
          <a:off x="204719" y="2754383"/>
          <a:ext cx="8156524" cy="19398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790" tIns="0" rIns="223790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Since they are </a:t>
          </a:r>
          <a:r>
            <a:rPr lang="en-US" sz="3000" b="1" kern="1200" dirty="0" smtClean="0">
              <a:solidFill>
                <a:schemeClr val="bg1"/>
              </a:solidFill>
            </a:rPr>
            <a:t>Non polar and Hydrophobic</a:t>
          </a:r>
          <a:endParaRPr lang="en-US" sz="3000" kern="1200" dirty="0">
            <a:solidFill>
              <a:schemeClr val="bg1"/>
            </a:solidFill>
          </a:endParaRPr>
        </a:p>
      </dsp:txBody>
      <dsp:txXfrm>
        <a:off x="299415" y="2849079"/>
        <a:ext cx="7967132" cy="17504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2131A-A6CE-4A08-9AF9-5E6D9E9EB6EE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0CD21-C689-4076-B2C3-CCC2F04C1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589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8E5FC-F074-4AD1-B2FD-85CF2A409ED6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DAD51-5D2C-43C0-9A6D-885E59161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AD51-5D2C-43C0-9A6D-885E591612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16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AD51-5D2C-43C0-9A6D-885E59161251}" type="slidenum">
              <a:rPr lang="en-US" smtClean="0"/>
              <a:t>409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41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29EEDA9-1170-4236-AB29-105CB7EBBFED}" type="slidenum">
              <a:rPr lang="en-US" smtClean="0"/>
              <a:pPr eaLnBrk="1" hangingPunct="1"/>
              <a:t>428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AD51-5D2C-43C0-9A6D-885E59161251}" type="slidenum">
              <a:rPr lang="en-US" smtClean="0"/>
              <a:t>570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25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AD51-5D2C-43C0-9A6D-885E59161251}" type="slidenum">
              <a:rPr lang="en-US" smtClean="0"/>
              <a:t>627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00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\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AD51-5D2C-43C0-9A6D-885E5916125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626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AD51-5D2C-43C0-9A6D-885E59161251}" type="slidenum">
              <a:rPr lang="en-US" smtClean="0"/>
              <a:t>675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449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85B56D-B89A-49FC-985B-9C04F9C36074}" type="slidenum">
              <a:rPr lang="en-US"/>
              <a:pPr/>
              <a:t>687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1F7F42-3436-49A0-94AB-92CA0C3188B5}" type="slidenum">
              <a:rPr lang="en-US"/>
              <a:pPr/>
              <a:t>688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800" b="1"/>
              <a:t>Most proteins have densities of about 1.3 – 1.4 g/mL and lipid aggregates usually</a:t>
            </a:r>
          </a:p>
          <a:p>
            <a:pPr eaLnBrk="1" hangingPunct="1"/>
            <a:r>
              <a:rPr lang="en-US" sz="800" b="1"/>
              <a:t>have densities of about 0.8 g/mL	</a:t>
            </a:r>
            <a:r>
              <a:rPr lang="en-US" sz="700" b="1" i="1">
                <a:solidFill>
                  <a:srgbClr val="006600"/>
                </a:solidFill>
              </a:rPr>
              <a:t>Circulation. 2004 Jun 15;109(23 Suppl 1):III2-7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8AB583-6DB4-4FA6-B4B5-E152921E09A6}" type="slidenum">
              <a:rPr lang="en-US"/>
              <a:pPr/>
              <a:t>700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900">
                <a:solidFill>
                  <a:srgbClr val="006600"/>
                </a:solidFill>
                <a:latin typeface="Arial" charset="0"/>
              </a:rPr>
              <a:t>Lipids Online: http://www.lipidsonline.org/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6349FF-C7AF-4BC5-A354-28E7635FE8E4}" type="slidenum">
              <a:rPr lang="en-US"/>
              <a:pPr/>
              <a:t>766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0" hangingPunct="0">
              <a:spcBef>
                <a:spcPct val="50000"/>
              </a:spcBef>
            </a:pPr>
            <a:r>
              <a:rPr lang="en-US" sz="1000" u="sng"/>
              <a:t>Principles of Food Science</a:t>
            </a:r>
            <a:r>
              <a:rPr lang="en-US" sz="1000"/>
              <a:t>, Glencoe, 2007. Janet Ward. </a:t>
            </a:r>
          </a:p>
          <a:p>
            <a:pPr marL="228600" indent="-228600" eaLnBrk="0" hangingPunct="0">
              <a:spcBef>
                <a:spcPct val="50000"/>
              </a:spcBef>
            </a:pPr>
            <a:r>
              <a:rPr lang="en-US" sz="1000"/>
              <a:t>Chapter 10, pages 226-229.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6349FF-C7AF-4BC5-A354-28E7635FE8E4}" type="slidenum">
              <a:rPr lang="en-US"/>
              <a:pPr/>
              <a:t>840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0" hangingPunct="0">
              <a:spcBef>
                <a:spcPct val="50000"/>
              </a:spcBef>
            </a:pPr>
            <a:endParaRPr lang="en-US" sz="1000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EC178-6DF2-48E7-959A-3163DAF26F07}" type="slidenum">
              <a:rPr lang="en-US" smtClean="0"/>
              <a:pPr eaLnBrk="1" hangingPunct="1"/>
              <a:t>853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A3B820-E4A0-4D17-9C82-5B88FF5C3DA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855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F73225-5BCB-4D7D-A1D3-761DE6F46BC2}" type="slidenum">
              <a:rPr lang="en-US" smtClean="0"/>
              <a:pPr eaLnBrk="1" hangingPunct="1"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C74E42-B5B6-41E3-B9A8-BBAE9B2F2A10}" type="slidenum">
              <a:rPr lang="en-US"/>
              <a:pPr/>
              <a:t>54</a:t>
            </a:fld>
            <a:endParaRPr lang="en-US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5ECB59-4F6B-4467-85EC-F3B26D6DA40B}" type="slidenum">
              <a:rPr lang="en-US"/>
              <a:pPr/>
              <a:t>63</a:t>
            </a:fld>
            <a:endParaRPr lang="en-US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AD51-5D2C-43C0-9A6D-885E59161251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01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4DA87-4F8E-4521-B909-6CABBBD41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1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FDE2F80-879E-42B3-9331-FB22F5F9518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6282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17F81-C9D8-4B58-B2D2-18ADB1DA4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C9D50D5-F6D2-4FDB-9383-6F613CD4A8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2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6" r:id="rId14"/>
    <p:sldLayoutId id="2147483677" r:id="rId1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wmf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9.png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8.png"/></Relationships>
</file>

<file path=ppt/slides/_rels/slide3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0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79.png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88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90.wmf"/></Relationships>
</file>

<file path=ppt/slides/_rels/slide4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.xml"/></Relationships>
</file>

<file path=ppt/slides/_rels/slide4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7.xml"/></Relationships>
</file>

<file path=ppt/slides/_rels/slide4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7.xml"/></Relationships>
</file>

<file path=ppt/slides/_rels/slide5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7.xml"/></Relationships>
</file>

<file path=ppt/slides/_rels/slide5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/Relationships>
</file>

<file path=ppt/slides/_rels/slide5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5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7.xml"/></Relationships>
</file>

<file path=ppt/slides/_rels/slide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7.xml"/></Relationships>
</file>

<file path=ppt/slides/_rels/slide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slideLayout" Target="../slideLayouts/slideLayout2.xml"/></Relationships>
</file>

<file path=ppt/slides/_rels/slide5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6.png"/></Relationships>
</file>

<file path=ppt/slides/_rels/slide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slideLayout" Target="../slideLayouts/slideLayout2.xml"/></Relationships>
</file>

<file path=ppt/slides/_rels/slide5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18.png"/></Relationships>
</file>

<file path=ppt/slides/_rels/slide5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wmf"/><Relationship Id="rId1" Type="http://schemas.openxmlformats.org/officeDocument/2006/relationships/slideLayout" Target="../slideLayouts/slideLayout2.xml"/></Relationships>
</file>

<file path=ppt/slides/_rels/slide5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7.xml"/></Relationships>
</file>

<file path=ppt/slides/_rels/slide5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6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28.png"/></Relationships>
</file>

<file path=ppt/slides/_rels/slide6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6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6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6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7.xml"/></Relationships>
</file>

<file path=ppt/slides/_rels/slide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6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6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6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6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6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6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6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6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6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6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6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6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6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6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6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54.gif"/></Relationships>
</file>

<file path=ppt/slides/_rels/slide7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7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57.png"/></Relationships>
</file>

<file path=ppt/slides/_rels/slide7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gif"/><Relationship Id="rId1" Type="http://schemas.openxmlformats.org/officeDocument/2006/relationships/slideLayout" Target="../slideLayouts/slideLayout7.xml"/></Relationships>
</file>

<file path=ppt/slides/_rels/slide7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7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7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gif"/><Relationship Id="rId1" Type="http://schemas.openxmlformats.org/officeDocument/2006/relationships/slideLayout" Target="../slideLayouts/slideLayout7.xml"/></Relationships>
</file>

<file path=ppt/slides/_rels/slide7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gif"/><Relationship Id="rId1" Type="http://schemas.openxmlformats.org/officeDocument/2006/relationships/slideLayout" Target="../slideLayouts/slideLayout7.xml"/></Relationships>
</file>

<file path=ppt/slides/_rels/slide7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65.png"/></Relationships>
</file>

<file path=ppt/slides/_rels/slide8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8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8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gif"/></Relationships>
</file>

<file path=ppt/slides/_rels/slide8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8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73.png"/></Relationships>
</file>

<file path=ppt/slides/_rels/slide8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gif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8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8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8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google.com/imgres?imgurl=http://www.johnharveyphoto.com/Japan/Toyohashi/LittleBoyPeeingLg.jpg&amp;imgrefurl=http://www.johnharveyphoto.com/Japan/Toyohashi/LittleBoyPeeing.html&amp;usg=__ydaGu623O2Bzvt-7krVWH21t0mI=&amp;h=1500&amp;w=860&amp;sz=304&amp;hl=en&amp;start=20&amp;zoom=1&amp;um=1&amp;itbs=1&amp;tbnid=9X_rNQQjEyYITM:&amp;tbnh=150&amp;tbnw=86&amp;prev=/images?q=boy+peeing&amp;um=1&amp;hl=en&amp;sa=N&amp;rls=com.microsoft:en-us:IE-SearchBox&amp;tbs=isch:1" TargetMode="External"/></Relationships>
</file>

<file path=ppt/slides/_rels/slide8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8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.xml"/></Relationships>
</file>

<file path=ppt/slides/_rels/slide8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590800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chemeClr val="tx1"/>
                </a:solidFill>
              </a:rPr>
              <a:t>INDUCTION </a:t>
            </a:r>
            <a:endParaRPr lang="en-US" sz="9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9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32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/>
              <a:t/>
            </a:r>
            <a:br>
              <a:rPr lang="en-US" sz="6600" b="1" dirty="0" smtClean="0"/>
            </a:br>
            <a:r>
              <a:rPr lang="en-US" sz="6600" b="1" dirty="0" smtClean="0"/>
              <a:t>WHAT ARE LIPIDS</a:t>
            </a:r>
            <a:r>
              <a:rPr lang="en-US" sz="5400" b="1" dirty="0" smtClean="0"/>
              <a:t>?</a:t>
            </a:r>
            <a:endParaRPr lang="en-US" sz="5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382000" cy="5181600"/>
          </a:xfrm>
        </p:spPr>
        <p:txBody>
          <a:bodyPr>
            <a:normAutofit/>
          </a:bodyPr>
          <a:lstStyle/>
          <a:p>
            <a:pPr lvl="2"/>
            <a:r>
              <a:rPr lang="en-US" sz="4900" b="1" dirty="0" smtClean="0">
                <a:solidFill>
                  <a:srgbClr val="C00000"/>
                </a:solidFill>
              </a:rPr>
              <a:t>Even numbered Carbon </a:t>
            </a:r>
            <a:r>
              <a:rPr lang="en-US" sz="4900" dirty="0" smtClean="0"/>
              <a:t>Atom </a:t>
            </a:r>
            <a:r>
              <a:rPr lang="en-US" sz="4900" b="1" dirty="0" smtClean="0"/>
              <a:t>Fatty acids</a:t>
            </a:r>
          </a:p>
          <a:p>
            <a:pPr marL="667512" lvl="2" indent="0">
              <a:buNone/>
            </a:pPr>
            <a:endParaRPr lang="en-US" sz="4900" b="1" dirty="0" smtClean="0"/>
          </a:p>
          <a:p>
            <a:pPr lvl="2"/>
            <a:r>
              <a:rPr lang="en-US" sz="4900" b="1" dirty="0" smtClean="0">
                <a:solidFill>
                  <a:srgbClr val="C00000"/>
                </a:solidFill>
              </a:rPr>
              <a:t>Odd numbered Carbon </a:t>
            </a:r>
            <a:r>
              <a:rPr lang="en-US" sz="4900" dirty="0" smtClean="0"/>
              <a:t>Atom </a:t>
            </a:r>
            <a:r>
              <a:rPr lang="en-US" sz="4900" b="1" dirty="0" smtClean="0"/>
              <a:t>Fatty acids</a:t>
            </a:r>
            <a:endParaRPr lang="en-US" sz="49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74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181600"/>
          </a:xfrm>
        </p:spPr>
        <p:txBody>
          <a:bodyPr>
            <a:normAutofit lnSpcReduction="10000"/>
          </a:bodyPr>
          <a:lstStyle/>
          <a:p>
            <a:r>
              <a:rPr lang="en-US" sz="4800" dirty="0" smtClean="0"/>
              <a:t>Most </a:t>
            </a:r>
            <a:r>
              <a:rPr lang="en-US" sz="4800" b="1" dirty="0" smtClean="0"/>
              <a:t>naturally occurring </a:t>
            </a:r>
            <a:r>
              <a:rPr lang="en-US" sz="4800" dirty="0"/>
              <a:t>F</a:t>
            </a:r>
            <a:r>
              <a:rPr lang="en-US" sz="4800" dirty="0" smtClean="0"/>
              <a:t>atty acids are </a:t>
            </a:r>
            <a:r>
              <a:rPr lang="en-US" sz="4800" b="1" dirty="0" smtClean="0"/>
              <a:t>even carbon numbered FAs.</a:t>
            </a:r>
          </a:p>
          <a:p>
            <a:pPr marL="0" indent="0">
              <a:buNone/>
            </a:pPr>
            <a:r>
              <a:rPr lang="en-US" sz="4800" b="1" dirty="0" smtClean="0"/>
              <a:t> </a:t>
            </a:r>
          </a:p>
          <a:p>
            <a:r>
              <a:rPr lang="en-US" sz="4800" dirty="0" smtClean="0"/>
              <a:t>Since </a:t>
            </a:r>
            <a:r>
              <a:rPr lang="en-US" sz="4800" b="1" dirty="0" smtClean="0">
                <a:solidFill>
                  <a:srgbClr val="C00000"/>
                </a:solidFill>
              </a:rPr>
              <a:t>biosynthesis of Fatty acids uses 2 Carbon units </a:t>
            </a:r>
            <a:r>
              <a:rPr lang="en-US" sz="4800" b="1" dirty="0" smtClean="0"/>
              <a:t>Acetyl-CoA(C2)</a:t>
            </a:r>
            <a:r>
              <a:rPr lang="en-US" sz="4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175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105400"/>
          </a:xfrm>
        </p:spPr>
        <p:txBody>
          <a:bodyPr/>
          <a:lstStyle/>
          <a:p>
            <a:r>
              <a:rPr lang="en-US" sz="5400" b="1" dirty="0">
                <a:solidFill>
                  <a:srgbClr val="C00000"/>
                </a:solidFill>
              </a:rPr>
              <a:t>Examples  of Even Carbon </a:t>
            </a:r>
            <a:r>
              <a:rPr lang="en-US" sz="5400" b="1" dirty="0" smtClean="0">
                <a:solidFill>
                  <a:srgbClr val="C00000"/>
                </a:solidFill>
              </a:rPr>
              <a:t>Numbered Fatty </a:t>
            </a:r>
            <a:r>
              <a:rPr lang="en-US" sz="5400" b="1" dirty="0">
                <a:solidFill>
                  <a:srgbClr val="C00000"/>
                </a:solidFill>
              </a:rPr>
              <a:t>acids:</a:t>
            </a:r>
          </a:p>
          <a:p>
            <a:pPr lvl="1"/>
            <a:r>
              <a:rPr lang="en-US" sz="3600" b="1" dirty="0"/>
              <a:t>Butyric Acid (</a:t>
            </a:r>
            <a:r>
              <a:rPr lang="en-US" sz="3600" b="1" dirty="0" smtClean="0"/>
              <a:t>C4</a:t>
            </a:r>
            <a:r>
              <a:rPr lang="en-US" sz="3600" b="1" dirty="0"/>
              <a:t>)</a:t>
            </a:r>
          </a:p>
          <a:p>
            <a:pPr lvl="1"/>
            <a:r>
              <a:rPr lang="en-US" sz="3600" b="1" dirty="0"/>
              <a:t>Palmitic Acid (</a:t>
            </a:r>
            <a:r>
              <a:rPr lang="en-US" sz="3600" b="1" dirty="0" smtClean="0"/>
              <a:t>C16</a:t>
            </a:r>
            <a:r>
              <a:rPr lang="en-US" sz="3600" b="1" dirty="0"/>
              <a:t>) </a:t>
            </a:r>
            <a:r>
              <a:rPr lang="en-US" sz="3600" b="1" dirty="0">
                <a:solidFill>
                  <a:srgbClr val="0070C0"/>
                </a:solidFill>
              </a:rPr>
              <a:t>(Most Common)</a:t>
            </a:r>
          </a:p>
          <a:p>
            <a:pPr lvl="1"/>
            <a:r>
              <a:rPr lang="en-US" sz="3600" b="1" dirty="0"/>
              <a:t>Stearic Acid (</a:t>
            </a:r>
            <a:r>
              <a:rPr lang="en-US" sz="3600" b="1" dirty="0" smtClean="0"/>
              <a:t>C18</a:t>
            </a:r>
            <a:r>
              <a:rPr lang="en-US" sz="3600" b="1" dirty="0"/>
              <a:t>)</a:t>
            </a:r>
          </a:p>
          <a:p>
            <a:pPr lvl="1"/>
            <a:r>
              <a:rPr lang="en-US" sz="3600" b="1" dirty="0"/>
              <a:t>Arachidic acid (</a:t>
            </a:r>
            <a:r>
              <a:rPr lang="en-US" sz="3600" b="1" dirty="0" smtClean="0"/>
              <a:t>C20</a:t>
            </a:r>
            <a:r>
              <a:rPr lang="en-US" sz="3600" b="1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1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8839200" cy="51816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Odd Carbon numbered Fatty acids </a:t>
            </a:r>
            <a:r>
              <a:rPr lang="en-US" sz="4000" dirty="0" smtClean="0"/>
              <a:t>are </a:t>
            </a:r>
            <a:r>
              <a:rPr lang="en-US" sz="4000" b="1" dirty="0" smtClean="0">
                <a:solidFill>
                  <a:srgbClr val="FF0000"/>
                </a:solidFill>
              </a:rPr>
              <a:t>less related to human body</a:t>
            </a:r>
          </a:p>
          <a:p>
            <a:r>
              <a:rPr lang="en-US" sz="4000" dirty="0" smtClean="0"/>
              <a:t>Examples of Odd carbon Fatty acid</a:t>
            </a:r>
          </a:p>
          <a:p>
            <a:pPr lvl="1"/>
            <a:r>
              <a:rPr lang="en-US" sz="5400" b="1" dirty="0" smtClean="0"/>
              <a:t>Propionic Acid ( 3C)</a:t>
            </a:r>
          </a:p>
          <a:p>
            <a:pPr lvl="1"/>
            <a:r>
              <a:rPr lang="en-US" sz="5400" b="1" dirty="0" smtClean="0"/>
              <a:t>Valeric acid (5C)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0830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smtClean="0"/>
              <a:t>Types Of Fatty </a:t>
            </a:r>
            <a:r>
              <a:rPr lang="en-US" sz="5400" b="1" dirty="0"/>
              <a:t>acids Based on Hydrocarbon chain length </a:t>
            </a:r>
          </a:p>
        </p:txBody>
      </p:sp>
    </p:spTree>
    <p:extLst>
      <p:ext uri="{BB962C8B-B14F-4D97-AF65-F5344CB8AC3E}">
        <p14:creationId xmlns:p14="http://schemas.microsoft.com/office/powerpoint/2010/main" val="375682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525000" cy="5257800"/>
          </a:xfrm>
        </p:spPr>
        <p:txBody>
          <a:bodyPr>
            <a:normAutofit/>
          </a:bodyPr>
          <a:lstStyle/>
          <a:p>
            <a:pPr lvl="1"/>
            <a:r>
              <a:rPr lang="en-US" sz="3400" b="1" dirty="0" smtClean="0">
                <a:solidFill>
                  <a:srgbClr val="C00000"/>
                </a:solidFill>
              </a:rPr>
              <a:t>Short Chain Fatty acids (2-6 Carbon length)</a:t>
            </a:r>
          </a:p>
          <a:p>
            <a:r>
              <a:rPr lang="en-US" sz="3600" b="1" dirty="0" smtClean="0"/>
              <a:t>   Examples: </a:t>
            </a:r>
          </a:p>
          <a:p>
            <a:pPr lvl="1"/>
            <a:r>
              <a:rPr lang="en-US" sz="3600" b="1" dirty="0" smtClean="0"/>
              <a:t>Acetic  acid (C2)</a:t>
            </a:r>
          </a:p>
          <a:p>
            <a:pPr lvl="1"/>
            <a:r>
              <a:rPr lang="en-US" sz="3600" b="1" dirty="0" smtClean="0"/>
              <a:t>Propionic acid (C3)</a:t>
            </a:r>
          </a:p>
          <a:p>
            <a:pPr lvl="1"/>
            <a:r>
              <a:rPr lang="en-US" sz="3600" b="1" dirty="0" smtClean="0"/>
              <a:t>Butyric acid (C4)</a:t>
            </a:r>
          </a:p>
          <a:p>
            <a:pPr lvl="1"/>
            <a:r>
              <a:rPr lang="en-US" sz="3600" b="1" dirty="0" smtClean="0"/>
              <a:t>Valeric  acid (C5)</a:t>
            </a:r>
          </a:p>
          <a:p>
            <a:pPr lvl="1"/>
            <a:r>
              <a:rPr lang="en-US" sz="3600" b="1" dirty="0" smtClean="0"/>
              <a:t>Caproic acid  (C6)</a:t>
            </a:r>
          </a:p>
        </p:txBody>
      </p:sp>
    </p:spTree>
    <p:extLst>
      <p:ext uri="{BB962C8B-B14F-4D97-AF65-F5344CB8AC3E}">
        <p14:creationId xmlns:p14="http://schemas.microsoft.com/office/powerpoint/2010/main" val="30038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5715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Medium Chain Fatty acids </a:t>
            </a:r>
            <a:r>
              <a:rPr lang="en-US" sz="3600" b="1" dirty="0">
                <a:solidFill>
                  <a:srgbClr val="0070C0"/>
                </a:solidFill>
              </a:rPr>
              <a:t>(</a:t>
            </a:r>
            <a:r>
              <a:rPr lang="en-US" sz="2800" b="1" dirty="0">
                <a:solidFill>
                  <a:srgbClr val="0070C0"/>
                </a:solidFill>
              </a:rPr>
              <a:t>8-14 Carbon length)</a:t>
            </a:r>
          </a:p>
          <a:p>
            <a:r>
              <a:rPr lang="en-US" sz="4000" b="1" dirty="0"/>
              <a:t>Examples</a:t>
            </a:r>
            <a:r>
              <a:rPr lang="en-US" sz="4000" b="1" dirty="0" smtClean="0"/>
              <a:t>:</a:t>
            </a:r>
          </a:p>
          <a:p>
            <a:pPr lvl="1"/>
            <a:r>
              <a:rPr lang="en-US" sz="4000" b="1" dirty="0" smtClean="0"/>
              <a:t>Caprylic acid (C8)</a:t>
            </a:r>
          </a:p>
          <a:p>
            <a:pPr lvl="1"/>
            <a:r>
              <a:rPr lang="en-US" sz="4000" b="1" dirty="0" smtClean="0"/>
              <a:t>Capric acid (C10)</a:t>
            </a:r>
          </a:p>
          <a:p>
            <a:pPr lvl="1"/>
            <a:r>
              <a:rPr lang="en-US" sz="4000" b="1" dirty="0" smtClean="0"/>
              <a:t>Lauric acid (C12)</a:t>
            </a:r>
          </a:p>
          <a:p>
            <a:pPr lvl="1"/>
            <a:r>
              <a:rPr lang="en-US" sz="4000" b="1" dirty="0" smtClean="0"/>
              <a:t>Myristic acid (C14)</a:t>
            </a:r>
          </a:p>
          <a:p>
            <a:pPr marL="393192" lvl="1" indent="0">
              <a:buNone/>
            </a:pPr>
            <a:endParaRPr lang="en-US" b="1" dirty="0"/>
          </a:p>
          <a:p>
            <a:pPr marL="393192" lvl="1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184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1816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Long Chain Fatty acids </a:t>
            </a:r>
            <a:r>
              <a:rPr lang="en-US" sz="2800" b="1" dirty="0">
                <a:solidFill>
                  <a:srgbClr val="C00000"/>
                </a:solidFill>
              </a:rPr>
              <a:t>( 16-20 Carbon length)</a:t>
            </a:r>
          </a:p>
          <a:p>
            <a:r>
              <a:rPr lang="en-US" sz="3600" b="1" dirty="0"/>
              <a:t>Examples:</a:t>
            </a:r>
          </a:p>
          <a:p>
            <a:pPr lvl="1"/>
            <a:r>
              <a:rPr lang="en-US" sz="3500" b="1" dirty="0"/>
              <a:t>Palmitic acid (C16)</a:t>
            </a:r>
          </a:p>
          <a:p>
            <a:pPr lvl="1"/>
            <a:r>
              <a:rPr lang="en-US" sz="3500" b="1" dirty="0"/>
              <a:t>Palmitoleic </a:t>
            </a:r>
            <a:r>
              <a:rPr lang="en-US" sz="3500" b="1" dirty="0" smtClean="0"/>
              <a:t> acid </a:t>
            </a:r>
            <a:r>
              <a:rPr lang="en-US" sz="3500" b="1" dirty="0"/>
              <a:t>(C16)</a:t>
            </a:r>
          </a:p>
          <a:p>
            <a:pPr lvl="1"/>
            <a:r>
              <a:rPr lang="en-US" sz="3500" b="1" dirty="0"/>
              <a:t>Stearic acid (C18 )</a:t>
            </a:r>
          </a:p>
          <a:p>
            <a:pPr lvl="1"/>
            <a:r>
              <a:rPr lang="en-US" sz="3500" b="1" dirty="0"/>
              <a:t>Arichidic acid (C20)</a:t>
            </a:r>
          </a:p>
          <a:p>
            <a:pPr lvl="1"/>
            <a:r>
              <a:rPr lang="en-US" sz="3500" b="1" dirty="0"/>
              <a:t>Arachidonic acid </a:t>
            </a:r>
            <a:r>
              <a:rPr lang="en-US" sz="3500" b="1" dirty="0" smtClean="0"/>
              <a:t>/ETA(C20</a:t>
            </a:r>
            <a:r>
              <a:rPr lang="en-US" sz="3500" b="1" dirty="0"/>
              <a:t>)</a:t>
            </a:r>
          </a:p>
          <a:p>
            <a:pPr lvl="1"/>
            <a:r>
              <a:rPr lang="en-US" sz="3500" b="1" dirty="0"/>
              <a:t>Timnodonic </a:t>
            </a:r>
            <a:r>
              <a:rPr lang="en-US" sz="3500" b="1" dirty="0" smtClean="0"/>
              <a:t>acid/EPA </a:t>
            </a:r>
            <a:r>
              <a:rPr lang="en-US" sz="3500" b="1" dirty="0"/>
              <a:t>(C20)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0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15400" cy="5715000"/>
          </a:xfrm>
        </p:spPr>
        <p:txBody>
          <a:bodyPr>
            <a:normAutofit fontScale="55000" lnSpcReduction="20000"/>
          </a:bodyPr>
          <a:lstStyle/>
          <a:p>
            <a:r>
              <a:rPr lang="en-US" sz="4600" b="1" dirty="0">
                <a:solidFill>
                  <a:srgbClr val="C00000"/>
                </a:solidFill>
              </a:rPr>
              <a:t>Very </a:t>
            </a:r>
            <a:r>
              <a:rPr lang="en-US" sz="4600" b="1" dirty="0" smtClean="0">
                <a:solidFill>
                  <a:srgbClr val="C00000"/>
                </a:solidFill>
              </a:rPr>
              <a:t>Long </a:t>
            </a:r>
            <a:r>
              <a:rPr lang="en-US" sz="4600" b="1" dirty="0">
                <a:solidFill>
                  <a:srgbClr val="C00000"/>
                </a:solidFill>
              </a:rPr>
              <a:t>Chain Fatty </a:t>
            </a:r>
            <a:r>
              <a:rPr lang="en-US" sz="4600" b="1" dirty="0" smtClean="0">
                <a:solidFill>
                  <a:srgbClr val="C00000"/>
                </a:solidFill>
              </a:rPr>
              <a:t>Acids (C22 onwards </a:t>
            </a:r>
            <a:r>
              <a:rPr lang="en-US" sz="4600" b="1" dirty="0">
                <a:solidFill>
                  <a:srgbClr val="C00000"/>
                </a:solidFill>
              </a:rPr>
              <a:t>)</a:t>
            </a:r>
          </a:p>
          <a:p>
            <a:pPr algn="ctr"/>
            <a:r>
              <a:rPr lang="en-US" sz="5100" b="1" dirty="0">
                <a:solidFill>
                  <a:srgbClr val="C00000"/>
                </a:solidFill>
              </a:rPr>
              <a:t>Examples</a:t>
            </a:r>
            <a:r>
              <a:rPr lang="en-US" sz="5100" b="1" dirty="0" smtClean="0">
                <a:solidFill>
                  <a:srgbClr val="C00000"/>
                </a:solidFill>
              </a:rPr>
              <a:t>:</a:t>
            </a:r>
          </a:p>
          <a:p>
            <a:pPr lvl="1"/>
            <a:r>
              <a:rPr lang="en-US" sz="5200" b="1" dirty="0" smtClean="0"/>
              <a:t>Behenic acid/</a:t>
            </a:r>
            <a:r>
              <a:rPr lang="en-US" sz="5200" b="1" dirty="0" err="1" smtClean="0">
                <a:solidFill>
                  <a:srgbClr val="C00000"/>
                </a:solidFill>
              </a:rPr>
              <a:t>Docosanoic</a:t>
            </a:r>
            <a:r>
              <a:rPr lang="en-US" sz="5200" b="1" dirty="0" smtClean="0"/>
              <a:t> (C22)</a:t>
            </a:r>
          </a:p>
          <a:p>
            <a:pPr marL="393192" lvl="1" indent="0">
              <a:buNone/>
            </a:pPr>
            <a:endParaRPr lang="en-US" sz="5200" b="1" dirty="0" smtClean="0"/>
          </a:p>
          <a:p>
            <a:pPr lvl="1"/>
            <a:r>
              <a:rPr lang="en-US" sz="5200" b="1" dirty="0" smtClean="0"/>
              <a:t>Cervonic acid/</a:t>
            </a:r>
            <a:r>
              <a:rPr lang="en-US" sz="5200" b="1" dirty="0" err="1" smtClean="0">
                <a:solidFill>
                  <a:srgbClr val="C00000"/>
                </a:solidFill>
              </a:rPr>
              <a:t>DocosaHexaEnoic</a:t>
            </a:r>
            <a:r>
              <a:rPr lang="en-US" sz="5200" b="1" dirty="0" smtClean="0"/>
              <a:t> (C22)</a:t>
            </a:r>
          </a:p>
          <a:p>
            <a:pPr marL="393192" lvl="1" indent="0">
              <a:buNone/>
            </a:pPr>
            <a:endParaRPr lang="en-US" sz="5200" b="1" dirty="0" smtClean="0"/>
          </a:p>
          <a:p>
            <a:pPr lvl="1"/>
            <a:r>
              <a:rPr lang="en-US" sz="5200" b="1" dirty="0" smtClean="0"/>
              <a:t>Clupanodonic (C22)</a:t>
            </a:r>
          </a:p>
          <a:p>
            <a:pPr marL="393192" lvl="1" indent="0">
              <a:buNone/>
            </a:pPr>
            <a:endParaRPr lang="en-US" sz="5200" b="1" dirty="0" smtClean="0"/>
          </a:p>
          <a:p>
            <a:pPr lvl="1"/>
            <a:r>
              <a:rPr lang="en-US" sz="5200" b="1" dirty="0" smtClean="0"/>
              <a:t>Erucic acid/</a:t>
            </a:r>
            <a:r>
              <a:rPr lang="en-US" sz="5200" b="1" dirty="0" smtClean="0">
                <a:solidFill>
                  <a:srgbClr val="C00000"/>
                </a:solidFill>
              </a:rPr>
              <a:t>Docosa 13 Enoic </a:t>
            </a:r>
            <a:r>
              <a:rPr lang="en-US" sz="5200" b="1" dirty="0" smtClean="0"/>
              <a:t>(C22)</a:t>
            </a:r>
          </a:p>
          <a:p>
            <a:pPr lvl="1"/>
            <a:r>
              <a:rPr lang="en-US" sz="5200" b="1" dirty="0"/>
              <a:t>Lignoceric acid (C24</a:t>
            </a:r>
            <a:r>
              <a:rPr lang="en-US" sz="5200" b="1" dirty="0" smtClean="0"/>
              <a:t>)</a:t>
            </a:r>
          </a:p>
          <a:p>
            <a:pPr lvl="1"/>
            <a:r>
              <a:rPr lang="en-US" sz="5200" b="1" dirty="0" smtClean="0"/>
              <a:t>Nervonic /</a:t>
            </a:r>
            <a:r>
              <a:rPr lang="en-US" sz="5200" b="1" dirty="0" smtClean="0">
                <a:solidFill>
                  <a:srgbClr val="C00000"/>
                </a:solidFill>
              </a:rPr>
              <a:t>Tetracosaenoic</a:t>
            </a:r>
            <a:r>
              <a:rPr lang="en-US" sz="5200" b="1" dirty="0" smtClean="0"/>
              <a:t> (C24)</a:t>
            </a:r>
          </a:p>
          <a:p>
            <a:pPr lvl="1"/>
            <a:r>
              <a:rPr lang="en-US" sz="5200" b="1" dirty="0" smtClean="0"/>
              <a:t>Cerotic acid/</a:t>
            </a:r>
            <a:r>
              <a:rPr lang="en-US" sz="5200" b="1" dirty="0" err="1" smtClean="0">
                <a:solidFill>
                  <a:srgbClr val="C00000"/>
                </a:solidFill>
              </a:rPr>
              <a:t>Hexacosanoic</a:t>
            </a:r>
            <a:r>
              <a:rPr lang="en-US" sz="5200" b="1" dirty="0" smtClean="0"/>
              <a:t> (C26)</a:t>
            </a:r>
          </a:p>
          <a:p>
            <a:pPr lvl="1"/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47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52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Fatty acids Based on the number of Bonds present </a:t>
            </a:r>
            <a:br>
              <a:rPr lang="en-US" sz="4800" b="1" dirty="0">
                <a:solidFill>
                  <a:srgbClr val="C0000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6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9144000" cy="571500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4800" b="1" dirty="0" smtClean="0"/>
              <a:t>Lipids are :</a:t>
            </a:r>
          </a:p>
          <a:p>
            <a:r>
              <a:rPr lang="en-US" sz="4800" b="1" dirty="0" smtClean="0"/>
              <a:t>Organic Biomolecules</a:t>
            </a:r>
            <a:endParaRPr lang="en-US" sz="4800" b="1" dirty="0"/>
          </a:p>
          <a:p>
            <a:r>
              <a:rPr lang="en-US" sz="4800" b="1" dirty="0" smtClean="0"/>
              <a:t>Occurs</a:t>
            </a:r>
            <a:r>
              <a:rPr lang="en-US" sz="4800" dirty="0" smtClean="0"/>
              <a:t> in </a:t>
            </a:r>
            <a:r>
              <a:rPr lang="en-US" sz="4800" b="1" dirty="0" smtClean="0"/>
              <a:t>Plants and Animals</a:t>
            </a:r>
          </a:p>
          <a:p>
            <a:r>
              <a:rPr lang="en-US" sz="4800" b="1" dirty="0" smtClean="0">
                <a:solidFill>
                  <a:srgbClr val="C00000"/>
                </a:solidFill>
              </a:rPr>
              <a:t>Hydrophobic</a:t>
            </a:r>
            <a:endParaRPr lang="en-US" sz="4800" dirty="0" smtClean="0"/>
          </a:p>
          <a:p>
            <a:r>
              <a:rPr lang="en-US" sz="4800" b="1" dirty="0" smtClean="0">
                <a:solidFill>
                  <a:srgbClr val="C00000"/>
                </a:solidFill>
              </a:rPr>
              <a:t>Heterogeneous</a:t>
            </a:r>
            <a:endParaRPr lang="en-US" sz="4800" dirty="0" smtClean="0"/>
          </a:p>
          <a:p>
            <a:r>
              <a:rPr lang="en-US" sz="4800" b="1" dirty="0" smtClean="0">
                <a:solidFill>
                  <a:schemeClr val="accent1"/>
                </a:solidFill>
              </a:rPr>
              <a:t>Esters</a:t>
            </a:r>
          </a:p>
          <a:p>
            <a:r>
              <a:rPr lang="en-US" sz="4800" b="1" dirty="0" smtClean="0">
                <a:solidFill>
                  <a:schemeClr val="accent1"/>
                </a:solidFill>
              </a:rPr>
              <a:t>Food Nutrient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Secondary Source of Energy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Structural Components</a:t>
            </a:r>
            <a:endParaRPr lang="en-US" sz="48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86800" cy="533400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5800" b="1" dirty="0" smtClean="0"/>
              <a:t>Saturated Fatty acids(SFAs)</a:t>
            </a:r>
            <a:r>
              <a:rPr lang="en-US" sz="5800" dirty="0" smtClean="0"/>
              <a:t> </a:t>
            </a:r>
          </a:p>
          <a:p>
            <a:r>
              <a:rPr lang="en-US" sz="5800" dirty="0" smtClean="0"/>
              <a:t>Fatty acids having </a:t>
            </a:r>
            <a:r>
              <a:rPr lang="en-US" sz="5800" b="1" dirty="0" smtClean="0">
                <a:solidFill>
                  <a:srgbClr val="C00000"/>
                </a:solidFill>
              </a:rPr>
              <a:t>single bonds </a:t>
            </a:r>
            <a:r>
              <a:rPr lang="en-US" sz="5800" dirty="0" smtClean="0"/>
              <a:t>in hydrocarbon chain structure.</a:t>
            </a:r>
          </a:p>
          <a:p>
            <a:r>
              <a:rPr lang="en-US" sz="5100" b="1" dirty="0" smtClean="0"/>
              <a:t>Examples</a:t>
            </a:r>
            <a:r>
              <a:rPr lang="en-US" sz="5100" dirty="0" smtClean="0"/>
              <a:t>: </a:t>
            </a:r>
          </a:p>
          <a:p>
            <a:pPr lvl="1"/>
            <a:r>
              <a:rPr lang="en-US" sz="5100" b="1" dirty="0" smtClean="0"/>
              <a:t>Acetic acid (C2)</a:t>
            </a:r>
          </a:p>
          <a:p>
            <a:pPr lvl="1"/>
            <a:r>
              <a:rPr lang="en-US" sz="5100" b="1" dirty="0" smtClean="0"/>
              <a:t>Butyric acid (C4)</a:t>
            </a:r>
          </a:p>
          <a:p>
            <a:pPr lvl="1"/>
            <a:r>
              <a:rPr lang="en-US" sz="5100" b="1" dirty="0" smtClean="0"/>
              <a:t>Palmitic acid (C16)</a:t>
            </a:r>
          </a:p>
          <a:p>
            <a:pPr lvl="1"/>
            <a:r>
              <a:rPr lang="en-US" sz="5100" b="1" dirty="0" smtClean="0"/>
              <a:t>Stearic acid (C18)</a:t>
            </a:r>
          </a:p>
          <a:p>
            <a:pPr lvl="1"/>
            <a:r>
              <a:rPr lang="en-US" sz="5100" b="1" dirty="0" smtClean="0"/>
              <a:t>Arachidic  acid(C20)</a:t>
            </a:r>
          </a:p>
          <a:p>
            <a:endParaRPr lang="en-US" sz="5100" dirty="0"/>
          </a:p>
        </p:txBody>
      </p:sp>
    </p:spTree>
    <p:extLst>
      <p:ext uri="{BB962C8B-B14F-4D97-AF65-F5344CB8AC3E}">
        <p14:creationId xmlns:p14="http://schemas.microsoft.com/office/powerpoint/2010/main" val="82793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839200" cy="5105400"/>
          </a:xfrm>
        </p:spPr>
        <p:txBody>
          <a:bodyPr/>
          <a:lstStyle/>
          <a:p>
            <a:pPr algn="ctr"/>
            <a:r>
              <a:rPr lang="en-US" sz="3600" b="1" dirty="0"/>
              <a:t>Unsaturated Fatty acids(UFAs</a:t>
            </a:r>
            <a:r>
              <a:rPr lang="en-US" sz="3600" b="1" dirty="0" smtClean="0"/>
              <a:t>)</a:t>
            </a:r>
          </a:p>
          <a:p>
            <a:r>
              <a:rPr lang="en-US" sz="3600" dirty="0" smtClean="0"/>
              <a:t>Fatty </a:t>
            </a:r>
            <a:r>
              <a:rPr lang="en-US" sz="3600" dirty="0"/>
              <a:t>acids having </a:t>
            </a:r>
            <a:r>
              <a:rPr lang="en-US" sz="3600" b="1" dirty="0">
                <a:solidFill>
                  <a:srgbClr val="C00000"/>
                </a:solidFill>
              </a:rPr>
              <a:t>double bonds</a:t>
            </a:r>
            <a:r>
              <a:rPr lang="en-US" sz="3600" dirty="0"/>
              <a:t> in its structure</a:t>
            </a:r>
            <a:r>
              <a:rPr lang="en-US" sz="3600" dirty="0" smtClean="0"/>
              <a:t>.</a:t>
            </a:r>
          </a:p>
          <a:p>
            <a:pPr marL="0" indent="0">
              <a:buNone/>
            </a:pPr>
            <a:endParaRPr lang="en-US" sz="3600" dirty="0" smtClean="0"/>
          </a:p>
          <a:p>
            <a:pPr algn="ctr"/>
            <a:r>
              <a:rPr lang="en-US" sz="3600" b="1" dirty="0" smtClean="0"/>
              <a:t>Types of UFAs:</a:t>
            </a:r>
          </a:p>
          <a:p>
            <a:r>
              <a:rPr lang="en-US" sz="3600" b="1" dirty="0" smtClean="0">
                <a:solidFill>
                  <a:srgbClr val="C00000"/>
                </a:solidFill>
              </a:rPr>
              <a:t>Monounsaturated Fatty acids (MUFAs)</a:t>
            </a:r>
          </a:p>
          <a:p>
            <a:r>
              <a:rPr lang="en-US" sz="3600" b="1" dirty="0" smtClean="0">
                <a:solidFill>
                  <a:srgbClr val="C00000"/>
                </a:solidFill>
              </a:rPr>
              <a:t>Polyunsaturated Fatty acids (PUFAs)</a:t>
            </a:r>
            <a:endParaRPr lang="en-US" sz="3600" b="1" dirty="0">
              <a:solidFill>
                <a:srgbClr val="C00000"/>
              </a:solidFill>
            </a:endParaRP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1081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991600" cy="51054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Monounsaturated Fatty A</a:t>
            </a:r>
            <a:r>
              <a:rPr lang="en-US" sz="3600" b="1" dirty="0" smtClean="0"/>
              <a:t>cids(MUFAs</a:t>
            </a:r>
            <a:r>
              <a:rPr lang="en-US" sz="3600" b="1" dirty="0"/>
              <a:t>): </a:t>
            </a:r>
            <a:endParaRPr lang="en-US" sz="3600" b="1" dirty="0" smtClean="0"/>
          </a:p>
          <a:p>
            <a:r>
              <a:rPr lang="en-US" sz="3600" b="1" dirty="0" smtClean="0"/>
              <a:t>MUFAs h</a:t>
            </a:r>
            <a:r>
              <a:rPr lang="en-US" sz="3600" dirty="0" smtClean="0"/>
              <a:t>ave </a:t>
            </a:r>
            <a:r>
              <a:rPr lang="en-US" sz="3600" b="1" dirty="0" smtClean="0">
                <a:solidFill>
                  <a:srgbClr val="C00000"/>
                </a:solidFill>
              </a:rPr>
              <a:t>one </a:t>
            </a:r>
            <a:r>
              <a:rPr lang="en-US" sz="3600" b="1" dirty="0">
                <a:solidFill>
                  <a:srgbClr val="C00000"/>
                </a:solidFill>
              </a:rPr>
              <a:t>double bond </a:t>
            </a:r>
            <a:r>
              <a:rPr lang="en-US" sz="3600" dirty="0"/>
              <a:t>in a fatty acid structure</a:t>
            </a:r>
          </a:p>
          <a:p>
            <a:r>
              <a:rPr lang="en-US" sz="3600" b="1" dirty="0" smtClean="0"/>
              <a:t>Examples: </a:t>
            </a:r>
          </a:p>
          <a:p>
            <a:pPr lvl="1"/>
            <a:r>
              <a:rPr lang="en-US" sz="3600" b="1" dirty="0" smtClean="0">
                <a:solidFill>
                  <a:srgbClr val="C00000"/>
                </a:solidFill>
              </a:rPr>
              <a:t>Palmitoleic acid (C16:1;9) </a:t>
            </a:r>
            <a:r>
              <a:rPr lang="en-US" sz="3600" b="1" dirty="0">
                <a:solidFill>
                  <a:srgbClr val="C00000"/>
                </a:solidFill>
              </a:rPr>
              <a:t>(</a:t>
            </a:r>
            <a:r>
              <a:rPr lang="el-GR" sz="3600" b="1" dirty="0" smtClean="0">
                <a:solidFill>
                  <a:srgbClr val="C00000"/>
                </a:solidFill>
              </a:rPr>
              <a:t>ω</a:t>
            </a:r>
            <a:r>
              <a:rPr lang="en-US" sz="3600" b="1" dirty="0" smtClean="0">
                <a:solidFill>
                  <a:srgbClr val="C00000"/>
                </a:solidFill>
              </a:rPr>
              <a:t>7)</a:t>
            </a:r>
          </a:p>
          <a:p>
            <a:pPr lvl="1"/>
            <a:r>
              <a:rPr lang="en-US" sz="3600" b="1" dirty="0">
                <a:solidFill>
                  <a:srgbClr val="C00000"/>
                </a:solidFill>
              </a:rPr>
              <a:t>Oleic </a:t>
            </a:r>
            <a:r>
              <a:rPr lang="en-US" sz="3600" b="1" dirty="0" smtClean="0">
                <a:solidFill>
                  <a:srgbClr val="C00000"/>
                </a:solidFill>
              </a:rPr>
              <a:t>acid (C18:1;9)(</a:t>
            </a:r>
            <a:r>
              <a:rPr lang="el-GR" sz="3600" b="1" dirty="0" smtClean="0">
                <a:solidFill>
                  <a:srgbClr val="C00000"/>
                </a:solidFill>
              </a:rPr>
              <a:t>ω</a:t>
            </a:r>
            <a:r>
              <a:rPr lang="en-US" sz="3600" b="1" dirty="0" smtClean="0">
                <a:solidFill>
                  <a:srgbClr val="C00000"/>
                </a:solidFill>
              </a:rPr>
              <a:t>9)</a:t>
            </a:r>
            <a:endParaRPr lang="en-US" sz="3600" b="1" dirty="0">
              <a:solidFill>
                <a:srgbClr val="C00000"/>
              </a:solidFill>
            </a:endParaRPr>
          </a:p>
          <a:p>
            <a:pPr lvl="1"/>
            <a:endParaRPr lang="en-US" sz="36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318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677400" cy="57912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600" b="1" dirty="0"/>
              <a:t>Poly </a:t>
            </a:r>
            <a:r>
              <a:rPr lang="en-US" sz="3600" b="1" dirty="0" smtClean="0"/>
              <a:t>Unsaturated </a:t>
            </a:r>
            <a:r>
              <a:rPr lang="en-US" sz="3600" b="1" dirty="0"/>
              <a:t>F</a:t>
            </a:r>
            <a:r>
              <a:rPr lang="en-US" sz="3600" b="1" dirty="0" smtClean="0"/>
              <a:t>atty </a:t>
            </a:r>
            <a:r>
              <a:rPr lang="en-US" sz="3600" b="1" dirty="0"/>
              <a:t>A</a:t>
            </a:r>
            <a:r>
              <a:rPr lang="en-US" sz="3600" b="1" dirty="0" smtClean="0"/>
              <a:t>cids </a:t>
            </a:r>
            <a:r>
              <a:rPr lang="en-US" sz="3600" b="1" dirty="0"/>
              <a:t>(PUFAs</a:t>
            </a:r>
            <a:r>
              <a:rPr lang="en-US" sz="3600" b="1" dirty="0" smtClean="0"/>
              <a:t>):</a:t>
            </a:r>
          </a:p>
          <a:p>
            <a:r>
              <a:rPr lang="en-US" sz="3600" dirty="0" smtClean="0"/>
              <a:t>UFAs with </a:t>
            </a:r>
            <a:r>
              <a:rPr lang="en-US" sz="3600" b="1" dirty="0" smtClean="0">
                <a:solidFill>
                  <a:srgbClr val="C00000"/>
                </a:solidFill>
              </a:rPr>
              <a:t>two </a:t>
            </a:r>
            <a:r>
              <a:rPr lang="en-US" sz="3600" b="1" dirty="0">
                <a:solidFill>
                  <a:srgbClr val="C00000"/>
                </a:solidFill>
              </a:rPr>
              <a:t>or more double bonds </a:t>
            </a:r>
            <a:r>
              <a:rPr lang="en-US" sz="3600" b="1" dirty="0" smtClean="0">
                <a:solidFill>
                  <a:srgbClr val="C00000"/>
                </a:solidFill>
              </a:rPr>
              <a:t>in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</a:rPr>
              <a:t>  </a:t>
            </a:r>
            <a:r>
              <a:rPr lang="en-US" sz="3600" dirty="0"/>
              <a:t>the structure </a:t>
            </a:r>
            <a:r>
              <a:rPr lang="en-US" sz="3600" dirty="0" smtClean="0"/>
              <a:t>are termed as </a:t>
            </a:r>
            <a:r>
              <a:rPr lang="en-US" sz="3600" b="1" dirty="0" smtClean="0"/>
              <a:t>PUFAs.</a:t>
            </a:r>
            <a:endParaRPr lang="en-US" sz="3600" b="1" dirty="0"/>
          </a:p>
          <a:p>
            <a:pPr algn="ctr"/>
            <a:r>
              <a:rPr lang="en-US" sz="3200" b="1" dirty="0"/>
              <a:t>Examples:</a:t>
            </a:r>
            <a:r>
              <a:rPr lang="en-US" sz="2800" b="1" dirty="0"/>
              <a:t> </a:t>
            </a:r>
          </a:p>
          <a:p>
            <a:pPr lvl="1"/>
            <a:r>
              <a:rPr lang="en-US" sz="3600" b="1" dirty="0" smtClean="0"/>
              <a:t>Linoleic(18:2;9,12)</a:t>
            </a:r>
            <a:r>
              <a:rPr lang="en-US" sz="3600" b="1" dirty="0"/>
              <a:t> (</a:t>
            </a:r>
            <a:r>
              <a:rPr lang="el-GR" sz="3600" b="1" dirty="0" smtClean="0"/>
              <a:t>ω</a:t>
            </a:r>
            <a:r>
              <a:rPr lang="en-US" sz="3600" b="1" dirty="0" smtClean="0"/>
              <a:t>6)</a:t>
            </a:r>
            <a:endParaRPr lang="en-US" sz="3600" b="1" dirty="0"/>
          </a:p>
          <a:p>
            <a:pPr lvl="1"/>
            <a:r>
              <a:rPr lang="en-US" sz="3600" b="1" dirty="0" smtClean="0"/>
              <a:t>Linolenic(18:3;9,12,15) (</a:t>
            </a:r>
            <a:r>
              <a:rPr lang="el-GR" sz="3600" b="1" dirty="0" smtClean="0"/>
              <a:t>ω</a:t>
            </a:r>
            <a:r>
              <a:rPr lang="en-US" sz="3600" b="1" dirty="0" smtClean="0"/>
              <a:t>3)</a:t>
            </a:r>
            <a:endParaRPr lang="en-US" sz="3600" b="1" dirty="0"/>
          </a:p>
          <a:p>
            <a:pPr lvl="1"/>
            <a:r>
              <a:rPr lang="en-US" sz="3600" b="1" dirty="0" smtClean="0"/>
              <a:t>Arachidonic(20:4;5,8,11,14)</a:t>
            </a:r>
            <a:r>
              <a:rPr lang="en-US" sz="3600" b="1" dirty="0"/>
              <a:t> (</a:t>
            </a:r>
            <a:r>
              <a:rPr lang="el-GR" sz="3600" b="1" dirty="0"/>
              <a:t>ω</a:t>
            </a:r>
            <a:r>
              <a:rPr lang="en-US" sz="3600" b="1" dirty="0"/>
              <a:t>6</a:t>
            </a:r>
            <a:r>
              <a:rPr lang="en-US" sz="3600" b="1" dirty="0" smtClean="0"/>
              <a:t>)</a:t>
            </a:r>
            <a:endParaRPr lang="en-US" sz="3600" b="1" dirty="0"/>
          </a:p>
          <a:p>
            <a:pPr lvl="1"/>
            <a:r>
              <a:rPr lang="en-US" sz="3600" b="1" dirty="0"/>
              <a:t>Timnodonic </a:t>
            </a:r>
            <a:r>
              <a:rPr lang="en-US" sz="3600" b="1" dirty="0" smtClean="0"/>
              <a:t>(20:5;5,8,11,14,17)</a:t>
            </a:r>
            <a:r>
              <a:rPr lang="en-US" sz="3600" b="1" dirty="0"/>
              <a:t> (</a:t>
            </a:r>
            <a:r>
              <a:rPr lang="el-GR" sz="3600" b="1" dirty="0"/>
              <a:t>ω</a:t>
            </a:r>
            <a:r>
              <a:rPr lang="en-US" sz="3600" b="1" dirty="0"/>
              <a:t>3</a:t>
            </a:r>
            <a:r>
              <a:rPr lang="en-US" sz="3600" b="1" dirty="0" smtClean="0"/>
              <a:t>)</a:t>
            </a:r>
            <a:endParaRPr lang="en-US" sz="3600" b="1" dirty="0"/>
          </a:p>
          <a:p>
            <a:pPr lvl="1"/>
            <a:r>
              <a:rPr lang="en-US" sz="3600" b="1" dirty="0" smtClean="0"/>
              <a:t>Cervonic/Docosa </a:t>
            </a:r>
            <a:r>
              <a:rPr lang="en-US" sz="3600" b="1" dirty="0"/>
              <a:t>Hexaenoic </a:t>
            </a:r>
            <a:r>
              <a:rPr lang="en-US" sz="3600" b="1" dirty="0" smtClean="0"/>
              <a:t>acid(DHA) (22:6;4,7,10,13,16,19)</a:t>
            </a:r>
            <a:r>
              <a:rPr lang="en-US" sz="3600" b="1" dirty="0"/>
              <a:t> (</a:t>
            </a:r>
            <a:r>
              <a:rPr lang="el-GR" sz="3600" b="1" dirty="0"/>
              <a:t>ω</a:t>
            </a:r>
            <a:r>
              <a:rPr lang="en-US" sz="3600" b="1" dirty="0"/>
              <a:t>3)</a:t>
            </a:r>
          </a:p>
          <a:p>
            <a:pPr marL="393192" lvl="1" indent="0">
              <a:buNone/>
            </a:pP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686800" cy="438912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400" b="1" dirty="0"/>
              <a:t>Remember</a:t>
            </a:r>
          </a:p>
          <a:p>
            <a:r>
              <a:rPr lang="en-US" sz="4400" b="1" dirty="0">
                <a:solidFill>
                  <a:srgbClr val="C00000"/>
                </a:solidFill>
              </a:rPr>
              <a:t>Double bonds are weaker </a:t>
            </a:r>
            <a:r>
              <a:rPr lang="en-US" sz="4400" b="1" dirty="0" smtClean="0">
                <a:solidFill>
                  <a:srgbClr val="C00000"/>
                </a:solidFill>
              </a:rPr>
              <a:t>/unstable bonds.</a:t>
            </a:r>
          </a:p>
          <a:p>
            <a:pPr marL="0" indent="0">
              <a:buNone/>
            </a:pPr>
            <a:endParaRPr lang="en-US" sz="4400" b="1" dirty="0">
              <a:solidFill>
                <a:srgbClr val="C00000"/>
              </a:solidFill>
            </a:endParaRPr>
          </a:p>
          <a:p>
            <a:r>
              <a:rPr lang="en-US" sz="4400" dirty="0">
                <a:solidFill>
                  <a:srgbClr val="C00000"/>
                </a:solidFill>
              </a:rPr>
              <a:t>They get </a:t>
            </a:r>
            <a:r>
              <a:rPr lang="en-US" sz="4400" b="1" dirty="0">
                <a:solidFill>
                  <a:srgbClr val="0070C0"/>
                </a:solidFill>
              </a:rPr>
              <a:t>easily cleavable/metabolized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8597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1066800"/>
            <a:ext cx="9829800" cy="525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300" dirty="0" smtClean="0">
              <a:solidFill>
                <a:srgbClr val="C00000"/>
              </a:solidFill>
            </a:endParaRPr>
          </a:p>
          <a:p>
            <a:pPr lvl="1"/>
            <a:r>
              <a:rPr lang="en-US" sz="5200" b="1" dirty="0" smtClean="0"/>
              <a:t>More the degree of Unsaturation </a:t>
            </a:r>
            <a:r>
              <a:rPr lang="en-US" sz="5200" dirty="0" smtClean="0"/>
              <a:t>in Fatty acids.</a:t>
            </a:r>
          </a:p>
          <a:p>
            <a:pPr marL="393192" lvl="1" indent="0">
              <a:buNone/>
            </a:pPr>
            <a:endParaRPr lang="en-US" sz="5200" dirty="0" smtClean="0"/>
          </a:p>
          <a:p>
            <a:pPr lvl="1"/>
            <a:r>
              <a:rPr lang="en-US" sz="5200" b="1" dirty="0" smtClean="0">
                <a:solidFill>
                  <a:srgbClr val="C00000"/>
                </a:solidFill>
              </a:rPr>
              <a:t>More is the unstability</a:t>
            </a:r>
            <a:r>
              <a:rPr lang="en-US" sz="5200" dirty="0" smtClean="0"/>
              <a:t> of Fatty acids.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44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276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Fatty acids Based on the Nutritional Requirement </a:t>
            </a:r>
            <a:br>
              <a:rPr lang="en-US" sz="5400" b="1" dirty="0">
                <a:solidFill>
                  <a:srgbClr val="C0000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35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24200"/>
            <a:ext cx="8229600" cy="1143000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n-US" sz="6400" b="1" dirty="0" smtClean="0"/>
              <a:t>Nutritionally Essential Fatty acids</a:t>
            </a:r>
            <a:br>
              <a:rPr lang="en-US" sz="6400" b="1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16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991600" cy="65532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en-US" sz="4200" b="1" dirty="0" smtClean="0">
              <a:solidFill>
                <a:srgbClr val="C00000"/>
              </a:solidFill>
            </a:endParaRPr>
          </a:p>
          <a:p>
            <a:pPr lvl="1" algn="ctr"/>
            <a:r>
              <a:rPr lang="en-US" sz="6400" b="1" dirty="0" smtClean="0"/>
              <a:t>Nutritionally Essential Fatty acids: </a:t>
            </a:r>
          </a:p>
          <a:p>
            <a:pPr marL="393192" lvl="1" indent="0" algn="ctr">
              <a:buNone/>
            </a:pPr>
            <a:endParaRPr lang="en-US" sz="4100" b="1" dirty="0" smtClean="0"/>
          </a:p>
          <a:p>
            <a:pPr lvl="1"/>
            <a:r>
              <a:rPr lang="en-US" sz="5900" dirty="0" smtClean="0"/>
              <a:t>The</a:t>
            </a:r>
            <a:r>
              <a:rPr lang="en-US" sz="5900" dirty="0"/>
              <a:t> </a:t>
            </a:r>
            <a:r>
              <a:rPr lang="en-US" sz="5900" dirty="0" smtClean="0"/>
              <a:t>Fatty acids which are </a:t>
            </a:r>
            <a:r>
              <a:rPr lang="en-US" sz="5900" b="1" dirty="0" smtClean="0">
                <a:solidFill>
                  <a:srgbClr val="C00000"/>
                </a:solidFill>
              </a:rPr>
              <a:t>not biosynthesized in the body  and </a:t>
            </a:r>
            <a:r>
              <a:rPr lang="en-US" sz="5900" dirty="0" smtClean="0"/>
              <a:t>are</a:t>
            </a:r>
            <a:r>
              <a:rPr lang="en-US" sz="5900" b="1" dirty="0" smtClean="0">
                <a:solidFill>
                  <a:srgbClr val="C00000"/>
                </a:solidFill>
              </a:rPr>
              <a:t> taken through </a:t>
            </a:r>
            <a:r>
              <a:rPr lang="en-US" sz="5900" dirty="0" smtClean="0"/>
              <a:t>nutrition/diet essentially.</a:t>
            </a:r>
          </a:p>
          <a:p>
            <a:pPr lvl="1"/>
            <a:endParaRPr lang="en-US" sz="5900" dirty="0" smtClean="0"/>
          </a:p>
          <a:p>
            <a:pPr lvl="1"/>
            <a:r>
              <a:rPr lang="en-US" sz="5900" b="1" dirty="0" smtClean="0">
                <a:solidFill>
                  <a:srgbClr val="C00000"/>
                </a:solidFill>
              </a:rPr>
              <a:t>PUFAS are nutritionally essential Fatty acids</a:t>
            </a:r>
            <a:r>
              <a:rPr lang="en-US" sz="5900" dirty="0" smtClean="0"/>
              <a:t>.</a:t>
            </a:r>
          </a:p>
          <a:p>
            <a:pPr marL="393192" lvl="1" indent="0">
              <a:buNone/>
            </a:pPr>
            <a:endParaRPr lang="en-US" sz="5900" dirty="0" smtClean="0"/>
          </a:p>
        </p:txBody>
      </p:sp>
    </p:spTree>
    <p:extLst>
      <p:ext uri="{BB962C8B-B14F-4D97-AF65-F5344CB8AC3E}">
        <p14:creationId xmlns:p14="http://schemas.microsoft.com/office/powerpoint/2010/main" val="6456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Examples of  Essential Fatty Acids/PUFAs: </a:t>
            </a:r>
            <a:br>
              <a:rPr lang="en-US" sz="5400" b="1" dirty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5900" b="1" dirty="0">
              <a:solidFill>
                <a:srgbClr val="C00000"/>
              </a:solidFill>
            </a:endParaRPr>
          </a:p>
          <a:p>
            <a:pPr lvl="1"/>
            <a:r>
              <a:rPr lang="en-US" sz="5900" b="1" dirty="0"/>
              <a:t>Linoleic</a:t>
            </a:r>
          </a:p>
          <a:p>
            <a:pPr lvl="1"/>
            <a:r>
              <a:rPr lang="en-US" sz="5900" b="1" dirty="0"/>
              <a:t>Linolenic     			       </a:t>
            </a:r>
          </a:p>
          <a:p>
            <a:pPr lvl="1"/>
            <a:r>
              <a:rPr lang="en-US" sz="5900" b="1" dirty="0"/>
              <a:t>Arachidonic acids</a:t>
            </a:r>
          </a:p>
          <a:p>
            <a:pPr lvl="1"/>
            <a:r>
              <a:rPr lang="en-US" sz="5900" b="1" dirty="0"/>
              <a:t>Timnodonic and </a:t>
            </a:r>
          </a:p>
          <a:p>
            <a:pPr lvl="1"/>
            <a:r>
              <a:rPr lang="en-US" sz="5900" b="1" dirty="0"/>
              <a:t>Cervonic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02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19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Heterogeneous Nature Of Lipids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3198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601200" cy="4800600"/>
          </a:xfrm>
        </p:spPr>
        <p:txBody>
          <a:bodyPr>
            <a:normAutofit lnSpcReduction="10000"/>
          </a:bodyPr>
          <a:lstStyle/>
          <a:p>
            <a:r>
              <a:rPr lang="en-US" sz="4400" dirty="0" smtClean="0"/>
              <a:t>Human body </a:t>
            </a:r>
            <a:r>
              <a:rPr lang="en-US" sz="4400" dirty="0"/>
              <a:t>have </a:t>
            </a:r>
            <a:r>
              <a:rPr lang="en-US" sz="4400" b="1" dirty="0">
                <a:solidFill>
                  <a:srgbClr val="C00000"/>
                </a:solidFill>
              </a:rPr>
              <a:t>no Enzyme system to introduce double bond beyond Carbon </a:t>
            </a:r>
            <a:r>
              <a:rPr lang="en-US" sz="4400" b="1" dirty="0" smtClean="0"/>
              <a:t>atom</a:t>
            </a:r>
            <a:r>
              <a:rPr lang="en-US" sz="4400" dirty="0" smtClean="0"/>
              <a:t> </a:t>
            </a:r>
            <a:r>
              <a:rPr lang="en-US" sz="4400" b="1" dirty="0">
                <a:solidFill>
                  <a:srgbClr val="C00000"/>
                </a:solidFill>
              </a:rPr>
              <a:t>10</a:t>
            </a:r>
            <a:r>
              <a:rPr lang="en-US" sz="4400" dirty="0" smtClean="0"/>
              <a:t> </a:t>
            </a:r>
            <a:r>
              <a:rPr lang="en-US" sz="4400" dirty="0"/>
              <a:t>in the hydrocarbon chain</a:t>
            </a:r>
            <a:r>
              <a:rPr lang="en-US" sz="4400" dirty="0" smtClean="0"/>
              <a:t>.</a:t>
            </a:r>
          </a:p>
          <a:p>
            <a:pPr marL="0" indent="0">
              <a:buNone/>
            </a:pPr>
            <a:endParaRPr lang="en-US" sz="4400" dirty="0" smtClean="0"/>
          </a:p>
          <a:p>
            <a:r>
              <a:rPr lang="en-US" sz="4400" dirty="0" smtClean="0"/>
              <a:t>Hence </a:t>
            </a:r>
            <a:r>
              <a:rPr lang="en-US" sz="4400" b="1" dirty="0" smtClean="0"/>
              <a:t>PUFAs not biosynthesized</a:t>
            </a:r>
          </a:p>
          <a:p>
            <a:pPr marL="0" indent="0">
              <a:buNone/>
            </a:pPr>
            <a:r>
              <a:rPr lang="en-US" sz="4400" b="1" dirty="0"/>
              <a:t> </a:t>
            </a:r>
            <a:r>
              <a:rPr lang="en-US" sz="4400" b="1" dirty="0" smtClean="0"/>
              <a:t> </a:t>
            </a:r>
            <a:r>
              <a:rPr lang="en-US" sz="4400" dirty="0" smtClean="0"/>
              <a:t>in human beings.</a:t>
            </a:r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0056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81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/>
              <a:t>Nutritionally Non essential Fatty </a:t>
            </a:r>
            <a:r>
              <a:rPr lang="en-US" sz="5400" b="1" dirty="0" smtClean="0"/>
              <a:t>acids </a:t>
            </a:r>
            <a:r>
              <a:rPr lang="en-US" sz="5400" b="1" dirty="0"/>
              <a:t/>
            </a:r>
            <a:br>
              <a:rPr lang="en-US" sz="54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99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5257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Nutritionally Non </a:t>
            </a:r>
            <a:r>
              <a:rPr lang="en-US" sz="4000" b="1" dirty="0"/>
              <a:t>essential Fatty acids: </a:t>
            </a:r>
            <a:endParaRPr lang="en-US" sz="4000" b="1" dirty="0" smtClean="0"/>
          </a:p>
          <a:p>
            <a:r>
              <a:rPr lang="en-US" sz="4000" dirty="0" smtClean="0"/>
              <a:t>Fatty acids which are  </a:t>
            </a:r>
            <a:r>
              <a:rPr lang="en-US" sz="4000" b="1" dirty="0">
                <a:solidFill>
                  <a:srgbClr val="C00000"/>
                </a:solidFill>
              </a:rPr>
              <a:t>biosynthesized in the </a:t>
            </a:r>
            <a:r>
              <a:rPr lang="en-US" sz="4000" b="1" dirty="0" smtClean="0">
                <a:solidFill>
                  <a:srgbClr val="C00000"/>
                </a:solidFill>
              </a:rPr>
              <a:t>body</a:t>
            </a:r>
            <a:r>
              <a:rPr lang="en-US" sz="4000" dirty="0"/>
              <a:t> </a:t>
            </a:r>
            <a:r>
              <a:rPr lang="en-US" sz="4000" dirty="0" smtClean="0"/>
              <a:t> and are </a:t>
            </a:r>
            <a:r>
              <a:rPr lang="en-US" sz="4000" dirty="0"/>
              <a:t>nutritionally non essential </a:t>
            </a:r>
            <a:r>
              <a:rPr lang="en-US" sz="4000" dirty="0" smtClean="0"/>
              <a:t>Fatty </a:t>
            </a:r>
            <a:r>
              <a:rPr lang="en-US" sz="4000" dirty="0"/>
              <a:t>acids.</a:t>
            </a:r>
          </a:p>
          <a:p>
            <a:pPr lvl="1"/>
            <a:r>
              <a:rPr lang="en-US" sz="3800" b="1" dirty="0"/>
              <a:t>Saturated Fatty acids and MUFAs are non essential </a:t>
            </a:r>
            <a:r>
              <a:rPr lang="en-US" sz="3800" b="1" dirty="0" smtClean="0"/>
              <a:t>Fatty </a:t>
            </a:r>
            <a:r>
              <a:rPr lang="en-US" sz="3800" b="1" dirty="0"/>
              <a:t>acids.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2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00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Examples </a:t>
            </a:r>
            <a:r>
              <a:rPr lang="en-US" sz="5400" b="1" dirty="0" smtClean="0">
                <a:solidFill>
                  <a:srgbClr val="C00000"/>
                </a:solidFill>
              </a:rPr>
              <a:t>Of Non Essential Fatty Acids</a:t>
            </a:r>
            <a:r>
              <a:rPr lang="en-US" sz="5400" b="1" dirty="0">
                <a:solidFill>
                  <a:srgbClr val="C00000"/>
                </a:solidFill>
              </a:rPr>
              <a:t/>
            </a:r>
            <a:br>
              <a:rPr lang="en-US" sz="5400" b="1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Palmitic</a:t>
            </a:r>
          </a:p>
          <a:p>
            <a:r>
              <a:rPr lang="en-US" sz="6600" b="1" dirty="0" smtClean="0"/>
              <a:t>Stearic  </a:t>
            </a:r>
          </a:p>
          <a:p>
            <a:r>
              <a:rPr lang="en-US" sz="6600" b="1" dirty="0" smtClean="0"/>
              <a:t>Oleic </a:t>
            </a:r>
            <a:r>
              <a:rPr lang="en-US" sz="6600" b="1" dirty="0"/>
              <a:t>acid</a:t>
            </a:r>
          </a:p>
          <a:p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35228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/>
              <a:t>Fatty acids Based on 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 smtClean="0"/>
              <a:t>Chemical </a:t>
            </a:r>
            <a:r>
              <a:rPr lang="en-US" sz="5400" b="1" dirty="0"/>
              <a:t>nature and </a:t>
            </a:r>
            <a:r>
              <a:rPr lang="en-US" sz="5400" b="1" dirty="0" smtClean="0"/>
              <a:t>Structure </a:t>
            </a:r>
            <a:r>
              <a:rPr lang="en-US" sz="5400" b="1" dirty="0"/>
              <a:t/>
            </a:r>
            <a:br>
              <a:rPr lang="en-US" sz="54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05800" cy="5257800"/>
          </a:xfrm>
        </p:spPr>
        <p:txBody>
          <a:bodyPr>
            <a:normAutofit/>
          </a:bodyPr>
          <a:lstStyle/>
          <a:p>
            <a:pPr lvl="1" algn="ctr"/>
            <a:r>
              <a:rPr lang="en-US" sz="4400" b="1" dirty="0" smtClean="0">
                <a:solidFill>
                  <a:srgbClr val="C00000"/>
                </a:solidFill>
              </a:rPr>
              <a:t>Aliphatic Fatty acids: </a:t>
            </a:r>
          </a:p>
          <a:p>
            <a:pPr marL="365760" lvl="1" indent="0" algn="ctr">
              <a:buNone/>
            </a:pP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dirty="0" smtClean="0"/>
              <a:t>Straight  Hydrocarbon chain</a:t>
            </a:r>
          </a:p>
          <a:p>
            <a:r>
              <a:rPr lang="en-US" sz="4400" dirty="0" smtClean="0"/>
              <a:t>Examples:</a:t>
            </a:r>
          </a:p>
          <a:p>
            <a:pPr lvl="1"/>
            <a:r>
              <a:rPr lang="en-US" sz="4400" b="1" dirty="0" smtClean="0">
                <a:solidFill>
                  <a:srgbClr val="C00000"/>
                </a:solidFill>
              </a:rPr>
              <a:t>Palmitic acid (C16)</a:t>
            </a:r>
          </a:p>
          <a:p>
            <a:pPr lvl="1"/>
            <a:r>
              <a:rPr lang="en-US" sz="4400" b="1" dirty="0" smtClean="0">
                <a:solidFill>
                  <a:srgbClr val="C00000"/>
                </a:solidFill>
              </a:rPr>
              <a:t>Stearic acid (C18)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25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799"/>
            <a:ext cx="8610600" cy="5457825"/>
          </a:xfrm>
        </p:spPr>
        <p:txBody>
          <a:bodyPr/>
          <a:lstStyle/>
          <a:p>
            <a:pPr algn="ctr"/>
            <a:r>
              <a:rPr lang="en-US" sz="3600" b="1" dirty="0" smtClean="0"/>
              <a:t>Branched Chain </a:t>
            </a:r>
            <a:r>
              <a:rPr lang="en-US" sz="3600" b="1" dirty="0"/>
              <a:t>Fatty acids</a:t>
            </a:r>
            <a:r>
              <a:rPr lang="en-US" sz="3600" b="1" dirty="0" smtClean="0"/>
              <a:t>: </a:t>
            </a:r>
          </a:p>
          <a:p>
            <a:pPr algn="ctr"/>
            <a:r>
              <a:rPr lang="en-US" sz="3200" dirty="0"/>
              <a:t>P</a:t>
            </a:r>
            <a:r>
              <a:rPr lang="en-US" sz="3200" dirty="0" smtClean="0"/>
              <a:t>ossess </a:t>
            </a:r>
            <a:r>
              <a:rPr lang="en-US" sz="3200" dirty="0"/>
              <a:t>Branched </a:t>
            </a:r>
            <a:r>
              <a:rPr lang="en-US" sz="3200" dirty="0" smtClean="0"/>
              <a:t>chains</a:t>
            </a:r>
            <a:endParaRPr lang="en-US" sz="3200" dirty="0"/>
          </a:p>
          <a:p>
            <a:r>
              <a:rPr lang="en-US" sz="3200" b="1" dirty="0"/>
              <a:t>Examples:</a:t>
            </a:r>
          </a:p>
          <a:p>
            <a:pPr lvl="1"/>
            <a:r>
              <a:rPr lang="en-US" sz="3000" b="1" dirty="0"/>
              <a:t>Isovaleric (C5</a:t>
            </a:r>
            <a:r>
              <a:rPr lang="en-US" sz="3000" b="1" dirty="0" smtClean="0"/>
              <a:t>)</a:t>
            </a:r>
          </a:p>
          <a:p>
            <a:pPr lvl="1"/>
            <a:endParaRPr lang="en-US" sz="3000" b="1" dirty="0"/>
          </a:p>
          <a:p>
            <a:pPr marL="393192" lvl="1" indent="0">
              <a:buNone/>
            </a:pPr>
            <a:endParaRPr lang="en-US" sz="3000" b="1" dirty="0"/>
          </a:p>
          <a:p>
            <a:pPr lvl="1"/>
            <a:r>
              <a:rPr lang="en-US" sz="3000" b="1" dirty="0"/>
              <a:t>Phytanic acid (</a:t>
            </a:r>
            <a:r>
              <a:rPr lang="en-US" sz="3000" b="1" dirty="0" smtClean="0"/>
              <a:t>Butter , dairy products)</a:t>
            </a:r>
            <a:endParaRPr lang="en-US" sz="3000" b="1" dirty="0"/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562600"/>
            <a:ext cx="59055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user\Desktop\valer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415" y="2492187"/>
            <a:ext cx="22098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10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458200" cy="65532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Cyclic </a:t>
            </a:r>
            <a:r>
              <a:rPr lang="en-US" sz="4000" b="1" dirty="0" smtClean="0"/>
              <a:t>Fatty acids :</a:t>
            </a:r>
          </a:p>
          <a:p>
            <a:pPr algn="ctr"/>
            <a:r>
              <a:rPr lang="en-US" sz="4000" dirty="0" smtClean="0"/>
              <a:t>Contains Ring structure</a:t>
            </a:r>
            <a:endParaRPr lang="en-US" sz="4000" dirty="0"/>
          </a:p>
          <a:p>
            <a:r>
              <a:rPr lang="en-US" sz="4000" b="1" dirty="0"/>
              <a:t>Examples:</a:t>
            </a:r>
          </a:p>
          <a:p>
            <a:pPr lvl="1"/>
            <a:r>
              <a:rPr lang="en-US" sz="4000" b="1" dirty="0"/>
              <a:t>Chaulmoogric </a:t>
            </a:r>
            <a:r>
              <a:rPr lang="en-US" sz="4000" b="1" dirty="0" smtClean="0"/>
              <a:t>acid </a:t>
            </a:r>
          </a:p>
          <a:p>
            <a:pPr marL="393192" lvl="1" indent="0">
              <a:buNone/>
            </a:pPr>
            <a:r>
              <a:rPr lang="en-US" sz="3200" dirty="0" smtClean="0"/>
              <a:t>(Used for Leprosy treatment in olden days)</a:t>
            </a:r>
            <a:endParaRPr lang="en-US" sz="3200" dirty="0"/>
          </a:p>
          <a:p>
            <a:pPr lvl="1"/>
            <a:r>
              <a:rPr lang="en-US" sz="4000" b="1" dirty="0"/>
              <a:t>Hydnocarpic </a:t>
            </a:r>
            <a:r>
              <a:rPr lang="en-US" sz="4000" b="1" dirty="0" smtClean="0"/>
              <a:t>acid</a:t>
            </a:r>
          </a:p>
          <a:p>
            <a:pPr lvl="1"/>
            <a:endParaRPr lang="en-US" sz="4000" b="1" dirty="0"/>
          </a:p>
          <a:p>
            <a:pPr marL="0" indent="0">
              <a:buNone/>
            </a:pPr>
            <a:endParaRPr lang="en-US" sz="7200" dirty="0"/>
          </a:p>
        </p:txBody>
      </p:sp>
      <p:pic>
        <p:nvPicPr>
          <p:cNvPr id="2050" name="Picture 2" descr="C:\Users\user\Desktop\chaulmoogric ac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24401"/>
            <a:ext cx="5791200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36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915400" cy="6477000"/>
          </a:xfrm>
        </p:spPr>
        <p:txBody>
          <a:bodyPr/>
          <a:lstStyle/>
          <a:p>
            <a:pPr algn="ctr"/>
            <a:r>
              <a:rPr lang="en-US" sz="4000" b="1" dirty="0"/>
              <a:t>Hydroxy Fatty acids: </a:t>
            </a:r>
            <a:endParaRPr lang="en-US" sz="4000" b="1" dirty="0" smtClean="0"/>
          </a:p>
          <a:p>
            <a:pPr algn="ctr"/>
            <a:r>
              <a:rPr lang="en-US" sz="4000" dirty="0" smtClean="0"/>
              <a:t>Contain </a:t>
            </a:r>
            <a:r>
              <a:rPr lang="en-US" sz="4000" dirty="0"/>
              <a:t>Hydroxyl </a:t>
            </a:r>
            <a:r>
              <a:rPr lang="en-US" sz="4000" dirty="0" smtClean="0"/>
              <a:t>Groups</a:t>
            </a:r>
            <a:endParaRPr lang="en-US" sz="4000" dirty="0"/>
          </a:p>
          <a:p>
            <a:r>
              <a:rPr lang="en-US" sz="4000" b="1" dirty="0"/>
              <a:t>Examples</a:t>
            </a:r>
            <a:r>
              <a:rPr lang="en-US" sz="4000" b="1" dirty="0" smtClean="0"/>
              <a:t>:</a:t>
            </a:r>
            <a:endParaRPr lang="en-US" sz="4000" b="1" dirty="0"/>
          </a:p>
          <a:p>
            <a:pPr lvl="1"/>
            <a:r>
              <a:rPr lang="en-US" sz="4000" b="1" dirty="0">
                <a:solidFill>
                  <a:srgbClr val="C00000"/>
                </a:solidFill>
              </a:rPr>
              <a:t>Cerebronic acid (C24</a:t>
            </a:r>
            <a:r>
              <a:rPr lang="en-US" sz="4000" b="1" dirty="0" smtClean="0">
                <a:solidFill>
                  <a:srgbClr val="C00000"/>
                </a:solidFill>
              </a:rPr>
              <a:t>)/</a:t>
            </a:r>
          </a:p>
          <a:p>
            <a:pPr marL="393192" lvl="1" indent="0">
              <a:buNone/>
            </a:pPr>
            <a:r>
              <a:rPr lang="en-US" sz="4000" b="1" dirty="0"/>
              <a:t> </a:t>
            </a:r>
            <a:r>
              <a:rPr lang="en-US" sz="4000" b="1" dirty="0" smtClean="0"/>
              <a:t> 2-HydroxyTetracosanoic acid</a:t>
            </a:r>
          </a:p>
          <a:p>
            <a:pPr marL="393192" lvl="1" indent="0">
              <a:buNone/>
            </a:pPr>
            <a:endParaRPr lang="en-US" sz="4000" b="1" dirty="0" smtClean="0"/>
          </a:p>
          <a:p>
            <a:pPr lvl="1"/>
            <a:r>
              <a:rPr lang="en-US" sz="4000" b="1" dirty="0" smtClean="0">
                <a:solidFill>
                  <a:srgbClr val="C00000"/>
                </a:solidFill>
              </a:rPr>
              <a:t>Ricinoleic acid(C18) </a:t>
            </a:r>
            <a:r>
              <a:rPr lang="en-US" sz="4000" b="1" dirty="0"/>
              <a:t>(Castor oil)</a:t>
            </a:r>
          </a:p>
          <a:p>
            <a:endParaRPr lang="en-US" dirty="0"/>
          </a:p>
        </p:txBody>
      </p:sp>
      <p:pic>
        <p:nvPicPr>
          <p:cNvPr id="3076" name="Picture 4" descr="http://biosiva.50webs.org/lip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638800"/>
            <a:ext cx="44196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45832"/>
            <a:ext cx="4191000" cy="67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94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76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/>
              <a:t>Based on Geometric Isomerism of Unsaturated Fatty acids </a:t>
            </a:r>
            <a:br>
              <a:rPr lang="en-US" sz="54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64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Features Of Lipids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0923356"/>
              </p:ext>
            </p:extLst>
          </p:nvPr>
        </p:nvGraphicFramePr>
        <p:xfrm>
          <a:off x="457200" y="1935163"/>
          <a:ext cx="86868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027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89154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b="1" dirty="0" smtClean="0"/>
          </a:p>
          <a:p>
            <a:pPr algn="ctr"/>
            <a:r>
              <a:rPr lang="en-US" sz="5400" b="1" dirty="0" smtClean="0">
                <a:solidFill>
                  <a:srgbClr val="C00000"/>
                </a:solidFill>
              </a:rPr>
              <a:t>Cis Fatty Acids: </a:t>
            </a:r>
          </a:p>
          <a:p>
            <a:pPr marL="0" indent="0">
              <a:buNone/>
            </a:pPr>
            <a:r>
              <a:rPr lang="en-US" sz="4000" dirty="0" smtClean="0"/>
              <a:t>The </a:t>
            </a:r>
            <a:r>
              <a:rPr lang="en-US" sz="4000" b="1" dirty="0"/>
              <a:t>G</a:t>
            </a:r>
            <a:r>
              <a:rPr lang="en-US" sz="4000" b="1" dirty="0" smtClean="0"/>
              <a:t>roups around double bond </a:t>
            </a:r>
            <a:r>
              <a:rPr lang="en-US" sz="4000" dirty="0" smtClean="0"/>
              <a:t>of Unsaturated FAs are on </a:t>
            </a:r>
            <a:r>
              <a:rPr lang="en-US" sz="4000" b="1" dirty="0" smtClean="0">
                <a:solidFill>
                  <a:srgbClr val="C00000"/>
                </a:solidFill>
              </a:rPr>
              <a:t>same side.</a:t>
            </a:r>
          </a:p>
          <a:p>
            <a:r>
              <a:rPr lang="en-US" sz="4000" b="1" dirty="0" smtClean="0"/>
              <a:t>Examples:</a:t>
            </a:r>
          </a:p>
          <a:p>
            <a:pPr lvl="1"/>
            <a:r>
              <a:rPr lang="en-US" sz="4000" b="1" dirty="0" smtClean="0"/>
              <a:t>Cis Oleic acid (rich in Olive oil)</a:t>
            </a:r>
          </a:p>
          <a:p>
            <a:pPr lvl="1"/>
            <a:r>
              <a:rPr lang="en-US" sz="4000" b="1" dirty="0" smtClean="0"/>
              <a:t>Palmitoleic acid</a:t>
            </a:r>
          </a:p>
        </p:txBody>
      </p:sp>
    </p:spTree>
    <p:extLst>
      <p:ext uri="{BB962C8B-B14F-4D97-AF65-F5344CB8AC3E}">
        <p14:creationId xmlns:p14="http://schemas.microsoft.com/office/powerpoint/2010/main" val="150923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382000" cy="4800600"/>
          </a:xfrm>
        </p:spPr>
        <p:txBody>
          <a:bodyPr/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Trans Fatty </a:t>
            </a:r>
            <a:r>
              <a:rPr lang="en-US" sz="5400" b="1" dirty="0" smtClean="0">
                <a:solidFill>
                  <a:srgbClr val="C00000"/>
                </a:solidFill>
              </a:rPr>
              <a:t>Acids </a:t>
            </a:r>
            <a:r>
              <a:rPr lang="en-US" sz="5400" b="1" dirty="0">
                <a:solidFill>
                  <a:srgbClr val="C00000"/>
                </a:solidFill>
              </a:rPr>
              <a:t>: </a:t>
            </a:r>
          </a:p>
          <a:p>
            <a:r>
              <a:rPr lang="en-US" sz="4000" dirty="0"/>
              <a:t>The groups around double bond </a:t>
            </a:r>
            <a:r>
              <a:rPr lang="en-US" sz="4000" dirty="0" smtClean="0"/>
              <a:t>of UFAs are </a:t>
            </a:r>
            <a:r>
              <a:rPr lang="en-US" sz="4000" dirty="0"/>
              <a:t>on </a:t>
            </a:r>
            <a:r>
              <a:rPr lang="en-US" sz="4000" b="1" dirty="0">
                <a:solidFill>
                  <a:srgbClr val="C00000"/>
                </a:solidFill>
              </a:rPr>
              <a:t>opposite side</a:t>
            </a:r>
          </a:p>
          <a:p>
            <a:r>
              <a:rPr lang="en-US" sz="4000" b="1" dirty="0"/>
              <a:t>Example :</a:t>
            </a:r>
          </a:p>
          <a:p>
            <a:pPr lvl="1"/>
            <a:r>
              <a:rPr lang="en-US" sz="4000" b="1" dirty="0"/>
              <a:t>Elaidic acid /Trans Oleic acid (Hydrogenated Fats )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3695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embers.optushome.com.au/scottsoftb/OlElAcid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001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0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Structures Of Fatty Acids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80144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90800"/>
            <a:ext cx="9067800" cy="5105400"/>
          </a:xfrm>
        </p:spPr>
        <p:txBody>
          <a:bodyPr>
            <a:normAutofit/>
          </a:bodyPr>
          <a:lstStyle/>
          <a:p>
            <a:r>
              <a:rPr lang="en-US" sz="4400" dirty="0"/>
              <a:t>The </a:t>
            </a:r>
            <a:r>
              <a:rPr lang="en-US" sz="4400" b="1" dirty="0"/>
              <a:t>Hydrocarbon chain </a:t>
            </a:r>
            <a:r>
              <a:rPr lang="en-US" sz="4400" dirty="0"/>
              <a:t>of </a:t>
            </a:r>
            <a:r>
              <a:rPr lang="en-US" sz="4400" dirty="0" smtClean="0"/>
              <a:t>each Fatty acid is of </a:t>
            </a:r>
            <a:r>
              <a:rPr lang="en-US" sz="4400" b="1" dirty="0" smtClean="0"/>
              <a:t>varying chain length (C2 - C24).</a:t>
            </a:r>
          </a:p>
        </p:txBody>
      </p:sp>
    </p:spTree>
    <p:extLst>
      <p:ext uri="{BB962C8B-B14F-4D97-AF65-F5344CB8AC3E}">
        <p14:creationId xmlns:p14="http://schemas.microsoft.com/office/powerpoint/2010/main" val="27210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Fatty acid </a:t>
            </a:r>
            <a:r>
              <a:rPr lang="en-US" sz="4400" dirty="0"/>
              <a:t>structure have </a:t>
            </a:r>
            <a:r>
              <a:rPr lang="en-US" sz="4400" b="1" dirty="0">
                <a:solidFill>
                  <a:srgbClr val="C00000"/>
                </a:solidFill>
              </a:rPr>
              <a:t>two ends</a:t>
            </a:r>
            <a:r>
              <a:rPr lang="en-US" sz="4400" dirty="0"/>
              <a:t>:</a:t>
            </a:r>
          </a:p>
          <a:p>
            <a:pPr lvl="1"/>
            <a:r>
              <a:rPr lang="en-US" sz="4200" b="1" dirty="0"/>
              <a:t>Carboxylic group</a:t>
            </a:r>
            <a:r>
              <a:rPr lang="en-US" sz="4200" dirty="0"/>
              <a:t>(-COOH) at one end (</a:t>
            </a:r>
            <a:r>
              <a:rPr lang="en-US" sz="4200" b="1" dirty="0">
                <a:solidFill>
                  <a:srgbClr val="C00000"/>
                </a:solidFill>
              </a:rPr>
              <a:t>Delta end  denoted as </a:t>
            </a:r>
            <a:r>
              <a:rPr lang="en-US" sz="4200" b="1" dirty="0"/>
              <a:t>∆ </a:t>
            </a:r>
            <a:r>
              <a:rPr lang="en-US" sz="4200" b="1" dirty="0" smtClean="0"/>
              <a:t>)</a:t>
            </a:r>
          </a:p>
          <a:p>
            <a:pPr marL="393192" lvl="1" indent="0">
              <a:buNone/>
            </a:pPr>
            <a:endParaRPr lang="en-US" sz="4200" b="1" dirty="0"/>
          </a:p>
          <a:p>
            <a:pPr lvl="1"/>
            <a:r>
              <a:rPr lang="en-US" sz="4200" b="1" dirty="0"/>
              <a:t>Methyl group</a:t>
            </a:r>
            <a:r>
              <a:rPr lang="en-US" sz="4200" dirty="0"/>
              <a:t> (-CH3) at another end (</a:t>
            </a:r>
            <a:r>
              <a:rPr lang="en-US" sz="4200" b="1" dirty="0">
                <a:solidFill>
                  <a:srgbClr val="C00000"/>
                </a:solidFill>
              </a:rPr>
              <a:t>Omega end  denoted as </a:t>
            </a:r>
            <a:r>
              <a:rPr lang="el-GR" sz="4200" b="1" dirty="0"/>
              <a:t>ω</a:t>
            </a:r>
            <a:r>
              <a:rPr lang="en-US" sz="4200" b="1" dirty="0"/>
              <a:t>)</a:t>
            </a:r>
            <a:endParaRPr lang="en-US" sz="4200" dirty="0"/>
          </a:p>
          <a:p>
            <a:endParaRPr lang="en-US" sz="4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05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ff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839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17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fatty-aci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80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ffa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9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ffa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29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lipi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ff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991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50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igure_05_02_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2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915400" cy="5181600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Saturated Fatty acids </a:t>
            </a:r>
            <a:r>
              <a:rPr lang="en-US" sz="5400" dirty="0" smtClean="0"/>
              <a:t>structures are </a:t>
            </a:r>
            <a:r>
              <a:rPr lang="en-US" sz="5400" b="1" dirty="0" smtClean="0">
                <a:solidFill>
                  <a:srgbClr val="C00000"/>
                </a:solidFill>
              </a:rPr>
              <a:t>Straight.</a:t>
            </a:r>
          </a:p>
          <a:p>
            <a:pPr marL="0" indent="0">
              <a:buNone/>
            </a:pPr>
            <a:endParaRPr lang="en-US" sz="5400" b="1" dirty="0" smtClean="0">
              <a:solidFill>
                <a:srgbClr val="C00000"/>
              </a:solidFill>
            </a:endParaRPr>
          </a:p>
          <a:p>
            <a:r>
              <a:rPr lang="en-US" sz="5400" b="1" dirty="0" smtClean="0"/>
              <a:t>Unsaturated Fatty acids </a:t>
            </a:r>
            <a:r>
              <a:rPr lang="en-US" sz="5400" dirty="0" smtClean="0"/>
              <a:t>structures are </a:t>
            </a:r>
            <a:r>
              <a:rPr lang="en-US" sz="5400" b="1" dirty="0" smtClean="0">
                <a:solidFill>
                  <a:srgbClr val="C00000"/>
                </a:solidFill>
              </a:rPr>
              <a:t>bent</a:t>
            </a:r>
            <a:r>
              <a:rPr lang="en-US" sz="5400" dirty="0" smtClean="0"/>
              <a:t>(Kink).</a:t>
            </a:r>
          </a:p>
        </p:txBody>
      </p:sp>
    </p:spTree>
    <p:extLst>
      <p:ext uri="{BB962C8B-B14F-4D97-AF65-F5344CB8AC3E}">
        <p14:creationId xmlns:p14="http://schemas.microsoft.com/office/powerpoint/2010/main" val="366997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Saturated-Fatty-Acid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9916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42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458200" cy="4800600"/>
          </a:xfrm>
        </p:spPr>
        <p:txBody>
          <a:bodyPr>
            <a:normAutofit fontScale="77500" lnSpcReduction="20000"/>
          </a:bodyPr>
          <a:lstStyle/>
          <a:p>
            <a:r>
              <a:rPr lang="en-US" sz="6600" b="1" dirty="0">
                <a:solidFill>
                  <a:srgbClr val="C00000"/>
                </a:solidFill>
              </a:rPr>
              <a:t>More the degree of </a:t>
            </a:r>
            <a:r>
              <a:rPr lang="en-US" sz="6600" b="1" dirty="0" smtClean="0">
                <a:solidFill>
                  <a:srgbClr val="C00000"/>
                </a:solidFill>
              </a:rPr>
              <a:t>unsaturation in FA</a:t>
            </a:r>
            <a:r>
              <a:rPr lang="en-US" sz="6600" b="1" dirty="0" smtClean="0"/>
              <a:t>/More double bonds in FA structure </a:t>
            </a:r>
          </a:p>
          <a:p>
            <a:pPr marL="0" indent="0">
              <a:buNone/>
            </a:pPr>
            <a:endParaRPr lang="en-US" sz="6600" b="1" dirty="0" smtClean="0"/>
          </a:p>
          <a:p>
            <a:r>
              <a:rPr lang="en-US" sz="6600" b="1" dirty="0" smtClean="0">
                <a:solidFill>
                  <a:srgbClr val="C00000"/>
                </a:solidFill>
              </a:rPr>
              <a:t>More </a:t>
            </a:r>
            <a:r>
              <a:rPr lang="en-US" sz="6600" b="1" dirty="0">
                <a:solidFill>
                  <a:srgbClr val="C00000"/>
                </a:solidFill>
              </a:rPr>
              <a:t>is the bent </a:t>
            </a:r>
            <a:r>
              <a:rPr lang="en-US" sz="6600" dirty="0"/>
              <a:t>of </a:t>
            </a:r>
            <a:r>
              <a:rPr lang="en-US" sz="6600" dirty="0" smtClean="0"/>
              <a:t>Fatty </a:t>
            </a:r>
            <a:r>
              <a:rPr lang="en-US" sz="6600" dirty="0"/>
              <a:t>acid structure.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04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pu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534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0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458200" cy="5181600"/>
          </a:xfrm>
        </p:spPr>
        <p:txBody>
          <a:bodyPr>
            <a:normAutofit lnSpcReduction="10000"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Saturated</a:t>
            </a:r>
            <a:r>
              <a:rPr lang="en-US" sz="4800" dirty="0" smtClean="0"/>
              <a:t> FAs: with </a:t>
            </a:r>
            <a:r>
              <a:rPr lang="en-US" sz="4800" b="1" dirty="0" smtClean="0">
                <a:solidFill>
                  <a:srgbClr val="0070C0"/>
                </a:solidFill>
              </a:rPr>
              <a:t>straight structures </a:t>
            </a:r>
            <a:r>
              <a:rPr lang="en-US" sz="4800" dirty="0" smtClean="0"/>
              <a:t>are </a:t>
            </a:r>
            <a:r>
              <a:rPr lang="en-US" sz="4800" b="1" dirty="0" smtClean="0"/>
              <a:t>tightly packed together</a:t>
            </a:r>
            <a:r>
              <a:rPr lang="en-US" sz="4800" dirty="0" smtClean="0"/>
              <a:t>.</a:t>
            </a:r>
          </a:p>
          <a:p>
            <a:pPr marL="0" indent="0">
              <a:buNone/>
            </a:pPr>
            <a:endParaRPr lang="en-US" sz="4800" dirty="0" smtClean="0"/>
          </a:p>
          <a:p>
            <a:r>
              <a:rPr lang="en-US" sz="4800" b="1" dirty="0" smtClean="0">
                <a:solidFill>
                  <a:srgbClr val="C00000"/>
                </a:solidFill>
              </a:rPr>
              <a:t>Unsaturated FAs: </a:t>
            </a:r>
            <a:r>
              <a:rPr lang="en-US" sz="4800" dirty="0" smtClean="0"/>
              <a:t>with</a:t>
            </a:r>
            <a:r>
              <a:rPr lang="en-US" sz="4800" dirty="0" smtClean="0">
                <a:solidFill>
                  <a:srgbClr val="C00000"/>
                </a:solidFill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</a:rPr>
              <a:t>bent structures </a:t>
            </a:r>
            <a:r>
              <a:rPr lang="en-US" sz="4800" dirty="0" smtClean="0"/>
              <a:t>are </a:t>
            </a:r>
            <a:r>
              <a:rPr lang="en-US" sz="4800" b="1" dirty="0" smtClean="0"/>
              <a:t>not compact </a:t>
            </a:r>
            <a:r>
              <a:rPr lang="en-US" sz="4800" dirty="0" smtClean="0"/>
              <a:t>and  has </a:t>
            </a:r>
            <a:r>
              <a:rPr lang="en-US" sz="4800" b="1" dirty="0" smtClean="0"/>
              <a:t>no tight packing.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057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Fatty acid Composition </a:t>
            </a:r>
            <a:br>
              <a:rPr lang="en-US" b="1" dirty="0" smtClean="0"/>
            </a:br>
            <a:r>
              <a:rPr lang="en-US" b="1" dirty="0" smtClean="0"/>
              <a:t>of Human Body</a:t>
            </a:r>
            <a:endParaRPr lang="en-US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1515833"/>
              </p:ext>
            </p:extLst>
          </p:nvPr>
        </p:nvGraphicFramePr>
        <p:xfrm>
          <a:off x="0" y="1935164"/>
          <a:ext cx="9144000" cy="4922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4567">
                <a:tc>
                  <a:txBody>
                    <a:bodyPr/>
                    <a:lstStyle/>
                    <a:p>
                      <a:r>
                        <a:rPr lang="en-US" sz="4800" dirty="0" smtClean="0"/>
                        <a:t>Fatty acid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 smtClean="0"/>
                        <a:t>Percentage</a:t>
                      </a:r>
                      <a:endParaRPr lang="en-US" sz="4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4567">
                <a:tc>
                  <a:txBody>
                    <a:bodyPr/>
                    <a:lstStyle/>
                    <a:p>
                      <a:r>
                        <a:rPr lang="en-US" sz="4800" dirty="0" smtClean="0"/>
                        <a:t>Oleic acid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 smtClean="0"/>
                        <a:t>50% (MUFA)</a:t>
                      </a:r>
                      <a:endParaRPr lang="en-US" sz="4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4567">
                <a:tc>
                  <a:txBody>
                    <a:bodyPr/>
                    <a:lstStyle/>
                    <a:p>
                      <a:r>
                        <a:rPr lang="en-US" sz="4800" dirty="0" smtClean="0"/>
                        <a:t>Palmitic acid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 smtClean="0"/>
                        <a:t>35% (SFA)</a:t>
                      </a:r>
                      <a:endParaRPr lang="en-US" sz="4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4567">
                <a:tc>
                  <a:txBody>
                    <a:bodyPr/>
                    <a:lstStyle/>
                    <a:p>
                      <a:r>
                        <a:rPr lang="en-US" sz="4800" dirty="0" smtClean="0"/>
                        <a:t>Lionleic acid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 smtClean="0"/>
                        <a:t>10% (PUFA)</a:t>
                      </a:r>
                      <a:endParaRPr lang="en-US" sz="4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4567">
                <a:tc>
                  <a:txBody>
                    <a:bodyPr/>
                    <a:lstStyle/>
                    <a:p>
                      <a:r>
                        <a:rPr lang="en-US" sz="4800" dirty="0" smtClean="0"/>
                        <a:t>Stearic acid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 smtClean="0"/>
                        <a:t>5% (SFA)</a:t>
                      </a:r>
                      <a:endParaRPr lang="en-US" sz="4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067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610600" cy="5181600"/>
          </a:xfrm>
        </p:spPr>
        <p:txBody>
          <a:bodyPr>
            <a:normAutofit fontScale="92500"/>
          </a:bodyPr>
          <a:lstStyle/>
          <a:p>
            <a:r>
              <a:rPr lang="en-US" sz="6000" dirty="0" smtClean="0"/>
              <a:t>Thus the most </a:t>
            </a:r>
            <a:r>
              <a:rPr lang="en-US" sz="6000" b="1" dirty="0" smtClean="0"/>
              <a:t>abundant Fatty acids</a:t>
            </a:r>
            <a:r>
              <a:rPr lang="en-US" sz="6000" dirty="0" smtClean="0"/>
              <a:t> present in </a:t>
            </a:r>
            <a:r>
              <a:rPr lang="en-US" sz="6000" b="1" dirty="0" smtClean="0"/>
              <a:t>human Lipids </a:t>
            </a:r>
            <a:r>
              <a:rPr lang="en-US" sz="6000" dirty="0" smtClean="0"/>
              <a:t>are:</a:t>
            </a:r>
          </a:p>
          <a:p>
            <a:pPr lvl="1"/>
            <a:r>
              <a:rPr lang="en-US" sz="6000" b="1" dirty="0" smtClean="0">
                <a:solidFill>
                  <a:srgbClr val="C00000"/>
                </a:solidFill>
              </a:rPr>
              <a:t>Oleic </a:t>
            </a:r>
            <a:r>
              <a:rPr lang="en-US" sz="6000" b="1" dirty="0">
                <a:solidFill>
                  <a:srgbClr val="C00000"/>
                </a:solidFill>
              </a:rPr>
              <a:t>acid (50</a:t>
            </a:r>
            <a:r>
              <a:rPr lang="en-US" sz="6000" b="1" dirty="0" smtClean="0">
                <a:solidFill>
                  <a:srgbClr val="C00000"/>
                </a:solidFill>
              </a:rPr>
              <a:t>%)</a:t>
            </a:r>
          </a:p>
          <a:p>
            <a:pPr lvl="1"/>
            <a:r>
              <a:rPr lang="en-US" sz="6000" b="1" dirty="0">
                <a:solidFill>
                  <a:srgbClr val="C00000"/>
                </a:solidFill>
              </a:rPr>
              <a:t>Palmitic acid(35%</a:t>
            </a:r>
            <a:r>
              <a:rPr lang="en-US" sz="6000" b="1" dirty="0"/>
              <a:t>)</a:t>
            </a:r>
          </a:p>
          <a:p>
            <a:pPr marL="393192" lvl="1" indent="0">
              <a:buNone/>
            </a:pPr>
            <a:endParaRPr lang="en-US" sz="5400" b="1" dirty="0"/>
          </a:p>
          <a:p>
            <a:pPr marL="393192" lvl="1" indent="0">
              <a:buNone/>
            </a:pP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9553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534400" cy="5105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Most abundant Fatty acid in a healthy human body is </a:t>
            </a:r>
            <a:r>
              <a:rPr lang="en-US" sz="4000" b="1" dirty="0" smtClean="0"/>
              <a:t>Oleic acid </a:t>
            </a:r>
          </a:p>
          <a:p>
            <a:pPr marL="0" indent="0">
              <a:buNone/>
            </a:pPr>
            <a:r>
              <a:rPr lang="en-US" sz="4000" b="1" dirty="0"/>
              <a:t> </a:t>
            </a:r>
            <a:r>
              <a:rPr lang="en-US" sz="4000" b="1" dirty="0" smtClean="0"/>
              <a:t> (Rich in MUFA).</a:t>
            </a:r>
          </a:p>
          <a:p>
            <a:r>
              <a:rPr lang="en-US" sz="4000" dirty="0" smtClean="0"/>
              <a:t>Oleic acid is </a:t>
            </a:r>
            <a:r>
              <a:rPr lang="en-US" sz="4000" b="1" dirty="0" smtClean="0">
                <a:solidFill>
                  <a:srgbClr val="C00000"/>
                </a:solidFill>
              </a:rPr>
              <a:t>richly associated </a:t>
            </a:r>
            <a:r>
              <a:rPr lang="en-US" sz="4000" dirty="0" smtClean="0"/>
              <a:t>with </a:t>
            </a:r>
            <a:r>
              <a:rPr lang="en-US" sz="4000" b="1" dirty="0" smtClean="0"/>
              <a:t>Olive oil.</a:t>
            </a:r>
          </a:p>
          <a:p>
            <a:r>
              <a:rPr lang="en-US" sz="4000" dirty="0" smtClean="0"/>
              <a:t>Hence </a:t>
            </a:r>
            <a:r>
              <a:rPr lang="en-US" sz="4000" b="1" dirty="0" smtClean="0"/>
              <a:t>eating Olive oil is advisable </a:t>
            </a:r>
            <a:r>
              <a:rPr lang="en-US" sz="4000" dirty="0" smtClean="0"/>
              <a:t>for proper body </a:t>
            </a:r>
            <a:r>
              <a:rPr lang="en-US" sz="4000" b="1" dirty="0" smtClean="0">
                <a:solidFill>
                  <a:srgbClr val="C00000"/>
                </a:solidFill>
              </a:rPr>
              <a:t>development and good health.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4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4389120"/>
          </a:xfrm>
        </p:spPr>
        <p:txBody>
          <a:bodyPr>
            <a:normAutofit/>
          </a:bodyPr>
          <a:lstStyle/>
          <a:p>
            <a:r>
              <a:rPr lang="en-US" sz="5200" b="1" dirty="0"/>
              <a:t>Lipids are biomolecules relatively </a:t>
            </a:r>
            <a:r>
              <a:rPr lang="en-US" sz="5200" b="1" dirty="0" smtClean="0"/>
              <a:t>:</a:t>
            </a:r>
          </a:p>
          <a:p>
            <a:pPr lvl="1"/>
            <a:r>
              <a:rPr lang="en-US" sz="5000" b="1" dirty="0">
                <a:solidFill>
                  <a:srgbClr val="C00000"/>
                </a:solidFill>
              </a:rPr>
              <a:t>S</a:t>
            </a:r>
            <a:r>
              <a:rPr lang="en-US" sz="5000" b="1" dirty="0" smtClean="0">
                <a:solidFill>
                  <a:srgbClr val="C00000"/>
                </a:solidFill>
              </a:rPr>
              <a:t>maller </a:t>
            </a:r>
            <a:r>
              <a:rPr lang="en-US" sz="5000" b="1" dirty="0">
                <a:solidFill>
                  <a:srgbClr val="C00000"/>
                </a:solidFill>
              </a:rPr>
              <a:t>in </a:t>
            </a:r>
            <a:r>
              <a:rPr lang="en-US" sz="5000" b="1" dirty="0" smtClean="0">
                <a:solidFill>
                  <a:srgbClr val="C00000"/>
                </a:solidFill>
              </a:rPr>
              <a:t>size</a:t>
            </a:r>
            <a:endParaRPr lang="en-US" sz="5000" b="1" dirty="0" smtClean="0"/>
          </a:p>
          <a:p>
            <a:pPr lvl="1"/>
            <a:r>
              <a:rPr lang="en-US" sz="5000" b="1" dirty="0" smtClean="0">
                <a:solidFill>
                  <a:srgbClr val="0070C0"/>
                </a:solidFill>
              </a:rPr>
              <a:t>Less dense</a:t>
            </a:r>
            <a:endParaRPr lang="en-US" sz="50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4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figure_05_03_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7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smtClean="0"/>
              <a:t>Nomenclature Of Fatty acids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52690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/>
              <a:t>Naming And Numbering</a:t>
            </a:r>
            <a:br>
              <a:rPr lang="en-US" sz="6000" b="1" dirty="0" smtClean="0"/>
            </a:br>
            <a:r>
              <a:rPr lang="en-US" sz="6000" b="1" dirty="0" smtClean="0"/>
              <a:t> Of Fatty Acids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79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3340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4800" dirty="0" smtClean="0"/>
              <a:t>Every </a:t>
            </a:r>
            <a:r>
              <a:rPr lang="en-US" sz="4800" dirty="0"/>
              <a:t>F</a:t>
            </a:r>
            <a:r>
              <a:rPr lang="en-US" sz="4800" dirty="0" smtClean="0"/>
              <a:t>atty acids has a:</a:t>
            </a:r>
          </a:p>
          <a:p>
            <a:pPr lvl="1"/>
            <a:r>
              <a:rPr lang="en-US" sz="4600" dirty="0" smtClean="0"/>
              <a:t> </a:t>
            </a:r>
            <a:r>
              <a:rPr lang="en-US" sz="4800" b="1" dirty="0" smtClean="0"/>
              <a:t>Common Name </a:t>
            </a:r>
          </a:p>
          <a:p>
            <a:pPr lvl="1"/>
            <a:r>
              <a:rPr lang="en-US" sz="4800" dirty="0" smtClean="0"/>
              <a:t> </a:t>
            </a:r>
            <a:r>
              <a:rPr lang="en-US" sz="4800" b="1" dirty="0" smtClean="0">
                <a:solidFill>
                  <a:srgbClr val="FF0000"/>
                </a:solidFill>
              </a:rPr>
              <a:t>Systematic Name</a:t>
            </a:r>
          </a:p>
          <a:p>
            <a:r>
              <a:rPr lang="en-US" sz="4800" dirty="0" smtClean="0"/>
              <a:t>Most of the Fatty acids are known by their </a:t>
            </a:r>
            <a:r>
              <a:rPr lang="en-US" sz="4800" b="1" dirty="0" smtClean="0"/>
              <a:t>common names</a:t>
            </a:r>
            <a:r>
              <a:rPr lang="en-US" sz="4800" dirty="0" smtClean="0"/>
              <a:t>.(since easy to use)</a:t>
            </a:r>
          </a:p>
        </p:txBody>
      </p:sp>
    </p:spTree>
    <p:extLst>
      <p:ext uri="{BB962C8B-B14F-4D97-AF65-F5344CB8AC3E}">
        <p14:creationId xmlns:p14="http://schemas.microsoft.com/office/powerpoint/2010/main" val="81459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763000" cy="4953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Systematic names </a:t>
            </a:r>
            <a:r>
              <a:rPr lang="en-US" sz="4800" dirty="0"/>
              <a:t>of </a:t>
            </a:r>
            <a:r>
              <a:rPr lang="en-US" sz="4800" dirty="0" smtClean="0"/>
              <a:t>Fatty </a:t>
            </a:r>
            <a:r>
              <a:rPr lang="en-US" sz="4800" dirty="0"/>
              <a:t>acids are </a:t>
            </a:r>
            <a:r>
              <a:rPr lang="en-US" sz="4800" b="1" dirty="0"/>
              <a:t>limited in use</a:t>
            </a:r>
            <a:r>
              <a:rPr lang="en-US" sz="4800" dirty="0" smtClean="0"/>
              <a:t>.</a:t>
            </a:r>
          </a:p>
          <a:p>
            <a:pPr marL="0" indent="0">
              <a:buNone/>
            </a:pPr>
            <a:r>
              <a:rPr lang="en-US" sz="4800" dirty="0"/>
              <a:t> </a:t>
            </a:r>
            <a:r>
              <a:rPr lang="en-US" sz="4800" dirty="0" smtClean="0"/>
              <a:t> (Since not </a:t>
            </a:r>
            <a:r>
              <a:rPr lang="en-US" sz="4800" dirty="0"/>
              <a:t>easy to use</a:t>
            </a:r>
            <a:r>
              <a:rPr lang="en-US" sz="4800" dirty="0" smtClean="0"/>
              <a:t>)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4172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35480"/>
            <a:ext cx="8458200" cy="4389120"/>
          </a:xfrm>
        </p:spPr>
        <p:txBody>
          <a:bodyPr/>
          <a:lstStyle/>
          <a:p>
            <a:r>
              <a:rPr lang="en-US" sz="6600" b="1" dirty="0">
                <a:solidFill>
                  <a:srgbClr val="C00000"/>
                </a:solidFill>
              </a:rPr>
              <a:t>Long chain </a:t>
            </a:r>
            <a:r>
              <a:rPr lang="en-US" sz="6600" b="1" dirty="0" smtClean="0">
                <a:solidFill>
                  <a:srgbClr val="C00000"/>
                </a:solidFill>
              </a:rPr>
              <a:t>Fatty </a:t>
            </a:r>
            <a:r>
              <a:rPr lang="en-US" sz="6600" b="1" dirty="0">
                <a:solidFill>
                  <a:srgbClr val="C00000"/>
                </a:solidFill>
              </a:rPr>
              <a:t>acids </a:t>
            </a:r>
            <a:r>
              <a:rPr lang="en-US" sz="6600" dirty="0"/>
              <a:t>are termed as </a:t>
            </a:r>
            <a:r>
              <a:rPr lang="en-US" sz="6600" b="1" dirty="0"/>
              <a:t>Acyl chains</a:t>
            </a:r>
            <a:r>
              <a:rPr lang="en-US" sz="6600" dirty="0"/>
              <a:t>.</a:t>
            </a: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49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9144000" cy="5029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4800" dirty="0"/>
              <a:t>The systematic names </a:t>
            </a:r>
            <a:r>
              <a:rPr lang="en-US" sz="4800" dirty="0" smtClean="0"/>
              <a:t>of   </a:t>
            </a:r>
            <a:r>
              <a:rPr lang="en-US" sz="4800" b="1" dirty="0">
                <a:solidFill>
                  <a:srgbClr val="FF0000"/>
                </a:solidFill>
              </a:rPr>
              <a:t>S</a:t>
            </a:r>
            <a:r>
              <a:rPr lang="en-US" sz="4800" b="1" dirty="0" smtClean="0">
                <a:solidFill>
                  <a:srgbClr val="FF0000"/>
                </a:solidFill>
              </a:rPr>
              <a:t>aturated </a:t>
            </a:r>
            <a:r>
              <a:rPr lang="en-US" sz="4800" b="1" dirty="0">
                <a:solidFill>
                  <a:srgbClr val="FF0000"/>
                </a:solidFill>
              </a:rPr>
              <a:t>F</a:t>
            </a:r>
            <a:r>
              <a:rPr lang="en-US" sz="4800" b="1" dirty="0" smtClean="0">
                <a:solidFill>
                  <a:srgbClr val="FF0000"/>
                </a:solidFill>
              </a:rPr>
              <a:t>atty </a:t>
            </a:r>
            <a:r>
              <a:rPr lang="en-US" sz="4800" b="1" dirty="0">
                <a:solidFill>
                  <a:srgbClr val="FF0000"/>
                </a:solidFill>
              </a:rPr>
              <a:t>acids </a:t>
            </a:r>
            <a:r>
              <a:rPr lang="en-US" sz="4800" dirty="0"/>
              <a:t>are named </a:t>
            </a:r>
            <a:r>
              <a:rPr lang="en-US" sz="4800" dirty="0" smtClean="0"/>
              <a:t>by </a:t>
            </a:r>
            <a:r>
              <a:rPr lang="en-US" sz="4800" dirty="0"/>
              <a:t>adding </a:t>
            </a:r>
            <a:r>
              <a:rPr lang="en-US" sz="4800" b="1" dirty="0"/>
              <a:t>suffix ‘</a:t>
            </a:r>
            <a:r>
              <a:rPr lang="en-US" sz="4800" b="1" dirty="0" smtClean="0"/>
              <a:t>anoic’.</a:t>
            </a:r>
          </a:p>
          <a:p>
            <a:pPr marL="0" indent="0">
              <a:buNone/>
            </a:pPr>
            <a:endParaRPr lang="en-US" sz="4800" b="1" dirty="0" smtClean="0"/>
          </a:p>
          <a:p>
            <a:pPr>
              <a:buFont typeface="Wingdings" pitchFamily="2" charset="2"/>
              <a:buChar char="v"/>
            </a:pPr>
            <a:r>
              <a:rPr lang="en-US" sz="4800" b="1" dirty="0" smtClean="0"/>
              <a:t> </a:t>
            </a:r>
            <a:r>
              <a:rPr lang="en-US" sz="4800" dirty="0" smtClean="0"/>
              <a:t>Example : Hexadec</a:t>
            </a:r>
            <a:r>
              <a:rPr lang="en-US" sz="4800" b="1" dirty="0" smtClean="0">
                <a:solidFill>
                  <a:srgbClr val="C00000"/>
                </a:solidFill>
              </a:rPr>
              <a:t>anoic</a:t>
            </a:r>
            <a:r>
              <a:rPr lang="en-US" sz="4800" dirty="0" smtClean="0">
                <a:solidFill>
                  <a:srgbClr val="C00000"/>
                </a:solidFill>
              </a:rPr>
              <a:t> </a:t>
            </a:r>
            <a:r>
              <a:rPr lang="en-US" sz="4800" dirty="0" smtClean="0"/>
              <a:t>acid(Palmitic acid- C16)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78456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534400" cy="4953000"/>
          </a:xfrm>
        </p:spPr>
        <p:txBody>
          <a:bodyPr/>
          <a:lstStyle/>
          <a:p>
            <a:r>
              <a:rPr lang="en-US" sz="4800" dirty="0"/>
              <a:t>The systematic names </a:t>
            </a:r>
            <a:r>
              <a:rPr lang="en-US" sz="4800" dirty="0" smtClean="0"/>
              <a:t>of </a:t>
            </a:r>
            <a:r>
              <a:rPr lang="en-US" sz="4800" b="1" dirty="0"/>
              <a:t>U</a:t>
            </a:r>
            <a:r>
              <a:rPr lang="en-US" sz="4800" b="1" dirty="0" smtClean="0"/>
              <a:t>nsaturated Fatty </a:t>
            </a:r>
            <a:r>
              <a:rPr lang="en-US" sz="4800" b="1" dirty="0"/>
              <a:t>acids </a:t>
            </a:r>
            <a:r>
              <a:rPr lang="en-US" sz="4800" dirty="0"/>
              <a:t>are named by </a:t>
            </a:r>
            <a:r>
              <a:rPr lang="en-US" sz="4800" b="1" dirty="0">
                <a:solidFill>
                  <a:srgbClr val="C00000"/>
                </a:solidFill>
              </a:rPr>
              <a:t>suffix ‘enoic’. </a:t>
            </a:r>
            <a:endParaRPr lang="en-US" sz="48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4800" b="1" dirty="0" smtClean="0">
              <a:solidFill>
                <a:srgbClr val="C00000"/>
              </a:solidFill>
            </a:endParaRPr>
          </a:p>
          <a:p>
            <a:r>
              <a:rPr lang="en-US" sz="4800" b="1" dirty="0"/>
              <a:t>Example: </a:t>
            </a:r>
            <a:r>
              <a:rPr lang="en-US" sz="4800" dirty="0"/>
              <a:t>Octadeca</a:t>
            </a:r>
            <a:r>
              <a:rPr lang="en-US" sz="4800" b="1" dirty="0">
                <a:solidFill>
                  <a:srgbClr val="C00000"/>
                </a:solidFill>
              </a:rPr>
              <a:t>enoic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/>
              <a:t>acid(Oleic </a:t>
            </a:r>
            <a:r>
              <a:rPr lang="en-US" sz="4800" dirty="0" smtClean="0"/>
              <a:t>acid- </a:t>
            </a:r>
            <a:r>
              <a:rPr lang="en-US" sz="4800" dirty="0"/>
              <a:t>C18)</a:t>
            </a:r>
          </a:p>
          <a:p>
            <a:pPr marL="0" indent="0">
              <a:buNone/>
            </a:pPr>
            <a:endParaRPr lang="en-US" sz="4800" b="1" dirty="0"/>
          </a:p>
          <a:p>
            <a:endParaRPr lang="en-US" sz="4800" b="1" dirty="0" smtClean="0">
              <a:solidFill>
                <a:srgbClr val="C00000"/>
              </a:solidFill>
            </a:endParaRPr>
          </a:p>
          <a:p>
            <a:endParaRPr lang="en-US" sz="28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71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65820"/>
              </p:ext>
            </p:extLst>
          </p:nvPr>
        </p:nvGraphicFramePr>
        <p:xfrm>
          <a:off x="0" y="2"/>
          <a:ext cx="9144000" cy="6857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3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39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4154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S.N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Common Name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Systematic Name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92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Palmitic Acid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Hexadec</a:t>
                      </a:r>
                      <a:r>
                        <a:rPr lang="en-US" sz="3600" b="1" dirty="0" smtClean="0"/>
                        <a:t>anoic</a:t>
                      </a:r>
                      <a:r>
                        <a:rPr lang="en-US" sz="3600" baseline="0" dirty="0" smtClean="0"/>
                        <a:t> Acid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0586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Stearic Acid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Octadec</a:t>
                      </a:r>
                      <a:r>
                        <a:rPr lang="en-US" sz="3600" b="1" dirty="0" smtClean="0"/>
                        <a:t>anoic</a:t>
                      </a:r>
                      <a:r>
                        <a:rPr lang="en-US" sz="3600" dirty="0" smtClean="0"/>
                        <a:t> Acid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92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Oleic acid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Octadeca</a:t>
                      </a:r>
                      <a:r>
                        <a:rPr lang="en-US" sz="3600" b="1" dirty="0" smtClean="0"/>
                        <a:t>enoic</a:t>
                      </a:r>
                      <a:r>
                        <a:rPr lang="en-US" sz="3600" dirty="0" smtClean="0"/>
                        <a:t> acid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92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Linoleic Acid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Octadeca</a:t>
                      </a:r>
                      <a:r>
                        <a:rPr lang="en-US" sz="3600" b="1" dirty="0" smtClean="0"/>
                        <a:t>dienoic</a:t>
                      </a:r>
                      <a:r>
                        <a:rPr lang="en-US" sz="3600" dirty="0" smtClean="0"/>
                        <a:t> acid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992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5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Linolenic Acid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Octadeca</a:t>
                      </a:r>
                      <a:r>
                        <a:rPr lang="en-US" sz="3600" b="1" dirty="0" smtClean="0"/>
                        <a:t>trienoic</a:t>
                      </a:r>
                      <a:r>
                        <a:rPr lang="en-US" sz="3600" dirty="0" smtClean="0"/>
                        <a:t> acid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63541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Arachidonic acid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Eicosa</a:t>
                      </a:r>
                      <a:r>
                        <a:rPr lang="en-US" sz="3600" b="1" dirty="0" smtClean="0"/>
                        <a:t>tetraenoic</a:t>
                      </a:r>
                      <a:r>
                        <a:rPr lang="en-US" sz="3600" dirty="0" smtClean="0"/>
                        <a:t> acid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21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305800" cy="1143000"/>
          </a:xfrm>
        </p:spPr>
        <p:txBody>
          <a:bodyPr/>
          <a:lstStyle/>
          <a:p>
            <a:pPr algn="ctr"/>
            <a:r>
              <a:rPr lang="en-US" b="1" dirty="0"/>
              <a:t>Numbering Of Fatty Acids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69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9220200" cy="54102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Unlike Carbohydrates and Proteins </a:t>
            </a:r>
            <a:r>
              <a:rPr lang="en-US" sz="5400" b="1" dirty="0" smtClean="0">
                <a:solidFill>
                  <a:srgbClr val="C00000"/>
                </a:solidFill>
              </a:rPr>
              <a:t>Lipid structures </a:t>
            </a:r>
          </a:p>
          <a:p>
            <a:pPr marL="0" indent="0">
              <a:buNone/>
            </a:pPr>
            <a:r>
              <a:rPr lang="en-US" sz="5400" b="1" dirty="0" smtClean="0">
                <a:solidFill>
                  <a:srgbClr val="C00000"/>
                </a:solidFill>
              </a:rPr>
              <a:t>  are not Bio-Polymers. </a:t>
            </a:r>
          </a:p>
          <a:p>
            <a:pPr marL="0" indent="0">
              <a:buNone/>
            </a:pPr>
            <a:endParaRPr lang="en-US" sz="54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3500" b="1" dirty="0" smtClean="0"/>
              <a:t>(</a:t>
            </a:r>
            <a:r>
              <a:rPr lang="en-US" sz="3500" b="1" dirty="0" smtClean="0">
                <a:solidFill>
                  <a:srgbClr val="0070C0"/>
                </a:solidFill>
              </a:rPr>
              <a:t>Lipid structure contains no repeatedly linked Monomeric units</a:t>
            </a:r>
            <a:r>
              <a:rPr lang="en-US" sz="3500" b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821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686800" cy="4800600"/>
          </a:xfrm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Numbering of Fatty acids is done from :</a:t>
            </a:r>
          </a:p>
          <a:p>
            <a:pPr lvl="1"/>
            <a:r>
              <a:rPr lang="en-US" sz="3800" b="1" dirty="0" smtClean="0">
                <a:solidFill>
                  <a:srgbClr val="C00000"/>
                </a:solidFill>
              </a:rPr>
              <a:t>Both the ends </a:t>
            </a:r>
            <a:r>
              <a:rPr lang="en-US" sz="3800" b="1" dirty="0">
                <a:solidFill>
                  <a:srgbClr val="C00000"/>
                </a:solidFill>
              </a:rPr>
              <a:t>of Fatty </a:t>
            </a:r>
            <a:r>
              <a:rPr lang="en-US" sz="3800" b="1" dirty="0" smtClean="0">
                <a:solidFill>
                  <a:srgbClr val="C00000"/>
                </a:solidFill>
              </a:rPr>
              <a:t>acids</a:t>
            </a:r>
            <a:r>
              <a:rPr lang="en-US" sz="3800" b="1" dirty="0">
                <a:solidFill>
                  <a:srgbClr val="C00000"/>
                </a:solidFill>
              </a:rPr>
              <a:t> </a:t>
            </a:r>
            <a:r>
              <a:rPr lang="en-US" sz="3800" b="1" dirty="0" smtClean="0">
                <a:solidFill>
                  <a:srgbClr val="C00000"/>
                </a:solidFill>
              </a:rPr>
              <a:t>∆ and</a:t>
            </a:r>
            <a:r>
              <a:rPr lang="el-GR" sz="3800" b="1" dirty="0">
                <a:solidFill>
                  <a:srgbClr val="C00000"/>
                </a:solidFill>
              </a:rPr>
              <a:t> </a:t>
            </a:r>
            <a:r>
              <a:rPr lang="el-GR" sz="3800" b="1" dirty="0" smtClean="0">
                <a:solidFill>
                  <a:srgbClr val="C00000"/>
                </a:solidFill>
              </a:rPr>
              <a:t>ω</a:t>
            </a:r>
            <a:r>
              <a:rPr lang="en-US" sz="3800" b="1" dirty="0" smtClean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en-US" sz="4800" dirty="0" smtClean="0"/>
              <a:t>From </a:t>
            </a:r>
            <a:r>
              <a:rPr lang="en-US" sz="4800" b="1" dirty="0" smtClean="0"/>
              <a:t>Carboxyl Group </a:t>
            </a:r>
            <a:r>
              <a:rPr lang="en-US" sz="4800" b="1" dirty="0"/>
              <a:t>end(</a:t>
            </a:r>
            <a:r>
              <a:rPr lang="en-US" sz="4800" b="1" dirty="0" smtClean="0"/>
              <a:t>∆)</a:t>
            </a:r>
            <a:r>
              <a:rPr lang="en-US" sz="4800" dirty="0" smtClean="0"/>
              <a:t> : the Carboxylic acid group of Fatty acid is C1, C2 is next adjacent ,C3 and so onn.</a:t>
            </a:r>
          </a:p>
        </p:txBody>
      </p:sp>
    </p:spTree>
    <p:extLst>
      <p:ext uri="{BB962C8B-B14F-4D97-AF65-F5344CB8AC3E}">
        <p14:creationId xmlns:p14="http://schemas.microsoft.com/office/powerpoint/2010/main" val="44738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91600" cy="4800600"/>
          </a:xfrm>
        </p:spPr>
        <p:txBody>
          <a:bodyPr/>
          <a:lstStyle/>
          <a:p>
            <a:r>
              <a:rPr lang="en-US" sz="5400" dirty="0"/>
              <a:t>The </a:t>
            </a:r>
            <a:r>
              <a:rPr lang="en-US" sz="5400" dirty="0" smtClean="0"/>
              <a:t>name of Carbon </a:t>
            </a:r>
            <a:r>
              <a:rPr lang="en-US" sz="5400" dirty="0"/>
              <a:t>atom next to the  functional group –COOH of a Fatty </a:t>
            </a:r>
            <a:r>
              <a:rPr lang="en-US" sz="5400" dirty="0" smtClean="0"/>
              <a:t>acid </a:t>
            </a:r>
            <a:r>
              <a:rPr lang="en-US" sz="5400" dirty="0"/>
              <a:t>is </a:t>
            </a:r>
            <a:r>
              <a:rPr lang="el-GR" sz="5400" b="1" dirty="0"/>
              <a:t>α</a:t>
            </a:r>
            <a:r>
              <a:rPr lang="en-US" sz="5400" b="1" dirty="0"/>
              <a:t> , next </a:t>
            </a:r>
            <a:r>
              <a:rPr lang="en-US" sz="5400" b="1" dirty="0" smtClean="0"/>
              <a:t> Carbon is </a:t>
            </a:r>
            <a:r>
              <a:rPr lang="el-GR" sz="5400" b="1" dirty="0" smtClean="0"/>
              <a:t>β</a:t>
            </a:r>
            <a:r>
              <a:rPr lang="en-US" sz="5400" b="1" dirty="0"/>
              <a:t>, </a:t>
            </a:r>
            <a:r>
              <a:rPr lang="el-GR" sz="5400" b="1" dirty="0"/>
              <a:t>γ</a:t>
            </a:r>
            <a:r>
              <a:rPr lang="en-US" sz="5400" b="1" dirty="0"/>
              <a:t>,</a:t>
            </a:r>
            <a:r>
              <a:rPr lang="el-GR" sz="5400" b="1" dirty="0"/>
              <a:t>δ</a:t>
            </a:r>
            <a:r>
              <a:rPr lang="en-US" sz="5400" b="1" dirty="0"/>
              <a:t> ,</a:t>
            </a:r>
            <a:r>
              <a:rPr lang="el-GR" sz="5400" b="1" dirty="0" smtClean="0"/>
              <a:t>ε</a:t>
            </a:r>
            <a:r>
              <a:rPr lang="en-US" sz="5400" b="1" dirty="0" smtClean="0"/>
              <a:t> and so onn.</a:t>
            </a:r>
            <a:endParaRPr lang="en-US" sz="5400" b="1" dirty="0"/>
          </a:p>
          <a:p>
            <a:pPr marL="0" indent="0">
              <a:buNone/>
            </a:pPr>
            <a:endParaRPr lang="en-US" sz="5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12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991600" cy="51054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Carbon atoms from Methyl(–CH3) group at non polar end(</a:t>
            </a:r>
            <a:r>
              <a:rPr lang="el-GR" sz="6000" dirty="0" smtClean="0"/>
              <a:t>ω</a:t>
            </a:r>
            <a:r>
              <a:rPr lang="en-US" sz="6000" dirty="0" smtClean="0"/>
              <a:t>) of a fatty acid are numbered as </a:t>
            </a:r>
            <a:r>
              <a:rPr lang="el-GR" sz="6000" b="1" dirty="0" smtClean="0"/>
              <a:t>ω</a:t>
            </a:r>
            <a:r>
              <a:rPr lang="en-US" sz="6000" b="1" dirty="0" smtClean="0"/>
              <a:t>1,</a:t>
            </a:r>
            <a:r>
              <a:rPr lang="el-GR" sz="6000" b="1" dirty="0" smtClean="0"/>
              <a:t>ω</a:t>
            </a:r>
            <a:r>
              <a:rPr lang="en-US" sz="6000" b="1" dirty="0" smtClean="0"/>
              <a:t>2,</a:t>
            </a:r>
            <a:r>
              <a:rPr lang="el-GR" sz="6000" b="1" dirty="0" smtClean="0"/>
              <a:t>ω</a:t>
            </a:r>
            <a:r>
              <a:rPr lang="en-US" sz="6000" b="1" dirty="0" smtClean="0"/>
              <a:t>3 and so onn</a:t>
            </a:r>
            <a:r>
              <a:rPr lang="en-US" sz="6000" dirty="0" smtClean="0"/>
              <a:t>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1668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ffa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16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305800" cy="1143000"/>
          </a:xfrm>
        </p:spPr>
        <p:txBody>
          <a:bodyPr/>
          <a:lstStyle/>
          <a:p>
            <a:pPr algn="ctr"/>
            <a:r>
              <a:rPr lang="en-US" b="1" dirty="0"/>
              <a:t>Fatty Acid Nomenclature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54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610600" cy="5334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400" b="1" dirty="0" smtClean="0"/>
              <a:t>FA Nomenclature is Based On</a:t>
            </a:r>
          </a:p>
          <a:p>
            <a:pPr marL="0" indent="0" algn="ctr" eaLnBrk="1" hangingPunct="1">
              <a:buNone/>
            </a:pPr>
            <a:endParaRPr lang="en-US" sz="4400" b="1" dirty="0" smtClean="0"/>
          </a:p>
          <a:p>
            <a:pPr eaLnBrk="1" hangingPunct="1"/>
            <a:r>
              <a:rPr lang="en-US" sz="3600" b="1" dirty="0" smtClean="0">
                <a:solidFill>
                  <a:srgbClr val="C00000"/>
                </a:solidFill>
              </a:rPr>
              <a:t>Chain length</a:t>
            </a:r>
          </a:p>
          <a:p>
            <a:pPr lvl="1" eaLnBrk="1" hangingPunct="1"/>
            <a:r>
              <a:rPr lang="en-US" sz="3600" dirty="0" smtClean="0"/>
              <a:t>Number of Carbon atoms in FA</a:t>
            </a:r>
          </a:p>
          <a:p>
            <a:pPr eaLnBrk="1" hangingPunct="1"/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</a:rPr>
              <a:t>Number and Position  of Double bonds</a:t>
            </a:r>
          </a:p>
          <a:p>
            <a:pPr lvl="1" eaLnBrk="1" hangingPunct="1"/>
            <a:r>
              <a:rPr lang="en-US" sz="3600" dirty="0" smtClean="0"/>
              <a:t>Position of double bond from Methyl/Omega or Carboxyl/Delta end</a:t>
            </a:r>
          </a:p>
          <a:p>
            <a:pPr marL="393192" lvl="1" indent="0" eaLnBrk="1" hangingPunct="1">
              <a:buNone/>
            </a:pP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7515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352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Short Hand Representations </a:t>
            </a:r>
            <a:br>
              <a:rPr lang="en-US" sz="5400" b="1" dirty="0">
                <a:solidFill>
                  <a:srgbClr val="C00000"/>
                </a:solidFill>
              </a:rPr>
            </a:br>
            <a:r>
              <a:rPr lang="en-US" sz="5400" b="1" dirty="0">
                <a:solidFill>
                  <a:srgbClr val="C00000"/>
                </a:solidFill>
              </a:rPr>
              <a:t>of Fatty </a:t>
            </a:r>
            <a:r>
              <a:rPr lang="en-US" sz="5400" b="1" dirty="0" smtClean="0">
                <a:solidFill>
                  <a:srgbClr val="C00000"/>
                </a:solidFill>
              </a:rPr>
              <a:t>acids</a:t>
            </a:r>
            <a:r>
              <a:rPr lang="en-US" sz="5400" b="1" dirty="0">
                <a:solidFill>
                  <a:srgbClr val="C00000"/>
                </a:solidFill>
              </a:rPr>
              <a:t/>
            </a:r>
            <a:br>
              <a:rPr lang="en-US" sz="5400" b="1" dirty="0">
                <a:solidFill>
                  <a:srgbClr val="C0000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57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33400"/>
            <a:ext cx="8382000" cy="60198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</a:rPr>
              <a:t>Short Hand </a:t>
            </a:r>
            <a:r>
              <a:rPr lang="en-US" sz="4000" b="1" dirty="0">
                <a:solidFill>
                  <a:srgbClr val="C00000"/>
                </a:solidFill>
              </a:rPr>
              <a:t>R</a:t>
            </a:r>
            <a:r>
              <a:rPr lang="en-US" sz="4000" b="1" dirty="0" smtClean="0">
                <a:solidFill>
                  <a:srgbClr val="C00000"/>
                </a:solidFill>
              </a:rPr>
              <a:t>epresentations </a:t>
            </a: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C00000"/>
                </a:solidFill>
              </a:rPr>
              <a:t>of Fatty acids:</a:t>
            </a:r>
          </a:p>
          <a:p>
            <a:pPr lvl="1"/>
            <a:r>
              <a:rPr lang="en-US" sz="4300" b="1" dirty="0" smtClean="0"/>
              <a:t>Palmitic Acid (16:0)</a:t>
            </a:r>
          </a:p>
          <a:p>
            <a:pPr lvl="1"/>
            <a:r>
              <a:rPr lang="en-US" sz="4300" b="1" dirty="0" smtClean="0">
                <a:sym typeface="Wingdings" pitchFamily="2" charset="2"/>
              </a:rPr>
              <a:t>Palmitoleic acid (16:1;9)</a:t>
            </a:r>
          </a:p>
          <a:p>
            <a:r>
              <a:rPr lang="en-US" sz="4000" b="1" dirty="0" smtClean="0">
                <a:solidFill>
                  <a:srgbClr val="C00000"/>
                </a:solidFill>
                <a:sym typeface="Wingdings" pitchFamily="2" charset="2"/>
              </a:rPr>
              <a:t>First digit stands </a:t>
            </a:r>
            <a:r>
              <a:rPr lang="en-US" sz="4000" dirty="0" smtClean="0">
                <a:sym typeface="Wingdings" pitchFamily="2" charset="2"/>
              </a:rPr>
              <a:t>for total number of carbon atoms in the fatty acid.</a:t>
            </a:r>
          </a:p>
          <a:p>
            <a:r>
              <a:rPr lang="en-US" sz="4000" b="1" dirty="0" smtClean="0">
                <a:solidFill>
                  <a:srgbClr val="C00000"/>
                </a:solidFill>
                <a:sym typeface="Wingdings" pitchFamily="2" charset="2"/>
              </a:rPr>
              <a:t>Second digit designates </a:t>
            </a:r>
            <a:r>
              <a:rPr lang="en-US" sz="4000" dirty="0" smtClean="0">
                <a:sym typeface="Wingdings" pitchFamily="2" charset="2"/>
              </a:rPr>
              <a:t>number of double bonds.</a:t>
            </a:r>
          </a:p>
          <a:p>
            <a:r>
              <a:rPr lang="en-US" sz="4000" b="1" dirty="0" smtClean="0">
                <a:solidFill>
                  <a:srgbClr val="C00000"/>
                </a:solidFill>
                <a:sym typeface="Wingdings" pitchFamily="2" charset="2"/>
              </a:rPr>
              <a:t>Third digit  onwards </a:t>
            </a:r>
            <a:r>
              <a:rPr lang="en-US" sz="4000" dirty="0" smtClean="0">
                <a:sym typeface="Wingdings" pitchFamily="2" charset="2"/>
              </a:rPr>
              <a:t>indicates the position of double bonds.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50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dirty="0" smtClean="0"/>
              <a:t>Fatty-acid Nomenclature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/>
              <a:t>Named according to chain length</a:t>
            </a:r>
          </a:p>
          <a:p>
            <a:pPr lvl="1" eaLnBrk="1" hangingPunct="1"/>
            <a:r>
              <a:rPr lang="en-US" sz="3600" b="1" dirty="0" smtClean="0"/>
              <a:t>C18</a:t>
            </a:r>
            <a:r>
              <a:rPr lang="en-US" sz="3600" baseline="-25000" dirty="0" smtClean="0"/>
              <a:t/>
            </a:r>
            <a:br>
              <a:rPr lang="en-US" sz="3600" baseline="-25000" dirty="0" smtClean="0"/>
            </a:br>
            <a:r>
              <a:rPr lang="en-US" sz="3600" baseline="-25000" dirty="0" smtClean="0"/>
              <a:t/>
            </a:r>
            <a:br>
              <a:rPr lang="en-US" sz="3600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endParaRPr lang="en-US" baseline="-25000" dirty="0" smtClean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86868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41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dirty="0" smtClean="0"/>
              <a:t>Fatty-acid Nomenclature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b="1" dirty="0" smtClean="0"/>
              <a:t>Named according to the number of </a:t>
            </a:r>
            <a:br>
              <a:rPr lang="en-US" sz="3600" b="1" dirty="0" smtClean="0"/>
            </a:br>
            <a:r>
              <a:rPr lang="en-US" sz="3600" b="1" dirty="0" smtClean="0"/>
              <a:t>double bonds</a:t>
            </a:r>
          </a:p>
          <a:p>
            <a:pPr lvl="1" eaLnBrk="1" hangingPunct="1"/>
            <a:r>
              <a:rPr lang="en-US" sz="3600" b="1" dirty="0" smtClean="0"/>
              <a:t>C18:0</a:t>
            </a:r>
            <a:r>
              <a:rPr lang="en-US" sz="3600" baseline="-25000" dirty="0" smtClean="0"/>
              <a:t/>
            </a:r>
            <a:br>
              <a:rPr lang="en-US" sz="3600" baseline="-25000" dirty="0" smtClean="0"/>
            </a:br>
            <a:endParaRPr lang="en-US" sz="3600" dirty="0" smtClean="0"/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91000"/>
            <a:ext cx="76073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3048000" y="5562600"/>
            <a:ext cx="2797175" cy="923925"/>
          </a:xfrm>
          <a:prstGeom prst="rect">
            <a:avLst/>
          </a:prstGeom>
          <a:gradFill rotWithShape="0">
            <a:gsLst>
              <a:gs pos="0">
                <a:srgbClr val="FF9900">
                  <a:alpha val="85001"/>
                </a:srgbClr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40639" bIns="0">
            <a:spAutoFit/>
          </a:bodyPr>
          <a:lstStyle/>
          <a:p>
            <a:pPr marL="39688" eaLnBrk="1" hangingPunct="1"/>
            <a:r>
              <a:rPr lang="en-US" sz="3000">
                <a:latin typeface="Gill Sans" charset="0"/>
                <a:sym typeface="Gill Sans" charset="0"/>
              </a:rPr>
              <a:t>Common name:</a:t>
            </a:r>
          </a:p>
          <a:p>
            <a:pPr marL="39688" eaLnBrk="1" hangingPunct="1"/>
            <a:r>
              <a:rPr lang="en-US" sz="3000">
                <a:latin typeface="Gill Sans" charset="0"/>
                <a:sym typeface="Gill Sans" charset="0"/>
              </a:rPr>
              <a:t>Stearic acid</a:t>
            </a:r>
          </a:p>
        </p:txBody>
      </p:sp>
    </p:spTree>
    <p:extLst>
      <p:ext uri="{BB962C8B-B14F-4D97-AF65-F5344CB8AC3E}">
        <p14:creationId xmlns:p14="http://schemas.microsoft.com/office/powerpoint/2010/main" val="51128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7180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/>
              <a:t>Solubility Of Lipids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315963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57600"/>
            <a:ext cx="7607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dirty="0" smtClean="0"/>
              <a:t>Fatty-acid Nomenclature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Named according to the number of </a:t>
            </a:r>
            <a:br>
              <a:rPr lang="en-US" sz="3200" b="1" dirty="0" smtClean="0"/>
            </a:br>
            <a:r>
              <a:rPr lang="en-US" sz="3200" b="1" dirty="0" smtClean="0"/>
              <a:t>double bonds</a:t>
            </a:r>
          </a:p>
          <a:p>
            <a:pPr lvl="1" eaLnBrk="1" hangingPunct="1"/>
            <a:r>
              <a:rPr lang="en-US" sz="3600" b="1" dirty="0" smtClean="0"/>
              <a:t>C18:1</a:t>
            </a: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endParaRPr lang="en-US" baseline="-25000" dirty="0" smtClean="0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2971800" y="5257800"/>
            <a:ext cx="2797175" cy="923925"/>
          </a:xfrm>
          <a:prstGeom prst="rect">
            <a:avLst/>
          </a:prstGeom>
          <a:gradFill rotWithShape="0">
            <a:gsLst>
              <a:gs pos="0">
                <a:srgbClr val="FF9900">
                  <a:alpha val="85001"/>
                </a:srgbClr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40639" bIns="0">
            <a:spAutoFit/>
          </a:bodyPr>
          <a:lstStyle/>
          <a:p>
            <a:pPr marL="39688" eaLnBrk="1" hangingPunct="1"/>
            <a:r>
              <a:rPr lang="en-US" sz="3000">
                <a:latin typeface="Gill Sans" charset="0"/>
                <a:sym typeface="Gill Sans" charset="0"/>
              </a:rPr>
              <a:t>Common name:</a:t>
            </a:r>
          </a:p>
          <a:p>
            <a:pPr marL="39688" eaLnBrk="1" hangingPunct="1"/>
            <a:r>
              <a:rPr lang="en-US" sz="3000">
                <a:latin typeface="Gill Sans" charset="0"/>
                <a:sym typeface="Gill Sans" charset="0"/>
              </a:rPr>
              <a:t>Oleic acid</a:t>
            </a:r>
          </a:p>
        </p:txBody>
      </p:sp>
    </p:spTree>
    <p:extLst>
      <p:ext uri="{BB962C8B-B14F-4D97-AF65-F5344CB8AC3E}">
        <p14:creationId xmlns:p14="http://schemas.microsoft.com/office/powerpoint/2010/main" val="319459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86200"/>
            <a:ext cx="7607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Named according to the number of </a:t>
            </a:r>
            <a:br>
              <a:rPr lang="en-US" sz="3200" b="1" dirty="0" smtClean="0"/>
            </a:br>
            <a:r>
              <a:rPr lang="en-US" sz="3200" b="1" dirty="0" smtClean="0"/>
              <a:t>double bonds</a:t>
            </a:r>
          </a:p>
          <a:p>
            <a:pPr lvl="1" eaLnBrk="1" hangingPunct="1"/>
            <a:r>
              <a:rPr lang="en-US" sz="2800" b="1" dirty="0" smtClean="0"/>
              <a:t>C18:2</a:t>
            </a: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endParaRPr lang="en-US" baseline="-25000" dirty="0" smtClean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dirty="0" smtClean="0"/>
              <a:t>Fatty-acid Nomenclature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3200400" y="5410200"/>
            <a:ext cx="2797175" cy="923925"/>
          </a:xfrm>
          <a:prstGeom prst="rect">
            <a:avLst/>
          </a:prstGeom>
          <a:gradFill rotWithShape="0">
            <a:gsLst>
              <a:gs pos="0">
                <a:srgbClr val="FF9900">
                  <a:alpha val="85001"/>
                </a:srgbClr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40639" bIns="0">
            <a:spAutoFit/>
          </a:bodyPr>
          <a:lstStyle/>
          <a:p>
            <a:pPr marL="39688" eaLnBrk="1" hangingPunct="1"/>
            <a:r>
              <a:rPr lang="en-US" sz="3000">
                <a:latin typeface="Gill Sans" charset="0"/>
                <a:sym typeface="Gill Sans" charset="0"/>
              </a:rPr>
              <a:t>Common name:</a:t>
            </a:r>
          </a:p>
          <a:p>
            <a:pPr marL="39688" eaLnBrk="1" hangingPunct="1"/>
            <a:r>
              <a:rPr lang="en-US" sz="3000">
                <a:latin typeface="Gill Sans" charset="0"/>
                <a:sym typeface="Gill Sans" charset="0"/>
              </a:rPr>
              <a:t>Linoleic acid</a:t>
            </a:r>
          </a:p>
        </p:txBody>
      </p:sp>
    </p:spTree>
    <p:extLst>
      <p:ext uri="{BB962C8B-B14F-4D97-AF65-F5344CB8AC3E}">
        <p14:creationId xmlns:p14="http://schemas.microsoft.com/office/powerpoint/2010/main" val="13850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33800"/>
            <a:ext cx="7607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Named according to the number of </a:t>
            </a:r>
            <a:br>
              <a:rPr lang="en-US" sz="3200" dirty="0" smtClean="0"/>
            </a:br>
            <a:r>
              <a:rPr lang="en-US" sz="3200" dirty="0" smtClean="0"/>
              <a:t>double bonds</a:t>
            </a:r>
          </a:p>
          <a:p>
            <a:pPr lvl="1" eaLnBrk="1" hangingPunct="1"/>
            <a:r>
              <a:rPr lang="en-US" sz="2800" b="1" dirty="0" smtClean="0"/>
              <a:t>C18:3</a:t>
            </a:r>
            <a:r>
              <a:rPr lang="en-US" sz="2800" baseline="-25000" dirty="0" smtClean="0"/>
              <a:t/>
            </a:r>
            <a:br>
              <a:rPr lang="en-US" sz="2800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endParaRPr lang="en-US" baseline="-25000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dirty="0" smtClean="0"/>
              <a:t>Fatty-acid Nomenclature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124200" y="5181600"/>
            <a:ext cx="2797175" cy="923925"/>
          </a:xfrm>
          <a:prstGeom prst="rect">
            <a:avLst/>
          </a:prstGeom>
          <a:gradFill rotWithShape="0">
            <a:gsLst>
              <a:gs pos="0">
                <a:srgbClr val="FF9900">
                  <a:alpha val="85001"/>
                </a:srgbClr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40639" bIns="0">
            <a:spAutoFit/>
          </a:bodyPr>
          <a:lstStyle/>
          <a:p>
            <a:pPr marL="39688" eaLnBrk="1" hangingPunct="1"/>
            <a:r>
              <a:rPr lang="en-US" sz="3000">
                <a:latin typeface="Gill Sans" charset="0"/>
                <a:sym typeface="Gill Sans" charset="0"/>
              </a:rPr>
              <a:t>Common name:</a:t>
            </a:r>
          </a:p>
          <a:p>
            <a:pPr marL="39688" eaLnBrk="1" hangingPunct="1"/>
            <a:r>
              <a:rPr lang="en-US" sz="3000">
                <a:latin typeface="Gill Sans" charset="0"/>
                <a:sym typeface="Gill Sans" charset="0"/>
              </a:rPr>
              <a:t>Linole</a:t>
            </a:r>
            <a:r>
              <a:rPr lang="en-US" sz="3000" u="sng">
                <a:latin typeface="Gill Sans" charset="0"/>
                <a:sym typeface="Gill Sans" charset="0"/>
              </a:rPr>
              <a:t>n</a:t>
            </a:r>
            <a:r>
              <a:rPr lang="en-US" sz="3000">
                <a:latin typeface="Gill Sans" charset="0"/>
                <a:sym typeface="Gill Sans" charset="0"/>
              </a:rPr>
              <a:t>ic acid</a:t>
            </a:r>
          </a:p>
        </p:txBody>
      </p:sp>
    </p:spTree>
    <p:extLst>
      <p:ext uri="{BB962C8B-B14F-4D97-AF65-F5344CB8AC3E}">
        <p14:creationId xmlns:p14="http://schemas.microsoft.com/office/powerpoint/2010/main" val="387179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650288" cy="430371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Named according to the </a:t>
            </a:r>
            <a:br>
              <a:rPr lang="en-US" sz="3200" dirty="0" smtClean="0"/>
            </a:br>
            <a:r>
              <a:rPr lang="en-US" sz="3200" dirty="0" smtClean="0"/>
              <a:t>location of the </a:t>
            </a:r>
            <a:r>
              <a:rPr lang="en-US" sz="3200" b="1" i="1" dirty="0" smtClean="0">
                <a:solidFill>
                  <a:srgbClr val="C00000"/>
                </a:solidFill>
              </a:rPr>
              <a:t>first</a:t>
            </a:r>
            <a:r>
              <a:rPr lang="en-US" sz="3200" b="1" dirty="0" smtClean="0">
                <a:solidFill>
                  <a:srgbClr val="C00000"/>
                </a:solidFill>
              </a:rPr>
              <a:t> double </a:t>
            </a:r>
            <a:r>
              <a:rPr lang="en-US" sz="3200" dirty="0" smtClean="0"/>
              <a:t>bond from the non-carboxyl  </a:t>
            </a:r>
            <a:r>
              <a:rPr lang="en-US" sz="3200" b="1" dirty="0" smtClean="0"/>
              <a:t>Methyl end </a:t>
            </a:r>
            <a:r>
              <a:rPr lang="en-US" sz="3200" dirty="0" smtClean="0"/>
              <a:t>(count from the Methyl end /</a:t>
            </a:r>
            <a:r>
              <a:rPr lang="en-US" sz="3200" b="1" dirty="0" smtClean="0">
                <a:solidFill>
                  <a:srgbClr val="C00000"/>
                </a:solidFill>
              </a:rPr>
              <a:t>Omega end </a:t>
            </a:r>
            <a:r>
              <a:rPr lang="en-US" sz="3200" b="1" dirty="0">
                <a:solidFill>
                  <a:srgbClr val="C00000"/>
                </a:solidFill>
                <a:sym typeface="Symbol" pitchFamily="18" charset="2"/>
              </a:rPr>
              <a:t></a:t>
            </a:r>
            <a:r>
              <a:rPr lang="en-US" sz="3200" dirty="0" smtClean="0"/>
              <a:t>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527050" y="381000"/>
            <a:ext cx="8229600" cy="1143000"/>
          </a:xfrm>
        </p:spPr>
        <p:txBody>
          <a:bodyPr>
            <a:normAutofit/>
          </a:bodyPr>
          <a:lstStyle/>
          <a:p>
            <a:pPr lvl="1" algn="ctr" eaLnBrk="1" hangingPunct="1"/>
            <a:r>
              <a:rPr lang="en-US" sz="4000" b="1" dirty="0" smtClean="0">
                <a:solidFill>
                  <a:srgbClr val="0070C0"/>
                </a:solidFill>
              </a:rPr>
              <a:t>Omega </a:t>
            </a:r>
            <a:r>
              <a:rPr lang="en-US" sz="4000" b="1" dirty="0">
                <a:solidFill>
                  <a:srgbClr val="0070C0"/>
                </a:solidFill>
              </a:rPr>
              <a:t>S</a:t>
            </a:r>
            <a:r>
              <a:rPr lang="en-US" sz="4000" b="1" dirty="0" smtClean="0">
                <a:solidFill>
                  <a:srgbClr val="0070C0"/>
                </a:solidFill>
              </a:rPr>
              <a:t>ystem Nomenclature</a:t>
            </a:r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73229"/>
            <a:ext cx="7607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67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3058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/>
              <a:t>Omega Fatty-acid Nomenclature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7607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7607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0200"/>
            <a:ext cx="7607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2362200" y="2895600"/>
            <a:ext cx="4060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400" b="1">
                <a:solidFill>
                  <a:srgbClr val="DA6D00"/>
                </a:solidFill>
                <a:latin typeface="Arial" charset="0"/>
              </a:rPr>
              <a:t>Omega 9  or  n–9 fatty acid</a:t>
            </a:r>
          </a:p>
        </p:txBody>
      </p:sp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2362200" y="4648200"/>
            <a:ext cx="4060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400" b="1">
                <a:solidFill>
                  <a:srgbClr val="DA6D00"/>
                </a:solidFill>
                <a:latin typeface="Arial" charset="0"/>
              </a:rPr>
              <a:t>Omega 6  or  n–6 fatty acid</a:t>
            </a:r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2438400" y="6400800"/>
            <a:ext cx="4060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400" b="1">
                <a:solidFill>
                  <a:srgbClr val="DA6D00"/>
                </a:solidFill>
                <a:latin typeface="Arial" charset="0"/>
              </a:rPr>
              <a:t>Omega 3  or  n–3 fatty acid</a:t>
            </a:r>
          </a:p>
        </p:txBody>
      </p:sp>
    </p:spTree>
    <p:extLst>
      <p:ext uri="{BB962C8B-B14F-4D97-AF65-F5344CB8AC3E}">
        <p14:creationId xmlns:p14="http://schemas.microsoft.com/office/powerpoint/2010/main" val="114012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4" grpId="0" autoUpdateAnimBg="0"/>
      <p:bldP spid="89095" grpId="0" autoUpdateAnimBg="0"/>
      <p:bldP spid="89096" grpId="0" autoUpdateAnimBg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915400" cy="5029200"/>
          </a:xfrm>
        </p:spPr>
        <p:txBody>
          <a:bodyPr>
            <a:normAutofit/>
          </a:bodyPr>
          <a:lstStyle/>
          <a:p>
            <a:pPr lvl="1"/>
            <a:r>
              <a:rPr lang="en-US" sz="4400" b="1" dirty="0"/>
              <a:t>Stearic acid (18</a:t>
            </a:r>
            <a:r>
              <a:rPr lang="en-US" sz="4400" b="1" dirty="0">
                <a:sym typeface="Wingdings" pitchFamily="2" charset="2"/>
              </a:rPr>
              <a:t>:0</a:t>
            </a:r>
            <a:r>
              <a:rPr lang="en-US" sz="4400" b="1" dirty="0" smtClean="0">
                <a:sym typeface="Wingdings" pitchFamily="2" charset="2"/>
              </a:rPr>
              <a:t>)</a:t>
            </a:r>
          </a:p>
          <a:p>
            <a:pPr lvl="1"/>
            <a:r>
              <a:rPr lang="en-US" sz="4400" b="1" dirty="0" smtClean="0">
                <a:sym typeface="Wingdings" pitchFamily="2" charset="2"/>
              </a:rPr>
              <a:t>Oleic </a:t>
            </a:r>
            <a:r>
              <a:rPr lang="en-US" sz="4400" b="1" dirty="0">
                <a:sym typeface="Wingdings" pitchFamily="2" charset="2"/>
              </a:rPr>
              <a:t>acid (18:1;9)</a:t>
            </a:r>
          </a:p>
          <a:p>
            <a:pPr lvl="1"/>
            <a:r>
              <a:rPr lang="en-US" sz="4400" b="1" dirty="0">
                <a:sym typeface="Wingdings" pitchFamily="2" charset="2"/>
              </a:rPr>
              <a:t>Linoleic acid (18:2;9,12)</a:t>
            </a:r>
          </a:p>
          <a:p>
            <a:pPr lvl="1"/>
            <a:r>
              <a:rPr lang="en-US" sz="4400" b="1" dirty="0">
                <a:sym typeface="Wingdings" pitchFamily="2" charset="2"/>
              </a:rPr>
              <a:t>Linolenic acid (18:3;9,12,15)</a:t>
            </a:r>
          </a:p>
          <a:p>
            <a:pPr lvl="1"/>
            <a:r>
              <a:rPr lang="en-US" sz="4400" b="1" dirty="0">
                <a:sym typeface="Wingdings" pitchFamily="2" charset="2"/>
              </a:rPr>
              <a:t>Arachidonic acid (</a:t>
            </a:r>
            <a:r>
              <a:rPr lang="en-US" sz="4400" b="1" dirty="0" smtClean="0">
                <a:sym typeface="Wingdings" pitchFamily="2" charset="2"/>
              </a:rPr>
              <a:t>20:4;5,8,11,14</a:t>
            </a:r>
            <a:r>
              <a:rPr lang="en-US" sz="4400" b="1" dirty="0">
                <a:sym typeface="Wingdings" pitchFamily="2" charset="2"/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42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915400" cy="5181600"/>
          </a:xfrm>
        </p:spPr>
        <p:txBody>
          <a:bodyPr>
            <a:normAutofit lnSpcReduction="10000"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A Fatty acid may also be designated as :</a:t>
            </a:r>
          </a:p>
          <a:p>
            <a:r>
              <a:rPr lang="en-US" sz="4800" dirty="0" smtClean="0"/>
              <a:t>Linoleic acid (18C;∆</a:t>
            </a:r>
            <a:r>
              <a:rPr lang="en-US" sz="4800" baseline="30000" dirty="0" smtClean="0"/>
              <a:t>9,12</a:t>
            </a:r>
            <a:r>
              <a:rPr lang="en-US" sz="4800" dirty="0" smtClean="0"/>
              <a:t>)</a:t>
            </a:r>
          </a:p>
          <a:p>
            <a:r>
              <a:rPr lang="en-US" sz="4800" dirty="0" smtClean="0"/>
              <a:t>Linolenic acid (</a:t>
            </a:r>
            <a:r>
              <a:rPr lang="en-US" sz="4800" dirty="0"/>
              <a:t>18C;∆</a:t>
            </a:r>
            <a:r>
              <a:rPr lang="en-US" sz="4800" baseline="30000" dirty="0" smtClean="0"/>
              <a:t>9,12,15</a:t>
            </a:r>
            <a:r>
              <a:rPr lang="en-US" sz="4800" dirty="0" smtClean="0"/>
              <a:t>)</a:t>
            </a:r>
          </a:p>
          <a:p>
            <a:r>
              <a:rPr lang="en-US" sz="4800" dirty="0" smtClean="0"/>
              <a:t>∆ indicates from COOH end.</a:t>
            </a:r>
          </a:p>
          <a:p>
            <a:r>
              <a:rPr lang="en-US" sz="4800" dirty="0" smtClean="0"/>
              <a:t>9,12,15 are double bond positions from delta end.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4147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372600" cy="6096000"/>
          </a:xfrm>
        </p:spPr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sz="3600" b="1" dirty="0" smtClean="0"/>
              <a:t>Short Hand Presentation of FA</a:t>
            </a:r>
            <a:endParaRPr lang="en-US" sz="3600" b="1" dirty="0"/>
          </a:p>
          <a:p>
            <a:pPr marL="0" indent="0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sz="3600" dirty="0"/>
              <a:t>14:0 </a:t>
            </a:r>
            <a:r>
              <a:rPr lang="en-US" sz="3600" b="1" dirty="0" smtClean="0">
                <a:solidFill>
                  <a:srgbClr val="FF0000"/>
                </a:solidFill>
              </a:rPr>
              <a:t>Myristic acid</a:t>
            </a:r>
          </a:p>
          <a:p>
            <a:pPr marL="0" indent="0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sz="3600" dirty="0" smtClean="0"/>
              <a:t>16:0 </a:t>
            </a:r>
            <a:r>
              <a:rPr lang="en-US" sz="3600" b="1" dirty="0" smtClean="0">
                <a:solidFill>
                  <a:srgbClr val="FF0000"/>
                </a:solidFill>
              </a:rPr>
              <a:t>Palmitic acid </a:t>
            </a:r>
          </a:p>
          <a:p>
            <a:pPr marL="0" indent="0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sz="3600" dirty="0" smtClean="0"/>
              <a:t>18:0</a:t>
            </a:r>
            <a:r>
              <a:rPr lang="en-US" sz="3600" dirty="0"/>
              <a:t> </a:t>
            </a:r>
            <a:r>
              <a:rPr lang="en-US" sz="3600" b="1" dirty="0" smtClean="0">
                <a:solidFill>
                  <a:srgbClr val="FF0000"/>
                </a:solidFill>
              </a:rPr>
              <a:t>Stearic acid      </a:t>
            </a:r>
          </a:p>
          <a:p>
            <a:pPr marL="0" indent="0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sz="3600" dirty="0" smtClean="0"/>
              <a:t>18:1 cis </a:t>
            </a:r>
            <a:r>
              <a:rPr lang="en-US" sz="3600" dirty="0" smtClean="0">
                <a:latin typeface="Symbol" pitchFamily="18" charset="2"/>
              </a:rPr>
              <a:t>D</a:t>
            </a:r>
            <a:r>
              <a:rPr lang="en-US" sz="3600" baseline="30000" dirty="0" smtClean="0"/>
              <a:t>9</a:t>
            </a:r>
            <a:r>
              <a:rPr lang="en-US" sz="3600" dirty="0"/>
              <a:t> </a:t>
            </a:r>
            <a:r>
              <a:rPr lang="en-US" sz="3600" b="1" dirty="0" smtClean="0">
                <a:solidFill>
                  <a:srgbClr val="0070C0"/>
                </a:solidFill>
              </a:rPr>
              <a:t>Oleic acid </a:t>
            </a:r>
            <a:r>
              <a:rPr lang="en-US" sz="3600" dirty="0" smtClean="0"/>
              <a:t>(</a:t>
            </a:r>
            <a:r>
              <a:rPr lang="el-GR" sz="3600" b="1" dirty="0" smtClean="0"/>
              <a:t>ω</a:t>
            </a:r>
            <a:r>
              <a:rPr lang="en-US" sz="3600" b="1" dirty="0" smtClean="0"/>
              <a:t>9)</a:t>
            </a:r>
            <a:endParaRPr lang="en-US" sz="3600" dirty="0"/>
          </a:p>
          <a:p>
            <a:pPr marL="0" indent="0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sz="3600" dirty="0"/>
              <a:t>18:2 cis</a:t>
            </a:r>
            <a:r>
              <a:rPr lang="en-US" sz="3600" dirty="0">
                <a:latin typeface="Symbol" pitchFamily="18" charset="2"/>
              </a:rPr>
              <a:t>D</a:t>
            </a:r>
            <a:r>
              <a:rPr lang="en-US" sz="3600" baseline="30000" dirty="0"/>
              <a:t>9,12</a:t>
            </a:r>
            <a:r>
              <a:rPr lang="en-US" sz="3600" dirty="0"/>
              <a:t> </a:t>
            </a:r>
            <a:r>
              <a:rPr lang="en-US" sz="3600" b="1" dirty="0" smtClean="0">
                <a:solidFill>
                  <a:srgbClr val="C00000"/>
                </a:solidFill>
              </a:rPr>
              <a:t>Linoleic acid</a:t>
            </a:r>
            <a:r>
              <a:rPr lang="en-US" sz="3600" b="1" dirty="0" smtClean="0"/>
              <a:t>(</a:t>
            </a:r>
            <a:r>
              <a:rPr lang="el-GR" sz="3600" b="1" dirty="0" smtClean="0"/>
              <a:t>ω</a:t>
            </a:r>
            <a:r>
              <a:rPr lang="en-US" sz="3600" b="1" dirty="0" smtClean="0"/>
              <a:t>6)</a:t>
            </a:r>
            <a:endParaRPr lang="en-US" sz="3600" dirty="0"/>
          </a:p>
          <a:p>
            <a:pPr marL="0" indent="0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sz="3600" dirty="0"/>
              <a:t>18:3 cis</a:t>
            </a:r>
            <a:r>
              <a:rPr lang="en-US" sz="3600" dirty="0">
                <a:latin typeface="Symbol" pitchFamily="18" charset="2"/>
              </a:rPr>
              <a:t>D</a:t>
            </a:r>
            <a:r>
              <a:rPr lang="en-US" sz="3600" baseline="30000" dirty="0"/>
              <a:t>9,12,15</a:t>
            </a:r>
            <a:r>
              <a:rPr lang="en-US" sz="3600" dirty="0"/>
              <a:t>  </a:t>
            </a:r>
            <a:r>
              <a:rPr lang="en-US" sz="3600" b="1" dirty="0" smtClean="0">
                <a:solidFill>
                  <a:srgbClr val="C00000"/>
                </a:solidFill>
                <a:latin typeface="Symbol" pitchFamily="18" charset="2"/>
              </a:rPr>
              <a:t>a</a:t>
            </a:r>
            <a:r>
              <a:rPr lang="en-US" sz="3600" b="1" dirty="0" smtClean="0">
                <a:solidFill>
                  <a:srgbClr val="C00000"/>
                </a:solidFill>
              </a:rPr>
              <a:t>-Linolenic </a:t>
            </a:r>
            <a:r>
              <a:rPr lang="en-US" sz="3600" b="1" dirty="0">
                <a:solidFill>
                  <a:srgbClr val="C00000"/>
                </a:solidFill>
              </a:rPr>
              <a:t>acid </a:t>
            </a:r>
            <a:r>
              <a:rPr lang="en-US" sz="3600" dirty="0" smtClean="0"/>
              <a:t>(</a:t>
            </a:r>
            <a:r>
              <a:rPr lang="el-GR" sz="3600" b="1" dirty="0" smtClean="0"/>
              <a:t>ω</a:t>
            </a:r>
            <a:r>
              <a:rPr lang="en-US" sz="3600" b="1" dirty="0" smtClean="0"/>
              <a:t>3)</a:t>
            </a:r>
            <a:endParaRPr lang="en-US" sz="3600" dirty="0"/>
          </a:p>
          <a:p>
            <a:pPr marL="0" indent="0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sz="3600" dirty="0"/>
              <a:t>20:4 cis</a:t>
            </a:r>
            <a:r>
              <a:rPr lang="en-US" sz="3600" dirty="0">
                <a:latin typeface="Symbol" pitchFamily="18" charset="2"/>
              </a:rPr>
              <a:t>D</a:t>
            </a:r>
            <a:r>
              <a:rPr lang="en-US" sz="3600" baseline="30000" dirty="0"/>
              <a:t>5,8,11,14</a:t>
            </a:r>
            <a:r>
              <a:rPr lang="en-US" sz="3600" dirty="0"/>
              <a:t>  </a:t>
            </a:r>
            <a:r>
              <a:rPr lang="en-US" sz="3600" b="1" dirty="0" smtClean="0">
                <a:solidFill>
                  <a:srgbClr val="C00000"/>
                </a:solidFill>
              </a:rPr>
              <a:t>Arachidonic acid</a:t>
            </a:r>
            <a:r>
              <a:rPr lang="en-US" sz="3600" b="1" dirty="0" smtClean="0"/>
              <a:t>(</a:t>
            </a:r>
            <a:r>
              <a:rPr lang="el-GR" sz="3600" b="1" dirty="0" smtClean="0"/>
              <a:t>ω</a:t>
            </a:r>
            <a:r>
              <a:rPr lang="en-US" sz="3600" b="1" dirty="0"/>
              <a:t>6</a:t>
            </a:r>
            <a:r>
              <a:rPr lang="en-US" sz="3600" b="1" dirty="0" smtClean="0"/>
              <a:t>)</a:t>
            </a:r>
            <a:endParaRPr lang="en-US" sz="3600" dirty="0"/>
          </a:p>
          <a:p>
            <a:pPr marL="0" indent="0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sz="3600" dirty="0"/>
              <a:t>20:5 cis</a:t>
            </a:r>
            <a:r>
              <a:rPr lang="en-US" sz="3600" dirty="0">
                <a:latin typeface="Symbol" pitchFamily="18" charset="2"/>
              </a:rPr>
              <a:t>D</a:t>
            </a:r>
            <a:r>
              <a:rPr lang="en-US" sz="3600" baseline="30000" dirty="0"/>
              <a:t>5,8,11,14,17</a:t>
            </a:r>
            <a:r>
              <a:rPr lang="en-US" sz="3600" dirty="0"/>
              <a:t>  </a:t>
            </a:r>
            <a:r>
              <a:rPr lang="en-US" sz="3600" b="1" dirty="0" smtClean="0">
                <a:solidFill>
                  <a:srgbClr val="C00000"/>
                </a:solidFill>
              </a:rPr>
              <a:t>Eicosapentaenoic acid</a:t>
            </a:r>
            <a:r>
              <a:rPr lang="en-US" sz="3600" dirty="0" smtClean="0"/>
              <a:t>(</a:t>
            </a:r>
            <a:r>
              <a:rPr lang="el-GR" sz="3600" b="1" dirty="0" smtClean="0"/>
              <a:t>ω</a:t>
            </a:r>
            <a:r>
              <a:rPr lang="en-US" sz="3600" b="1" dirty="0"/>
              <a:t>3 </a:t>
            </a:r>
            <a:r>
              <a:rPr lang="en-US" sz="3600" b="1" dirty="0" smtClean="0"/>
              <a:t>)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6754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Omega Series Fatty Acids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2163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Omega  Fatty Acids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5257800"/>
          </a:xfrm>
        </p:spPr>
        <p:txBody>
          <a:bodyPr>
            <a:normAutofit lnSpcReduction="10000"/>
          </a:bodyPr>
          <a:lstStyle/>
          <a:p>
            <a:r>
              <a:rPr lang="en-US" sz="4000" b="1" dirty="0" smtClean="0"/>
              <a:t>Omega  Fatty acids are </a:t>
            </a:r>
            <a:r>
              <a:rPr lang="en-US" sz="4000" b="1" dirty="0" smtClean="0">
                <a:solidFill>
                  <a:srgbClr val="C00000"/>
                </a:solidFill>
              </a:rPr>
              <a:t>Unsaturated Fatty acids (UFAs)</a:t>
            </a:r>
          </a:p>
          <a:p>
            <a:pPr marL="0" indent="0">
              <a:buNone/>
            </a:pPr>
            <a:endParaRPr lang="en-US" sz="4000" b="1" dirty="0" smtClean="0"/>
          </a:p>
          <a:p>
            <a:r>
              <a:rPr lang="en-US" sz="4000" dirty="0" smtClean="0"/>
              <a:t>In whom the </a:t>
            </a:r>
            <a:r>
              <a:rPr lang="en-US" sz="4000" b="1" dirty="0" smtClean="0">
                <a:solidFill>
                  <a:srgbClr val="C00000"/>
                </a:solidFill>
              </a:rPr>
              <a:t>position of double bond is counted from Omega end/Methyl end as</a:t>
            </a:r>
            <a:r>
              <a:rPr lang="en-US" sz="4000" dirty="0" smtClean="0"/>
              <a:t>(</a:t>
            </a:r>
            <a:r>
              <a:rPr lang="el-GR" sz="4000" dirty="0" smtClean="0"/>
              <a:t>ω</a:t>
            </a:r>
            <a:r>
              <a:rPr lang="en-US" sz="4000" dirty="0" smtClean="0"/>
              <a:t>) carbon atom</a:t>
            </a:r>
          </a:p>
          <a:p>
            <a:pPr marL="0" indent="0">
              <a:buNone/>
            </a:pPr>
            <a:r>
              <a:rPr lang="en-US" sz="4000" dirty="0" smtClean="0"/>
              <a:t> </a:t>
            </a:r>
          </a:p>
          <a:p>
            <a:r>
              <a:rPr lang="en-US" sz="4000" b="1" dirty="0" smtClean="0"/>
              <a:t>Terminal Methyl group is </a:t>
            </a:r>
            <a:r>
              <a:rPr lang="el-GR" sz="4000" b="1" dirty="0" smtClean="0"/>
              <a:t>ω</a:t>
            </a:r>
            <a:r>
              <a:rPr lang="en-US" sz="4000" b="1" dirty="0" smtClean="0"/>
              <a:t>1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94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sz="5400" b="1" dirty="0"/>
              <a:t>Solubility Of Lipids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2001227"/>
              </p:ext>
            </p:extLst>
          </p:nvPr>
        </p:nvGraphicFramePr>
        <p:xfrm>
          <a:off x="457200" y="1828800"/>
          <a:ext cx="8458200" cy="4694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439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560A0E6-DB56-4ECF-9B39-C6C2422F8B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83732EA-D288-438D-A439-E3564A154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3823CE-CF27-44AE-8DF8-52C8C9F50F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D865DE3-DF7B-4F40-9013-E5AFA0D7C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Sub>
          <a:bldDgm bld="one"/>
        </p:bldSub>
      </p:bldGraphic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7338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/>
              <a:t>Classification/Types</a:t>
            </a:r>
            <a:br>
              <a:rPr lang="en-US" sz="6600" b="1" dirty="0" smtClean="0"/>
            </a:br>
            <a:r>
              <a:rPr lang="en-US" sz="6600" b="1" dirty="0" smtClean="0"/>
              <a:t> Of </a:t>
            </a:r>
            <a:br>
              <a:rPr lang="en-US" sz="6600" b="1" dirty="0" smtClean="0"/>
            </a:br>
            <a:r>
              <a:rPr lang="en-US" sz="6600" b="1" dirty="0" smtClean="0"/>
              <a:t>Omega Fatty Acids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411402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Types Of Omega Fatty acids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l-GR" sz="6000" b="1" dirty="0"/>
              <a:t>ω</a:t>
            </a:r>
            <a:r>
              <a:rPr lang="en-US" sz="6000" b="1" dirty="0"/>
              <a:t>3 </a:t>
            </a:r>
            <a:r>
              <a:rPr lang="en-US" sz="6000" b="1" dirty="0" smtClean="0"/>
              <a:t>Fatty </a:t>
            </a:r>
            <a:r>
              <a:rPr lang="en-US" sz="6000" b="1" dirty="0"/>
              <a:t>acids</a:t>
            </a:r>
          </a:p>
          <a:p>
            <a:pPr lvl="2"/>
            <a:r>
              <a:rPr lang="el-GR" sz="6000" b="1" dirty="0"/>
              <a:t>ω</a:t>
            </a:r>
            <a:r>
              <a:rPr lang="en-US" sz="6000" b="1" dirty="0"/>
              <a:t>6 </a:t>
            </a:r>
            <a:r>
              <a:rPr lang="en-US" sz="6000" b="1" dirty="0" smtClean="0"/>
              <a:t>Fatty </a:t>
            </a:r>
            <a:r>
              <a:rPr lang="en-US" sz="6000" b="1" dirty="0"/>
              <a:t>acids</a:t>
            </a:r>
          </a:p>
          <a:p>
            <a:pPr lvl="2"/>
            <a:r>
              <a:rPr lang="el-GR" sz="6000" b="1" dirty="0"/>
              <a:t>ω</a:t>
            </a:r>
            <a:r>
              <a:rPr lang="en-US" sz="6000" b="1" dirty="0"/>
              <a:t>7 </a:t>
            </a:r>
            <a:r>
              <a:rPr lang="en-US" sz="6000" b="1" dirty="0" smtClean="0"/>
              <a:t>Fatty </a:t>
            </a:r>
            <a:r>
              <a:rPr lang="en-US" sz="6000" b="1" dirty="0"/>
              <a:t>acids</a:t>
            </a:r>
          </a:p>
          <a:p>
            <a:pPr lvl="2"/>
            <a:r>
              <a:rPr lang="el-GR" sz="6000" b="1" dirty="0"/>
              <a:t>ω</a:t>
            </a:r>
            <a:r>
              <a:rPr lang="en-US" sz="6000" b="1" dirty="0"/>
              <a:t>9 </a:t>
            </a:r>
            <a:r>
              <a:rPr lang="en-US" sz="6000" b="1" dirty="0" smtClean="0"/>
              <a:t>Fatty </a:t>
            </a:r>
            <a:r>
              <a:rPr lang="en-US" sz="6000" b="1" dirty="0"/>
              <a:t>acids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Omega </a:t>
            </a:r>
            <a:r>
              <a:rPr lang="en-US" sz="4800" b="1" dirty="0" smtClean="0"/>
              <a:t>Classification </a:t>
            </a:r>
            <a:r>
              <a:rPr lang="en-US" sz="4800" dirty="0"/>
              <a:t>of </a:t>
            </a:r>
            <a:r>
              <a:rPr lang="en-US" sz="4800" dirty="0" smtClean="0"/>
              <a:t>Fatty </a:t>
            </a:r>
            <a:r>
              <a:rPr lang="en-US" sz="4800" dirty="0"/>
              <a:t>acids is used frequently in </a:t>
            </a:r>
            <a:endParaRPr lang="en-US" sz="4800" dirty="0" smtClean="0"/>
          </a:p>
          <a:p>
            <a:pPr lvl="1"/>
            <a:r>
              <a:rPr lang="en-US" sz="4600" b="1" dirty="0" smtClean="0">
                <a:solidFill>
                  <a:srgbClr val="C00000"/>
                </a:solidFill>
              </a:rPr>
              <a:t>Nutrition </a:t>
            </a:r>
            <a:r>
              <a:rPr lang="en-US" sz="4600" b="1" dirty="0">
                <a:solidFill>
                  <a:srgbClr val="C00000"/>
                </a:solidFill>
              </a:rPr>
              <a:t>and </a:t>
            </a:r>
            <a:r>
              <a:rPr lang="en-US" sz="4600" b="1" dirty="0" smtClean="0">
                <a:solidFill>
                  <a:srgbClr val="C00000"/>
                </a:solidFill>
              </a:rPr>
              <a:t>Clinical </a:t>
            </a:r>
            <a:r>
              <a:rPr lang="en-US" sz="4600" b="1" dirty="0">
                <a:solidFill>
                  <a:srgbClr val="C00000"/>
                </a:solidFill>
              </a:rPr>
              <a:t>practice.</a:t>
            </a:r>
          </a:p>
          <a:p>
            <a:endParaRPr lang="en-US" sz="48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39101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95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Omega 3 Fatty Acids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62220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Omega 3 Fatty Acids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829800" cy="5257800"/>
          </a:xfrm>
        </p:spPr>
        <p:txBody>
          <a:bodyPr>
            <a:normAutofit/>
          </a:bodyPr>
          <a:lstStyle/>
          <a:p>
            <a:r>
              <a:rPr lang="en-US" sz="6600" b="1" dirty="0" smtClean="0"/>
              <a:t>F</a:t>
            </a:r>
            <a:r>
              <a:rPr lang="en-US" sz="6600" dirty="0" smtClean="0"/>
              <a:t>atty </a:t>
            </a:r>
            <a:r>
              <a:rPr lang="en-US" sz="6600" dirty="0"/>
              <a:t>acids </a:t>
            </a:r>
            <a:r>
              <a:rPr lang="en-US" sz="6600" dirty="0" smtClean="0"/>
              <a:t>having</a:t>
            </a:r>
            <a:r>
              <a:rPr lang="en-US" sz="6600" dirty="0"/>
              <a:t> </a:t>
            </a:r>
            <a:r>
              <a:rPr lang="en-US" sz="6600" dirty="0" smtClean="0"/>
              <a:t>their </a:t>
            </a:r>
            <a:r>
              <a:rPr lang="en-US" sz="6600" b="1" dirty="0"/>
              <a:t>f</a:t>
            </a:r>
            <a:r>
              <a:rPr lang="en-US" sz="6600" b="1" dirty="0" smtClean="0"/>
              <a:t>irst </a:t>
            </a:r>
            <a:r>
              <a:rPr lang="en-US" sz="6600" b="1" dirty="0"/>
              <a:t>double bond at </a:t>
            </a:r>
            <a:endParaRPr lang="en-US" sz="6600" b="1" dirty="0" smtClean="0"/>
          </a:p>
          <a:p>
            <a:pPr marL="0" indent="0">
              <a:buNone/>
            </a:pPr>
            <a:r>
              <a:rPr lang="en-US" sz="6600" b="1" dirty="0"/>
              <a:t> </a:t>
            </a:r>
            <a:r>
              <a:rPr lang="el-GR" sz="6600" b="1" dirty="0" smtClean="0"/>
              <a:t>ω</a:t>
            </a:r>
            <a:r>
              <a:rPr lang="en-US" sz="6600" b="1" dirty="0"/>
              <a:t>3 carbon </a:t>
            </a:r>
            <a:r>
              <a:rPr lang="en-US" sz="6600" b="1" dirty="0" smtClean="0"/>
              <a:t>atom</a:t>
            </a:r>
            <a:r>
              <a:rPr lang="en-US" sz="6600" dirty="0"/>
              <a:t> </a:t>
            </a:r>
            <a:r>
              <a:rPr lang="en-US" sz="6600" dirty="0" smtClean="0"/>
              <a:t>are     </a:t>
            </a:r>
            <a:r>
              <a:rPr lang="en-US" sz="6600" b="1" dirty="0" smtClean="0">
                <a:solidFill>
                  <a:srgbClr val="C00000"/>
                </a:solidFill>
              </a:rPr>
              <a:t>Omega 3 Fatty acids</a:t>
            </a:r>
            <a:r>
              <a:rPr lang="en-US" sz="6600" b="1" dirty="0" smtClean="0"/>
              <a:t>.</a:t>
            </a:r>
            <a:endParaRPr lang="en-US" sz="6600" b="1" dirty="0"/>
          </a:p>
          <a:p>
            <a:pPr marL="393192" lvl="1" indent="0">
              <a:buNone/>
            </a:pPr>
            <a:endParaRPr lang="en-US" sz="6600" b="1" dirty="0" smtClean="0"/>
          </a:p>
          <a:p>
            <a:pPr lvl="1"/>
            <a:endParaRPr lang="en-US" sz="6600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89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Examples of </a:t>
            </a:r>
            <a:r>
              <a:rPr lang="el-GR" sz="5400" b="1" dirty="0">
                <a:solidFill>
                  <a:schemeClr val="tx1"/>
                </a:solidFill>
              </a:rPr>
              <a:t>ω</a:t>
            </a:r>
            <a:r>
              <a:rPr lang="en-US" sz="5400" b="1" dirty="0">
                <a:solidFill>
                  <a:schemeClr val="tx1"/>
                </a:solidFill>
              </a:rPr>
              <a:t>3 Fatty </a:t>
            </a:r>
            <a:r>
              <a:rPr lang="en-US" sz="5400" b="1" dirty="0" smtClean="0">
                <a:solidFill>
                  <a:schemeClr val="tx1"/>
                </a:solidFill>
              </a:rPr>
              <a:t>acids</a:t>
            </a:r>
            <a:r>
              <a:rPr lang="en-US" sz="5400" b="1" dirty="0">
                <a:solidFill>
                  <a:schemeClr val="tx1"/>
                </a:solidFill>
              </a:rPr>
              <a:t/>
            </a:r>
            <a:br>
              <a:rPr lang="en-US" sz="5400" b="1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915400" cy="5105400"/>
          </a:xfrm>
        </p:spPr>
        <p:txBody>
          <a:bodyPr>
            <a:normAutofit/>
          </a:bodyPr>
          <a:lstStyle/>
          <a:p>
            <a:r>
              <a:rPr lang="en-US" sz="3800" b="1" dirty="0" smtClean="0">
                <a:solidFill>
                  <a:srgbClr val="C00000"/>
                </a:solidFill>
              </a:rPr>
              <a:t>Linolenic</a:t>
            </a:r>
            <a:r>
              <a:rPr lang="en-US" sz="3800" b="1" dirty="0" smtClean="0"/>
              <a:t> </a:t>
            </a:r>
            <a:r>
              <a:rPr lang="en-US" sz="3800" b="1" dirty="0"/>
              <a:t>(18:3;9,12,15) (</a:t>
            </a:r>
            <a:r>
              <a:rPr lang="el-GR" sz="3800" b="1" dirty="0"/>
              <a:t>ω</a:t>
            </a:r>
            <a:r>
              <a:rPr lang="en-US" sz="3800" b="1" dirty="0"/>
              <a:t>3)</a:t>
            </a:r>
          </a:p>
          <a:p>
            <a:r>
              <a:rPr lang="en-US" sz="3800" b="1" dirty="0" smtClean="0">
                <a:solidFill>
                  <a:srgbClr val="C00000"/>
                </a:solidFill>
              </a:rPr>
              <a:t>Timnodonic</a:t>
            </a:r>
            <a:r>
              <a:rPr lang="en-US" sz="3800" b="1" dirty="0" smtClean="0"/>
              <a:t>/EPA </a:t>
            </a:r>
            <a:r>
              <a:rPr lang="en-US" sz="3800" b="1" dirty="0"/>
              <a:t>(20:5;5,8,11,14,17)(</a:t>
            </a:r>
            <a:r>
              <a:rPr lang="el-GR" sz="3800" b="1" dirty="0"/>
              <a:t>ω</a:t>
            </a:r>
            <a:r>
              <a:rPr lang="en-US" sz="3800" b="1" dirty="0"/>
              <a:t>3)</a:t>
            </a:r>
          </a:p>
          <a:p>
            <a:r>
              <a:rPr lang="en-US" sz="3800" b="1" dirty="0">
                <a:solidFill>
                  <a:srgbClr val="C00000"/>
                </a:solidFill>
              </a:rPr>
              <a:t>Clupanodonic acid</a:t>
            </a:r>
            <a:r>
              <a:rPr lang="en-US" sz="3800" b="1" dirty="0"/>
              <a:t>/(Docosa Pentaenoic Acid</a:t>
            </a:r>
            <a:r>
              <a:rPr lang="en-US" sz="3800" b="1" dirty="0" smtClean="0"/>
              <a:t>): (</a:t>
            </a:r>
            <a:r>
              <a:rPr lang="en-US" sz="3800" b="1" dirty="0"/>
              <a:t>DPA) (C22:5;7,10,13,16,19 )(</a:t>
            </a:r>
            <a:r>
              <a:rPr lang="el-GR" sz="3800" b="1" dirty="0"/>
              <a:t>ω</a:t>
            </a:r>
            <a:r>
              <a:rPr lang="en-US" sz="3800" b="1" dirty="0"/>
              <a:t>3)</a:t>
            </a:r>
          </a:p>
          <a:p>
            <a:r>
              <a:rPr lang="en-US" sz="3800" b="1" dirty="0">
                <a:solidFill>
                  <a:srgbClr val="C00000"/>
                </a:solidFill>
              </a:rPr>
              <a:t>Cervonic</a:t>
            </a:r>
            <a:r>
              <a:rPr lang="en-US" sz="3800" b="1" dirty="0"/>
              <a:t>/Docosa Hexaenoic Acid (DHA)(22:6;4,7,10,13,16,19)(</a:t>
            </a:r>
            <a:r>
              <a:rPr lang="el-GR" sz="3800" b="1" dirty="0"/>
              <a:t>ω</a:t>
            </a:r>
            <a:r>
              <a:rPr lang="en-US" sz="3800" b="1" dirty="0"/>
              <a:t>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53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figure_05_05b_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34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991600" cy="5638800"/>
          </a:xfrm>
        </p:spPr>
        <p:txBody>
          <a:bodyPr>
            <a:normAutofit fontScale="92500" lnSpcReduction="20000"/>
          </a:bodyPr>
          <a:lstStyle/>
          <a:p>
            <a:r>
              <a:rPr lang="en-US" sz="5400" b="1" dirty="0" smtClean="0"/>
              <a:t>Omega 3 Fatty acids </a:t>
            </a:r>
            <a:r>
              <a:rPr lang="en-US" sz="5400" dirty="0" smtClean="0"/>
              <a:t>are </a:t>
            </a:r>
            <a:r>
              <a:rPr lang="en-US" sz="5400" b="1" dirty="0" smtClean="0">
                <a:solidFill>
                  <a:srgbClr val="C00000"/>
                </a:solidFill>
              </a:rPr>
              <a:t>PUFAs </a:t>
            </a:r>
          </a:p>
          <a:p>
            <a:r>
              <a:rPr lang="en-US" sz="5400" b="1" dirty="0" smtClean="0"/>
              <a:t>Not biosynthesized </a:t>
            </a:r>
            <a:r>
              <a:rPr lang="en-US" sz="5400" dirty="0" smtClean="0"/>
              <a:t>in human body.</a:t>
            </a:r>
          </a:p>
          <a:p>
            <a:r>
              <a:rPr lang="en-US" sz="5400" b="1" dirty="0" smtClean="0">
                <a:solidFill>
                  <a:srgbClr val="C00000"/>
                </a:solidFill>
              </a:rPr>
              <a:t>Nutritionally essential Fatty acids</a:t>
            </a:r>
            <a:r>
              <a:rPr lang="en-US" sz="5400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sz="5400" dirty="0" smtClean="0"/>
              <a:t>They have to be taken </a:t>
            </a:r>
            <a:r>
              <a:rPr lang="en-US" sz="5400" b="1" dirty="0" smtClean="0"/>
              <a:t>essentially through diet .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9425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/>
              <a:t>Dietary Sources Of </a:t>
            </a:r>
            <a:br>
              <a:rPr lang="en-US" sz="5400" b="1" dirty="0" smtClean="0"/>
            </a:br>
            <a:r>
              <a:rPr lang="en-US" sz="5400" b="1" dirty="0" smtClean="0"/>
              <a:t>Omega 3 Fatty Acids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5960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81407" cy="5580611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Omega 3 Fatty acids </a:t>
            </a:r>
            <a:r>
              <a:rPr lang="en-US" sz="4400" dirty="0" smtClean="0"/>
              <a:t>are richly present in:</a:t>
            </a:r>
          </a:p>
          <a:p>
            <a:pPr lvl="1"/>
            <a:r>
              <a:rPr lang="en-US" sz="4200" b="1" dirty="0" smtClean="0">
                <a:solidFill>
                  <a:srgbClr val="C00000"/>
                </a:solidFill>
              </a:rPr>
              <a:t>Green leaves</a:t>
            </a:r>
          </a:p>
          <a:p>
            <a:pPr lvl="1"/>
            <a:r>
              <a:rPr lang="en-US" sz="4200" b="1" dirty="0" smtClean="0">
                <a:solidFill>
                  <a:srgbClr val="C00000"/>
                </a:solidFill>
              </a:rPr>
              <a:t>Algae </a:t>
            </a:r>
          </a:p>
          <a:p>
            <a:pPr lvl="1"/>
            <a:r>
              <a:rPr lang="en-US" sz="4200" b="1" dirty="0" smtClean="0">
                <a:solidFill>
                  <a:srgbClr val="C00000"/>
                </a:solidFill>
              </a:rPr>
              <a:t>Fishes</a:t>
            </a:r>
          </a:p>
          <a:p>
            <a:pPr lvl="1"/>
            <a:r>
              <a:rPr lang="en-US" sz="4200" b="1" dirty="0" smtClean="0">
                <a:solidFill>
                  <a:srgbClr val="C00000"/>
                </a:solidFill>
              </a:rPr>
              <a:t>Animal Meat</a:t>
            </a:r>
          </a:p>
          <a:p>
            <a:pPr lvl="1"/>
            <a:r>
              <a:rPr lang="en-US" sz="4200" b="1" dirty="0" smtClean="0">
                <a:solidFill>
                  <a:srgbClr val="C00000"/>
                </a:solidFill>
              </a:rPr>
              <a:t>Natural Plant Oils</a:t>
            </a:r>
          </a:p>
        </p:txBody>
      </p:sp>
    </p:spTree>
    <p:extLst>
      <p:ext uri="{BB962C8B-B14F-4D97-AF65-F5344CB8AC3E}">
        <p14:creationId xmlns:p14="http://schemas.microsoft.com/office/powerpoint/2010/main" val="93525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7818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7300" b="1" dirty="0" smtClean="0"/>
              <a:t>Solubility of Lipids</a:t>
            </a:r>
          </a:p>
          <a:p>
            <a:pPr>
              <a:buNone/>
            </a:pPr>
            <a:endParaRPr lang="en-US" sz="5800" dirty="0" smtClean="0"/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5800" b="1" dirty="0" smtClean="0"/>
              <a:t>Lipids are readily </a:t>
            </a:r>
            <a:r>
              <a:rPr lang="en-US" sz="5800" b="1" dirty="0" smtClean="0">
                <a:solidFill>
                  <a:srgbClr val="C00000"/>
                </a:solidFill>
              </a:rPr>
              <a:t>soluble in non polar Organic solvents </a:t>
            </a:r>
            <a:r>
              <a:rPr lang="en-US" sz="5800" b="1" dirty="0" smtClean="0"/>
              <a:t>/</a:t>
            </a:r>
            <a:r>
              <a:rPr lang="en-US" sz="5800" b="1" dirty="0" smtClean="0">
                <a:solidFill>
                  <a:srgbClr val="FF0000"/>
                </a:solidFill>
              </a:rPr>
              <a:t>Fat Solvents</a:t>
            </a:r>
            <a:endParaRPr lang="en-US" sz="5800" dirty="0" smtClean="0">
              <a:solidFill>
                <a:srgbClr val="FF0000"/>
              </a:solidFill>
            </a:endParaRPr>
          </a:p>
          <a:p>
            <a:pPr lvl="1"/>
            <a:r>
              <a:rPr lang="en-US" sz="5800" b="1" dirty="0" smtClean="0">
                <a:solidFill>
                  <a:srgbClr val="7030A0"/>
                </a:solidFill>
              </a:rPr>
              <a:t>Acetone </a:t>
            </a:r>
          </a:p>
          <a:p>
            <a:pPr lvl="1"/>
            <a:r>
              <a:rPr lang="en-US" sz="5800" b="1" dirty="0" smtClean="0">
                <a:solidFill>
                  <a:srgbClr val="7030A0"/>
                </a:solidFill>
              </a:rPr>
              <a:t>Alcohol (Hot) </a:t>
            </a:r>
          </a:p>
          <a:p>
            <a:pPr lvl="1"/>
            <a:r>
              <a:rPr lang="en-US" sz="5800" b="1" dirty="0" smtClean="0">
                <a:solidFill>
                  <a:srgbClr val="7030A0"/>
                </a:solidFill>
              </a:rPr>
              <a:t>Benzene</a:t>
            </a:r>
          </a:p>
          <a:p>
            <a:pPr lvl="1"/>
            <a:r>
              <a:rPr lang="en-US" sz="5800" b="1" dirty="0" smtClean="0">
                <a:solidFill>
                  <a:srgbClr val="7030A0"/>
                </a:solidFill>
              </a:rPr>
              <a:t>Chloroform </a:t>
            </a:r>
          </a:p>
          <a:p>
            <a:pPr lvl="1"/>
            <a:r>
              <a:rPr lang="en-US" sz="5800" b="1" dirty="0" smtClean="0">
                <a:solidFill>
                  <a:srgbClr val="7030A0"/>
                </a:solidFill>
              </a:rPr>
              <a:t>Ether</a:t>
            </a:r>
            <a:endParaRPr lang="en-US" sz="5800" dirty="0" smtClean="0">
              <a:solidFill>
                <a:srgbClr val="7030A0"/>
              </a:solidFill>
            </a:endParaRPr>
          </a:p>
          <a:p>
            <a:endParaRPr lang="en-US" sz="51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762000"/>
            <a:ext cx="9753600" cy="6096000"/>
          </a:xfrm>
        </p:spPr>
        <p:txBody>
          <a:bodyPr>
            <a:noAutofit/>
          </a:bodyPr>
          <a:lstStyle/>
          <a:p>
            <a:pPr algn="ctr"/>
            <a:r>
              <a:rPr lang="es-ES" sz="4800" b="1" dirty="0" smtClean="0">
                <a:solidFill>
                  <a:srgbClr val="C00000"/>
                </a:solidFill>
              </a:rPr>
              <a:t>Dietary  rich sources of </a:t>
            </a:r>
          </a:p>
          <a:p>
            <a:pPr marL="0" indent="0" algn="ctr">
              <a:buNone/>
            </a:pPr>
            <a:r>
              <a:rPr lang="es-ES" sz="4800" b="1" dirty="0" smtClean="0">
                <a:solidFill>
                  <a:srgbClr val="C00000"/>
                </a:solidFill>
              </a:rPr>
              <a:t>Omega-3 </a:t>
            </a:r>
            <a:r>
              <a:rPr lang="es-ES" sz="4800" b="1" dirty="0">
                <a:solidFill>
                  <a:srgbClr val="C00000"/>
                </a:solidFill>
              </a:rPr>
              <a:t>F</a:t>
            </a:r>
            <a:r>
              <a:rPr lang="es-ES" sz="4800" b="1" dirty="0" smtClean="0">
                <a:solidFill>
                  <a:srgbClr val="C00000"/>
                </a:solidFill>
              </a:rPr>
              <a:t>atty </a:t>
            </a:r>
            <a:r>
              <a:rPr lang="es-ES" sz="4800" b="1" dirty="0">
                <a:solidFill>
                  <a:srgbClr val="C00000"/>
                </a:solidFill>
              </a:rPr>
              <a:t>acids </a:t>
            </a:r>
            <a:endParaRPr lang="es-ES" sz="48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s-ES" sz="4800" b="1" dirty="0" smtClean="0">
                <a:solidFill>
                  <a:srgbClr val="C00000"/>
                </a:solidFill>
              </a:rPr>
              <a:t>Are Fish </a:t>
            </a:r>
            <a:r>
              <a:rPr lang="es-ES" sz="4800" b="1" dirty="0">
                <a:solidFill>
                  <a:srgbClr val="C00000"/>
                </a:solidFill>
              </a:rPr>
              <a:t>and F</a:t>
            </a:r>
            <a:r>
              <a:rPr lang="es-ES" sz="4800" b="1" dirty="0" smtClean="0">
                <a:solidFill>
                  <a:srgbClr val="C00000"/>
                </a:solidFill>
              </a:rPr>
              <a:t>ish oils</a:t>
            </a:r>
            <a:r>
              <a:rPr lang="es-ES" sz="4800" b="1" dirty="0">
                <a:solidFill>
                  <a:srgbClr val="C00000"/>
                </a:solidFill>
              </a:rPr>
              <a:t>:</a:t>
            </a:r>
          </a:p>
          <a:p>
            <a:pPr lvl="1"/>
            <a:r>
              <a:rPr lang="es-ES" sz="4800" b="1" dirty="0" smtClean="0"/>
              <a:t>Docosahexaenoic </a:t>
            </a:r>
            <a:r>
              <a:rPr lang="es-ES" sz="4800" b="1" dirty="0"/>
              <a:t>acid (DHA</a:t>
            </a:r>
            <a:r>
              <a:rPr lang="es-ES" sz="4800" b="1" dirty="0" smtClean="0"/>
              <a:t>)/Cervonic acid</a:t>
            </a:r>
          </a:p>
          <a:p>
            <a:pPr lvl="1"/>
            <a:r>
              <a:rPr lang="es-ES" sz="4800" b="1" dirty="0"/>
              <a:t>Eicosapentaenoic acid (EPA)/Timnodonic acid</a:t>
            </a:r>
          </a:p>
          <a:p>
            <a:pPr lvl="1"/>
            <a:endParaRPr lang="es-ES" sz="4800" b="1" dirty="0"/>
          </a:p>
        </p:txBody>
      </p:sp>
    </p:spTree>
    <p:extLst>
      <p:ext uri="{BB962C8B-B14F-4D97-AF65-F5344CB8AC3E}">
        <p14:creationId xmlns:p14="http://schemas.microsoft.com/office/powerpoint/2010/main" val="40427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Functions Of Omega 3 FAs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906000" cy="4389120"/>
          </a:xfrm>
        </p:spPr>
        <p:txBody>
          <a:bodyPr>
            <a:normAutofit fontScale="92500" lnSpcReduction="10000"/>
          </a:bodyPr>
          <a:lstStyle/>
          <a:p>
            <a:r>
              <a:rPr lang="en-US" sz="4800" dirty="0"/>
              <a:t>Omega 3 </a:t>
            </a:r>
            <a:r>
              <a:rPr lang="en-US" sz="4800" dirty="0" smtClean="0"/>
              <a:t>Fatty </a:t>
            </a:r>
            <a:r>
              <a:rPr lang="en-US" sz="4800" dirty="0"/>
              <a:t>acids are </a:t>
            </a:r>
            <a:r>
              <a:rPr lang="en-US" sz="4800" dirty="0" smtClean="0"/>
              <a:t> </a:t>
            </a:r>
            <a:r>
              <a:rPr lang="en-US" sz="4800" dirty="0"/>
              <a:t>components </a:t>
            </a:r>
            <a:endParaRPr lang="en-US" sz="4800" dirty="0" smtClean="0"/>
          </a:p>
          <a:p>
            <a:pPr marL="0" indent="0">
              <a:buNone/>
            </a:pPr>
            <a:r>
              <a:rPr lang="en-US" sz="4800" dirty="0"/>
              <a:t> </a:t>
            </a:r>
            <a:r>
              <a:rPr lang="en-US" sz="4800" dirty="0" smtClean="0"/>
              <a:t> of </a:t>
            </a:r>
            <a:r>
              <a:rPr lang="en-US" sz="4800" b="1" dirty="0" smtClean="0">
                <a:solidFill>
                  <a:srgbClr val="C00000"/>
                </a:solidFill>
              </a:rPr>
              <a:t>cell biomembranes</a:t>
            </a:r>
            <a:r>
              <a:rPr lang="en-US" sz="4800" b="1" dirty="0" smtClean="0"/>
              <a:t>.</a:t>
            </a:r>
            <a:endParaRPr lang="en-US" sz="4800" dirty="0" smtClean="0"/>
          </a:p>
          <a:p>
            <a:r>
              <a:rPr lang="en-US" sz="4800" dirty="0" smtClean="0"/>
              <a:t>Omega </a:t>
            </a:r>
            <a:r>
              <a:rPr lang="en-US" sz="4800" dirty="0"/>
              <a:t>3 Fatty acids are more </a:t>
            </a:r>
            <a:r>
              <a:rPr lang="en-US" sz="4800" b="1" dirty="0">
                <a:solidFill>
                  <a:srgbClr val="C00000"/>
                </a:solidFill>
              </a:rPr>
              <a:t>associated to Human brain</a:t>
            </a:r>
            <a:r>
              <a:rPr lang="en-US" sz="4800" b="1" dirty="0"/>
              <a:t>.</a:t>
            </a:r>
          </a:p>
          <a:p>
            <a:r>
              <a:rPr lang="en-US" sz="4800" dirty="0"/>
              <a:t>Helpful in </a:t>
            </a:r>
            <a:r>
              <a:rPr lang="en-US" sz="4800" b="1" dirty="0"/>
              <a:t>growth ,development  </a:t>
            </a:r>
            <a:endParaRPr lang="en-US" sz="4800" b="1" dirty="0" smtClean="0"/>
          </a:p>
          <a:p>
            <a:pPr marL="0" indent="0">
              <a:buNone/>
            </a:pPr>
            <a:r>
              <a:rPr lang="en-US" sz="4800" b="1" dirty="0"/>
              <a:t> </a:t>
            </a:r>
            <a:r>
              <a:rPr lang="en-US" sz="4800" b="1" dirty="0" smtClean="0"/>
              <a:t> and </a:t>
            </a:r>
            <a:r>
              <a:rPr lang="en-US" sz="4800" b="1" dirty="0"/>
              <a:t>functioning of brain.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58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5181600"/>
          </a:xfrm>
        </p:spPr>
        <p:txBody>
          <a:bodyPr>
            <a:noAutofit/>
          </a:bodyPr>
          <a:lstStyle/>
          <a:p>
            <a:r>
              <a:rPr lang="en-US" sz="6000" dirty="0" smtClean="0"/>
              <a:t>Thus </a:t>
            </a:r>
            <a:r>
              <a:rPr lang="en-US" sz="6000" b="1" dirty="0" smtClean="0">
                <a:solidFill>
                  <a:srgbClr val="C00000"/>
                </a:solidFill>
              </a:rPr>
              <a:t>Omega 3 fatty acids</a:t>
            </a:r>
            <a:r>
              <a:rPr lang="en-US" sz="6000" dirty="0" smtClean="0"/>
              <a:t> plays </a:t>
            </a:r>
            <a:r>
              <a:rPr lang="en-US" sz="6000" b="1" dirty="0" smtClean="0"/>
              <a:t>good role in</a:t>
            </a:r>
          </a:p>
          <a:p>
            <a:r>
              <a:rPr lang="en-US" sz="6000" b="1" dirty="0" smtClean="0"/>
              <a:t>Developing </a:t>
            </a:r>
            <a:r>
              <a:rPr lang="en-US" sz="6000" b="1" dirty="0" smtClean="0">
                <a:solidFill>
                  <a:srgbClr val="0070C0"/>
                </a:solidFill>
              </a:rPr>
              <a:t>mental well being</a:t>
            </a:r>
            <a:r>
              <a:rPr lang="en-US" sz="6000" b="1" dirty="0" smtClean="0"/>
              <a:t> of infants and adults.</a:t>
            </a:r>
          </a:p>
        </p:txBody>
      </p:sp>
    </p:spTree>
    <p:extLst>
      <p:ext uri="{BB962C8B-B14F-4D97-AF65-F5344CB8AC3E}">
        <p14:creationId xmlns:p14="http://schemas.microsoft.com/office/powerpoint/2010/main" val="288117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434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/>
              <a:t>Since Omega 3 Fatty Acids are PUFAS </a:t>
            </a:r>
            <a:br>
              <a:rPr lang="en-US" sz="5400" b="1" dirty="0" smtClean="0"/>
            </a:br>
            <a:r>
              <a:rPr lang="en-US" sz="5400" b="1" dirty="0" smtClean="0"/>
              <a:t>They are easily metabolizable in human body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29225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991600" cy="5257800"/>
          </a:xfrm>
        </p:spPr>
        <p:txBody>
          <a:bodyPr/>
          <a:lstStyle/>
          <a:p>
            <a:r>
              <a:rPr lang="en-US" sz="3600" b="1" dirty="0" smtClean="0"/>
              <a:t> </a:t>
            </a:r>
            <a:r>
              <a:rPr lang="en-US" sz="3600" b="1" dirty="0" smtClean="0">
                <a:solidFill>
                  <a:srgbClr val="C00000"/>
                </a:solidFill>
              </a:rPr>
              <a:t>Omega 3 Fatty acids Reduces </a:t>
            </a:r>
            <a:r>
              <a:rPr lang="en-US" sz="3600" b="1" dirty="0">
                <a:solidFill>
                  <a:srgbClr val="C00000"/>
                </a:solidFill>
              </a:rPr>
              <a:t>risk of heart </a:t>
            </a:r>
            <a:r>
              <a:rPr lang="en-US" sz="3600" b="1" dirty="0" smtClean="0">
                <a:solidFill>
                  <a:srgbClr val="C00000"/>
                </a:solidFill>
              </a:rPr>
              <a:t>disease:</a:t>
            </a:r>
            <a:endParaRPr lang="en-US" sz="3600" b="1" dirty="0">
              <a:solidFill>
                <a:srgbClr val="C00000"/>
              </a:solidFill>
            </a:endParaRPr>
          </a:p>
          <a:p>
            <a:pPr lvl="1"/>
            <a:r>
              <a:rPr lang="en-US" sz="4400" dirty="0" smtClean="0"/>
              <a:t>By stimulating </a:t>
            </a:r>
            <a:r>
              <a:rPr lang="en-US" sz="4400" dirty="0"/>
              <a:t>Prostaglandins and </a:t>
            </a:r>
            <a:r>
              <a:rPr lang="en-US" sz="4400" dirty="0" smtClean="0"/>
              <a:t>Prostacyclin's </a:t>
            </a:r>
            <a:r>
              <a:rPr lang="en-US" sz="4400" dirty="0"/>
              <a:t>that </a:t>
            </a:r>
            <a:r>
              <a:rPr lang="en-US" sz="4400" b="1" dirty="0" smtClean="0">
                <a:solidFill>
                  <a:srgbClr val="C00000"/>
                </a:solidFill>
              </a:rPr>
              <a:t>reduces Platelet aggregation.</a:t>
            </a:r>
            <a:endParaRPr lang="en-US" sz="4400" b="1" dirty="0">
              <a:solidFill>
                <a:srgbClr val="C00000"/>
              </a:solidFill>
            </a:endParaRPr>
          </a:p>
          <a:p>
            <a:pPr lvl="1"/>
            <a:r>
              <a:rPr lang="en-US" sz="4400" b="1" dirty="0" smtClean="0"/>
              <a:t>Which reduces</a:t>
            </a:r>
            <a:r>
              <a:rPr lang="en-US" sz="4400" dirty="0" smtClean="0"/>
              <a:t> </a:t>
            </a:r>
            <a:r>
              <a:rPr lang="en-US" sz="4400" dirty="0"/>
              <a:t>blood clotting </a:t>
            </a:r>
            <a:r>
              <a:rPr lang="en-US" sz="4400" dirty="0" smtClean="0"/>
              <a:t>and </a:t>
            </a:r>
            <a:r>
              <a:rPr lang="en-US" sz="4400" b="1" dirty="0"/>
              <a:t>T</a:t>
            </a:r>
            <a:r>
              <a:rPr lang="en-US" sz="4400" b="1" dirty="0" smtClean="0"/>
              <a:t>hrombus formation.</a:t>
            </a:r>
            <a:endParaRPr lang="en-US" sz="4400" b="1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9074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0292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Omega 3 Fatty acids have  pleiotropic effects(more than on effect):</a:t>
            </a:r>
          </a:p>
          <a:p>
            <a:pPr lvl="1"/>
            <a:r>
              <a:rPr lang="en-US" sz="4400" b="1" dirty="0" smtClean="0">
                <a:solidFill>
                  <a:srgbClr val="C00000"/>
                </a:solidFill>
              </a:rPr>
              <a:t>Cardio protective effect</a:t>
            </a:r>
          </a:p>
          <a:p>
            <a:pPr lvl="2"/>
            <a:r>
              <a:rPr lang="en-US" sz="4100" b="1" dirty="0" smtClean="0">
                <a:solidFill>
                  <a:srgbClr val="C00000"/>
                </a:solidFill>
              </a:rPr>
              <a:t>Lowers Blood pressure</a:t>
            </a:r>
          </a:p>
          <a:p>
            <a:pPr lvl="2"/>
            <a:r>
              <a:rPr lang="en-US" sz="4100" b="1" dirty="0" smtClean="0">
                <a:solidFill>
                  <a:srgbClr val="C00000"/>
                </a:solidFill>
              </a:rPr>
              <a:t>Anti-Inflammatory</a:t>
            </a:r>
          </a:p>
          <a:p>
            <a:pPr lvl="2"/>
            <a:r>
              <a:rPr lang="en-US" sz="4100" b="1" dirty="0" smtClean="0">
                <a:solidFill>
                  <a:srgbClr val="C00000"/>
                </a:solidFill>
              </a:rPr>
              <a:t>Anti-</a:t>
            </a:r>
            <a:r>
              <a:rPr lang="en-US" sz="4100" b="1" dirty="0">
                <a:solidFill>
                  <a:srgbClr val="C00000"/>
                </a:solidFill>
              </a:rPr>
              <a:t>A</a:t>
            </a:r>
            <a:r>
              <a:rPr lang="en-US" sz="4100" b="1" dirty="0" smtClean="0">
                <a:solidFill>
                  <a:srgbClr val="C00000"/>
                </a:solidFill>
              </a:rPr>
              <a:t>therogenic </a:t>
            </a:r>
          </a:p>
          <a:p>
            <a:pPr lvl="2"/>
            <a:r>
              <a:rPr lang="en-US" sz="4100" b="1" dirty="0" smtClean="0">
                <a:solidFill>
                  <a:srgbClr val="C00000"/>
                </a:solidFill>
              </a:rPr>
              <a:t>Anti-Thrombotic</a:t>
            </a:r>
            <a:endParaRPr lang="en-US" sz="41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9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8686800" cy="52578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Thus Fish </a:t>
            </a:r>
            <a:r>
              <a:rPr lang="en-US" sz="4400" b="1" dirty="0" smtClean="0">
                <a:solidFill>
                  <a:srgbClr val="C00000"/>
                </a:solidFill>
              </a:rPr>
              <a:t>Eaters has </a:t>
            </a:r>
            <a:r>
              <a:rPr lang="en-US" sz="4400" b="1" dirty="0">
                <a:solidFill>
                  <a:srgbClr val="C00000"/>
                </a:solidFill>
              </a:rPr>
              <a:t>good </a:t>
            </a:r>
            <a:endParaRPr lang="en-US" sz="4400" b="1" dirty="0" smtClean="0">
              <a:solidFill>
                <a:srgbClr val="C00000"/>
              </a:solidFill>
            </a:endParaRPr>
          </a:p>
          <a:p>
            <a:r>
              <a:rPr lang="en-US" sz="5400" b="1" dirty="0" smtClean="0"/>
              <a:t>Brain </a:t>
            </a:r>
            <a:r>
              <a:rPr lang="en-US" sz="5400" b="1" dirty="0"/>
              <a:t>development </a:t>
            </a:r>
            <a:r>
              <a:rPr lang="en-US" sz="5400" b="1" dirty="0" smtClean="0"/>
              <a:t>with an efficient nervous function</a:t>
            </a:r>
            <a:r>
              <a:rPr lang="en-US" sz="5400" dirty="0" smtClean="0"/>
              <a:t>.</a:t>
            </a:r>
          </a:p>
          <a:p>
            <a:r>
              <a:rPr lang="en-US" sz="5400" b="1" dirty="0" smtClean="0">
                <a:solidFill>
                  <a:srgbClr val="C00000"/>
                </a:solidFill>
              </a:rPr>
              <a:t>Protected from Heart attacks.</a:t>
            </a:r>
            <a:endParaRPr lang="en-US" sz="5400" b="1" dirty="0">
              <a:solidFill>
                <a:srgbClr val="C00000"/>
              </a:solidFill>
            </a:endParaRPr>
          </a:p>
          <a:p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5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Deficiency Of Omega 3 Fatty acids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35480"/>
            <a:ext cx="9067800" cy="4693920"/>
          </a:xfrm>
        </p:spPr>
        <p:txBody>
          <a:bodyPr>
            <a:normAutofit fontScale="92500" lnSpcReduction="20000"/>
          </a:bodyPr>
          <a:lstStyle/>
          <a:p>
            <a:r>
              <a:rPr lang="en-US" sz="4300" dirty="0" smtClean="0"/>
              <a:t>Deficit of omega 3 fatty acids </a:t>
            </a:r>
            <a:r>
              <a:rPr lang="en-US" sz="4300" b="1" dirty="0" smtClean="0">
                <a:solidFill>
                  <a:srgbClr val="C00000"/>
                </a:solidFill>
              </a:rPr>
              <a:t>affect the normal growth ,development and functioning of brain.</a:t>
            </a:r>
          </a:p>
          <a:p>
            <a:r>
              <a:rPr lang="en-US" sz="4300" dirty="0" smtClean="0"/>
              <a:t>Persons may suffer from </a:t>
            </a:r>
            <a:r>
              <a:rPr lang="en-US" sz="4300" b="1" dirty="0" smtClean="0"/>
              <a:t>mental illness </a:t>
            </a:r>
            <a:r>
              <a:rPr lang="en-US" sz="4300" dirty="0" smtClean="0"/>
              <a:t>like</a:t>
            </a:r>
            <a:r>
              <a:rPr lang="en-US" sz="3600" dirty="0" smtClean="0"/>
              <a:t>:</a:t>
            </a:r>
          </a:p>
          <a:p>
            <a:pPr lvl="1"/>
            <a:r>
              <a:rPr lang="en-US" sz="4300" b="1" dirty="0" smtClean="0"/>
              <a:t>Depression</a:t>
            </a:r>
          </a:p>
          <a:p>
            <a:pPr lvl="1"/>
            <a:r>
              <a:rPr lang="en-US" sz="4300" b="1" dirty="0" smtClean="0"/>
              <a:t>Attention deficit</a:t>
            </a:r>
          </a:p>
          <a:p>
            <a:pPr lvl="1"/>
            <a:r>
              <a:rPr lang="en-US" sz="4300" b="1" dirty="0" smtClean="0"/>
              <a:t>Dementia</a:t>
            </a:r>
          </a:p>
        </p:txBody>
      </p:sp>
    </p:spTree>
    <p:extLst>
      <p:ext uri="{BB962C8B-B14F-4D97-AF65-F5344CB8AC3E}">
        <p14:creationId xmlns:p14="http://schemas.microsoft.com/office/powerpoint/2010/main" val="66955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458200" cy="4389120"/>
          </a:xfrm>
        </p:spPr>
        <p:txBody>
          <a:bodyPr>
            <a:normAutofit lnSpcReduction="10000"/>
          </a:bodyPr>
          <a:lstStyle/>
          <a:p>
            <a:r>
              <a:rPr lang="en-US" sz="4800" dirty="0"/>
              <a:t>Deficiency </a:t>
            </a:r>
            <a:r>
              <a:rPr lang="en-US" sz="4800" dirty="0" smtClean="0"/>
              <a:t>of </a:t>
            </a:r>
            <a:r>
              <a:rPr lang="en-US" sz="4800" b="1" dirty="0"/>
              <a:t>Omega 3 Fatty acids</a:t>
            </a:r>
            <a:r>
              <a:rPr lang="en-US" sz="4800" dirty="0" smtClean="0"/>
              <a:t> :</a:t>
            </a:r>
          </a:p>
          <a:p>
            <a:pPr lvl="1"/>
            <a:r>
              <a:rPr lang="en-US" sz="4600" b="1" dirty="0" smtClean="0">
                <a:solidFill>
                  <a:srgbClr val="C00000"/>
                </a:solidFill>
              </a:rPr>
              <a:t>Alters </a:t>
            </a:r>
            <a:r>
              <a:rPr lang="en-US" sz="4600" b="1" dirty="0">
                <a:solidFill>
                  <a:srgbClr val="C00000"/>
                </a:solidFill>
              </a:rPr>
              <a:t>the cell </a:t>
            </a:r>
            <a:r>
              <a:rPr lang="en-US" sz="4600" b="1" dirty="0" smtClean="0">
                <a:solidFill>
                  <a:srgbClr val="C00000"/>
                </a:solidFill>
              </a:rPr>
              <a:t>membrane structure</a:t>
            </a:r>
            <a:r>
              <a:rPr lang="en-US" sz="4600" dirty="0" smtClean="0"/>
              <a:t>.</a:t>
            </a:r>
            <a:endParaRPr lang="en-US" sz="4600" dirty="0"/>
          </a:p>
          <a:p>
            <a:pPr lvl="1"/>
            <a:r>
              <a:rPr lang="en-US" sz="4600" dirty="0"/>
              <a:t>I</a:t>
            </a:r>
            <a:r>
              <a:rPr lang="en-US" sz="4600" dirty="0" smtClean="0"/>
              <a:t>ncreases </a:t>
            </a:r>
            <a:r>
              <a:rPr lang="en-US" sz="4600" dirty="0"/>
              <a:t>the </a:t>
            </a:r>
            <a:r>
              <a:rPr lang="en-US" sz="4600" b="1" dirty="0">
                <a:solidFill>
                  <a:srgbClr val="C00000"/>
                </a:solidFill>
              </a:rPr>
              <a:t>risk of heart attack.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274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Omega </a:t>
            </a:r>
            <a:r>
              <a:rPr lang="en-US" b="1" dirty="0" smtClean="0"/>
              <a:t>6 </a:t>
            </a:r>
            <a:r>
              <a:rPr lang="en-US" b="1" dirty="0"/>
              <a:t>Fatty Acids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35480"/>
            <a:ext cx="9067800" cy="4389120"/>
          </a:xfrm>
        </p:spPr>
        <p:txBody>
          <a:bodyPr>
            <a:normAutofit/>
          </a:bodyPr>
          <a:lstStyle/>
          <a:p>
            <a:r>
              <a:rPr lang="en-US" sz="4000" b="1" dirty="0"/>
              <a:t>Omega 6 Fatty Acids: </a:t>
            </a:r>
            <a:r>
              <a:rPr lang="en-US" sz="4000" dirty="0"/>
              <a:t>These fatty acids has their </a:t>
            </a:r>
            <a:r>
              <a:rPr lang="en-US" sz="4000" b="1" dirty="0">
                <a:solidFill>
                  <a:srgbClr val="C00000"/>
                </a:solidFill>
              </a:rPr>
              <a:t>f</a:t>
            </a:r>
            <a:r>
              <a:rPr lang="en-US" sz="4000" b="1" dirty="0" smtClean="0">
                <a:solidFill>
                  <a:srgbClr val="C00000"/>
                </a:solidFill>
              </a:rPr>
              <a:t>irst </a:t>
            </a:r>
            <a:r>
              <a:rPr lang="en-US" sz="4000" b="1" dirty="0">
                <a:solidFill>
                  <a:srgbClr val="C00000"/>
                </a:solidFill>
              </a:rPr>
              <a:t>double bond at </a:t>
            </a:r>
            <a:r>
              <a:rPr lang="el-GR" sz="4000" b="1" dirty="0">
                <a:solidFill>
                  <a:srgbClr val="C00000"/>
                </a:solidFill>
              </a:rPr>
              <a:t>ω</a:t>
            </a:r>
            <a:r>
              <a:rPr lang="en-US" sz="4000" b="1" dirty="0">
                <a:solidFill>
                  <a:srgbClr val="C00000"/>
                </a:solidFill>
              </a:rPr>
              <a:t>6 carbon atom.</a:t>
            </a:r>
          </a:p>
          <a:p>
            <a:r>
              <a:rPr lang="en-US" sz="4000" b="1" dirty="0">
                <a:solidFill>
                  <a:srgbClr val="C00000"/>
                </a:solidFill>
              </a:rPr>
              <a:t>Examples of </a:t>
            </a:r>
            <a:r>
              <a:rPr lang="el-GR" sz="4000" b="1" dirty="0">
                <a:solidFill>
                  <a:srgbClr val="C00000"/>
                </a:solidFill>
              </a:rPr>
              <a:t>ω</a:t>
            </a:r>
            <a:r>
              <a:rPr lang="en-US" sz="4000" b="1" dirty="0">
                <a:solidFill>
                  <a:srgbClr val="C00000"/>
                </a:solidFill>
              </a:rPr>
              <a:t>6 </a:t>
            </a:r>
            <a:r>
              <a:rPr lang="en-US" sz="4000" b="1" dirty="0" smtClean="0">
                <a:solidFill>
                  <a:srgbClr val="C00000"/>
                </a:solidFill>
              </a:rPr>
              <a:t>Fatty </a:t>
            </a:r>
            <a:r>
              <a:rPr lang="en-US" sz="4000" b="1" dirty="0">
                <a:solidFill>
                  <a:srgbClr val="C00000"/>
                </a:solidFill>
              </a:rPr>
              <a:t>acids: </a:t>
            </a:r>
            <a:endParaRPr lang="en-US" sz="4000" b="1" dirty="0" smtClean="0">
              <a:solidFill>
                <a:srgbClr val="C00000"/>
              </a:solidFill>
            </a:endParaRP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4000" b="1" dirty="0" smtClean="0"/>
              <a:t>Linoleic acid(18:2;9,12</a:t>
            </a:r>
            <a:r>
              <a:rPr lang="en-US" sz="4000" b="1" dirty="0"/>
              <a:t>) (</a:t>
            </a:r>
            <a:r>
              <a:rPr lang="el-GR" sz="4000" b="1" dirty="0"/>
              <a:t>ω</a:t>
            </a:r>
            <a:r>
              <a:rPr lang="en-US" sz="4000" b="1" dirty="0"/>
              <a:t>6</a:t>
            </a:r>
            <a:r>
              <a:rPr lang="en-US" sz="4000" b="1" dirty="0" smtClean="0"/>
              <a:t>)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4000" b="1" dirty="0" smtClean="0"/>
              <a:t>Arachidonic acid(20:4;5,8,11,14</a:t>
            </a:r>
            <a:r>
              <a:rPr lang="en-US" sz="4000" b="1" dirty="0"/>
              <a:t>) (</a:t>
            </a:r>
            <a:r>
              <a:rPr lang="el-GR" sz="4000" b="1" dirty="0"/>
              <a:t>ω</a:t>
            </a:r>
            <a:r>
              <a:rPr lang="en-US" sz="4000" b="1" dirty="0"/>
              <a:t>6)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38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971800"/>
            <a:ext cx="85344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Enumerate Food  Nutrients 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37551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Chemical Nature Of Lipids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81519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figure_05_05a_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58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Omega </a:t>
            </a:r>
            <a:r>
              <a:rPr lang="en-US" b="1" dirty="0" smtClean="0"/>
              <a:t>7 Fatty </a:t>
            </a:r>
            <a:r>
              <a:rPr lang="en-US" b="1" dirty="0"/>
              <a:t>Acids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33600"/>
            <a:ext cx="9220200" cy="4389120"/>
          </a:xfrm>
        </p:spPr>
        <p:txBody>
          <a:bodyPr>
            <a:normAutofit/>
          </a:bodyPr>
          <a:lstStyle/>
          <a:p>
            <a:r>
              <a:rPr lang="en-US" sz="4800" b="1" dirty="0"/>
              <a:t>Omega 7 Fatty Acids</a:t>
            </a:r>
            <a:r>
              <a:rPr lang="en-US" sz="4800" dirty="0" smtClean="0"/>
              <a:t> </a:t>
            </a:r>
            <a:r>
              <a:rPr lang="en-US" sz="4800" dirty="0"/>
              <a:t>fatty acids has their first double bond at </a:t>
            </a:r>
            <a:r>
              <a:rPr lang="el-GR" sz="4800" dirty="0" smtClean="0"/>
              <a:t>ω</a:t>
            </a:r>
            <a:r>
              <a:rPr lang="en-US" sz="4800" dirty="0"/>
              <a:t>7</a:t>
            </a:r>
            <a:r>
              <a:rPr lang="en-US" sz="4800" dirty="0" smtClean="0"/>
              <a:t> </a:t>
            </a:r>
            <a:r>
              <a:rPr lang="en-US" sz="4800" dirty="0"/>
              <a:t>carbon atom</a:t>
            </a:r>
            <a:r>
              <a:rPr lang="en-US" sz="4800" dirty="0" smtClean="0"/>
              <a:t>.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4800" b="1" dirty="0"/>
              <a:t>Palmitoleic acid (C16:1;9) (</a:t>
            </a:r>
            <a:r>
              <a:rPr lang="el-GR" sz="4800" b="1" dirty="0"/>
              <a:t>ω</a:t>
            </a:r>
            <a:r>
              <a:rPr lang="en-US" sz="4800" b="1" dirty="0"/>
              <a:t>7)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50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Omega 9 Fatty Acids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Omega 9 Fatty Acids</a:t>
            </a:r>
            <a:r>
              <a:rPr lang="en-US" sz="4000" dirty="0" smtClean="0"/>
              <a:t>: These </a:t>
            </a:r>
            <a:r>
              <a:rPr lang="en-US" sz="4000" dirty="0"/>
              <a:t>fatty acids has their first double bond at </a:t>
            </a:r>
            <a:r>
              <a:rPr lang="el-GR" sz="4000" dirty="0"/>
              <a:t>ω</a:t>
            </a:r>
            <a:r>
              <a:rPr lang="en-US" sz="4000" dirty="0"/>
              <a:t>9 carbon </a:t>
            </a:r>
            <a:r>
              <a:rPr lang="en-US" sz="4000" dirty="0" smtClean="0"/>
              <a:t>atom.</a:t>
            </a:r>
            <a:endParaRPr lang="en-US" sz="4000" dirty="0"/>
          </a:p>
          <a:p>
            <a:r>
              <a:rPr lang="en-US" sz="4000" dirty="0"/>
              <a:t>Examples of </a:t>
            </a:r>
            <a:r>
              <a:rPr lang="el-GR" sz="4000" dirty="0"/>
              <a:t>ω</a:t>
            </a:r>
            <a:r>
              <a:rPr lang="en-US" sz="4000" dirty="0"/>
              <a:t>9 fatty acids</a:t>
            </a:r>
            <a:r>
              <a:rPr lang="en-US" sz="4000" dirty="0" smtClean="0"/>
              <a:t>:</a:t>
            </a:r>
          </a:p>
          <a:p>
            <a:pPr marL="548640" lvl="2" indent="-274320">
              <a:buClr>
                <a:schemeClr val="accent3"/>
              </a:buClr>
              <a:buSzPct val="95000"/>
            </a:pPr>
            <a:r>
              <a:rPr lang="en-US" sz="3700" b="1" dirty="0"/>
              <a:t>Oleic acid (C18:1;9)(</a:t>
            </a:r>
            <a:r>
              <a:rPr lang="el-GR" sz="3700" b="1" dirty="0"/>
              <a:t>ω</a:t>
            </a:r>
            <a:r>
              <a:rPr lang="en-US" sz="3700" b="1" dirty="0"/>
              <a:t>9</a:t>
            </a:r>
            <a:r>
              <a:rPr lang="en-US" sz="3700" b="1" dirty="0" smtClean="0"/>
              <a:t>)</a:t>
            </a:r>
          </a:p>
          <a:p>
            <a:pPr marL="548640" lvl="2" indent="-274320">
              <a:buClr>
                <a:schemeClr val="accent3"/>
              </a:buClr>
              <a:buSzPct val="95000"/>
            </a:pPr>
            <a:r>
              <a:rPr lang="en-US" sz="3700" b="1" dirty="0" smtClean="0"/>
              <a:t>Nervonic acid (C24:1;9)(</a:t>
            </a:r>
            <a:r>
              <a:rPr lang="el-GR" sz="3700" b="1" dirty="0"/>
              <a:t>ω</a:t>
            </a:r>
            <a:r>
              <a:rPr lang="en-US" sz="3700" b="1" dirty="0"/>
              <a:t>9)</a:t>
            </a:r>
          </a:p>
          <a:p>
            <a:pPr marL="0" lvl="1" indent="0">
              <a:buClr>
                <a:schemeClr val="accent3"/>
              </a:buClr>
              <a:buSzPct val="95000"/>
              <a:buNone/>
            </a:pPr>
            <a:endParaRPr lang="en-US" sz="4000" b="1" dirty="0"/>
          </a:p>
          <a:p>
            <a:endParaRPr lang="en-US" sz="4000" dirty="0" smtClean="0"/>
          </a:p>
          <a:p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1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FFA.web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657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76600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/>
              <a:t>Poly Unsaturated Fatty Acids</a:t>
            </a:r>
            <a:br>
              <a:rPr lang="en-US" sz="5400" b="1" dirty="0" smtClean="0"/>
            </a:br>
            <a:r>
              <a:rPr lang="en-US" sz="5400" b="1" dirty="0" smtClean="0"/>
              <a:t>(PUFAs)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03007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Dietary Rich Sources Of </a:t>
            </a:r>
            <a:br>
              <a:rPr lang="en-US" b="1" dirty="0" smtClean="0"/>
            </a:br>
            <a:r>
              <a:rPr lang="en-US" b="1" dirty="0" smtClean="0"/>
              <a:t>PUFAs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09800"/>
            <a:ext cx="9144000" cy="43434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PUFAs are nutritionally essential </a:t>
            </a:r>
            <a:r>
              <a:rPr lang="en-US" sz="4400" dirty="0" smtClean="0"/>
              <a:t>since they are </a:t>
            </a:r>
            <a:r>
              <a:rPr lang="en-US" sz="4400" b="1" dirty="0" smtClean="0"/>
              <a:t>not biosynthesized by human beings</a:t>
            </a:r>
          </a:p>
          <a:p>
            <a:r>
              <a:rPr lang="en-US" sz="4400" dirty="0" smtClean="0"/>
              <a:t>Hence Human </a:t>
            </a:r>
            <a:r>
              <a:rPr lang="en-US" sz="4400" dirty="0"/>
              <a:t>beings </a:t>
            </a:r>
            <a:r>
              <a:rPr lang="en-US" sz="4400" b="1" dirty="0"/>
              <a:t>should take dietary Lipids </a:t>
            </a:r>
            <a:r>
              <a:rPr lang="en-US" sz="4400" dirty="0"/>
              <a:t>to get </a:t>
            </a:r>
            <a:r>
              <a:rPr lang="en-US" sz="4400" b="1" dirty="0">
                <a:solidFill>
                  <a:srgbClr val="C00000"/>
                </a:solidFill>
              </a:rPr>
              <a:t>essential Fatty acids.</a:t>
            </a:r>
          </a:p>
          <a:p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373345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105400"/>
          </a:xfrm>
        </p:spPr>
        <p:txBody>
          <a:bodyPr>
            <a:noAutofit/>
          </a:bodyPr>
          <a:lstStyle/>
          <a:p>
            <a:r>
              <a:rPr lang="en-US" sz="4800" b="1" dirty="0"/>
              <a:t>R</a:t>
            </a:r>
            <a:r>
              <a:rPr lang="en-US" sz="4800" b="1" dirty="0" smtClean="0"/>
              <a:t>ich </a:t>
            </a:r>
            <a:r>
              <a:rPr lang="en-US" sz="4800" b="1" dirty="0"/>
              <a:t>sources </a:t>
            </a:r>
            <a:r>
              <a:rPr lang="en-US" sz="4800" b="1" dirty="0" smtClean="0"/>
              <a:t>of dietary </a:t>
            </a:r>
            <a:r>
              <a:rPr lang="en-US" sz="4800" b="1" dirty="0"/>
              <a:t>essential </a:t>
            </a:r>
            <a:r>
              <a:rPr lang="en-US" sz="4800" b="1" dirty="0" smtClean="0"/>
              <a:t>PUFAs are:</a:t>
            </a:r>
            <a:endParaRPr lang="en-US" sz="4800" b="1" dirty="0" smtClean="0">
              <a:solidFill>
                <a:srgbClr val="C00000"/>
              </a:solidFill>
            </a:endParaRPr>
          </a:p>
          <a:p>
            <a:pPr lvl="1"/>
            <a:r>
              <a:rPr lang="en-US" sz="5400" b="1" dirty="0" smtClean="0">
                <a:solidFill>
                  <a:srgbClr val="C00000"/>
                </a:solidFill>
              </a:rPr>
              <a:t>Vegetable Oils </a:t>
            </a:r>
            <a:r>
              <a:rPr lang="en-US" sz="5400" b="1" dirty="0" smtClean="0"/>
              <a:t>  </a:t>
            </a:r>
          </a:p>
          <a:p>
            <a:pPr lvl="1"/>
            <a:r>
              <a:rPr lang="en-US" sz="5400" b="1" dirty="0" smtClean="0">
                <a:solidFill>
                  <a:srgbClr val="C00000"/>
                </a:solidFill>
              </a:rPr>
              <a:t>Fish and Fish oils</a:t>
            </a:r>
            <a:endParaRPr lang="en-US" sz="5400" dirty="0" smtClean="0"/>
          </a:p>
          <a:p>
            <a:pPr lvl="1"/>
            <a:r>
              <a:rPr lang="en-US" sz="5400" b="1" dirty="0" smtClean="0">
                <a:solidFill>
                  <a:srgbClr val="C00000"/>
                </a:solidFill>
              </a:rPr>
              <a:t>Green Leaves, Algae</a:t>
            </a:r>
            <a:endParaRPr lang="en-US" sz="5400" dirty="0" smtClean="0"/>
          </a:p>
        </p:txBody>
      </p:sp>
    </p:spTree>
    <p:extLst>
      <p:ext uri="{BB962C8B-B14F-4D97-AF65-F5344CB8AC3E}">
        <p14:creationId xmlns:p14="http://schemas.microsoft.com/office/powerpoint/2010/main" val="53013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35480"/>
            <a:ext cx="8686800" cy="438912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Arachidonic acid(PUFA) </a:t>
            </a:r>
            <a:r>
              <a:rPr lang="en-US" sz="5400" dirty="0" smtClean="0"/>
              <a:t>can be </a:t>
            </a:r>
            <a:r>
              <a:rPr lang="en-US" sz="5400" b="1" dirty="0" smtClean="0">
                <a:solidFill>
                  <a:srgbClr val="C00000"/>
                </a:solidFill>
              </a:rPr>
              <a:t>synthesized</a:t>
            </a:r>
            <a:r>
              <a:rPr lang="en-US" sz="5400" dirty="0" smtClean="0"/>
              <a:t> </a:t>
            </a:r>
            <a:r>
              <a:rPr lang="en-US" sz="5400" b="1" dirty="0" smtClean="0">
                <a:solidFill>
                  <a:srgbClr val="C00000"/>
                </a:solidFill>
              </a:rPr>
              <a:t>from </a:t>
            </a:r>
            <a:r>
              <a:rPr lang="en-US" sz="5400" b="1" dirty="0" smtClean="0"/>
              <a:t>Linoleic acid(PUFA) </a:t>
            </a:r>
            <a:r>
              <a:rPr lang="en-US" sz="5400" dirty="0" smtClean="0"/>
              <a:t>in human body.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64644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Proper Requirement</a:t>
            </a:r>
            <a:br>
              <a:rPr lang="en-US" b="1" dirty="0" smtClean="0"/>
            </a:br>
            <a:r>
              <a:rPr lang="en-US" b="1" dirty="0" smtClean="0"/>
              <a:t> Of Fatty Acids To Human Body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7760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839200" cy="4724400"/>
          </a:xfrm>
        </p:spPr>
        <p:txBody>
          <a:bodyPr>
            <a:normAutofit fontScale="85000" lnSpcReduction="20000"/>
          </a:bodyPr>
          <a:lstStyle/>
          <a:p>
            <a:r>
              <a:rPr lang="en-US" sz="5400" dirty="0"/>
              <a:t>It is ideal to </a:t>
            </a:r>
            <a:r>
              <a:rPr lang="en-US" sz="5400" b="1" dirty="0"/>
              <a:t>consume ratio </a:t>
            </a:r>
            <a:r>
              <a:rPr lang="en-US" sz="5400" dirty="0" smtClean="0"/>
              <a:t>of:</a:t>
            </a:r>
          </a:p>
          <a:p>
            <a:r>
              <a:rPr lang="en-US" sz="9500" b="1" dirty="0" smtClean="0"/>
              <a:t>1  :   1   :   1 </a:t>
            </a:r>
          </a:p>
          <a:p>
            <a:r>
              <a:rPr lang="en-US" sz="5600" b="1" dirty="0" smtClean="0"/>
              <a:t>SFA   MUFA   PUFAs </a:t>
            </a:r>
          </a:p>
          <a:p>
            <a:pPr marL="0" indent="0">
              <a:buNone/>
            </a:pPr>
            <a:endParaRPr lang="en-US" sz="5600" b="1" dirty="0" smtClean="0"/>
          </a:p>
          <a:p>
            <a:r>
              <a:rPr lang="en-US" sz="5400" dirty="0"/>
              <a:t>r</a:t>
            </a:r>
            <a:r>
              <a:rPr lang="en-US" sz="5400" dirty="0" smtClean="0"/>
              <a:t>espectively </a:t>
            </a:r>
            <a:r>
              <a:rPr lang="en-US" sz="5400" b="1" dirty="0" smtClean="0">
                <a:solidFill>
                  <a:srgbClr val="C00000"/>
                </a:solidFill>
              </a:rPr>
              <a:t>from </a:t>
            </a:r>
            <a:r>
              <a:rPr lang="en-US" sz="5400" b="1" dirty="0">
                <a:solidFill>
                  <a:srgbClr val="C00000"/>
                </a:solidFill>
              </a:rPr>
              <a:t>the diet to maintain good health</a:t>
            </a:r>
            <a:r>
              <a:rPr lang="en-US" sz="5400" dirty="0"/>
              <a:t>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6429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991600" cy="510540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sz="4800" b="1" dirty="0" smtClean="0"/>
              <a:t>Chemically Lipids are Esters :</a:t>
            </a:r>
          </a:p>
          <a:p>
            <a:pPr marL="0" indent="0" algn="ctr">
              <a:buNone/>
            </a:pPr>
            <a:endParaRPr lang="en-US" sz="4800" dirty="0" smtClean="0"/>
          </a:p>
          <a:p>
            <a:r>
              <a:rPr lang="en-US" sz="4800" b="1" dirty="0" smtClean="0"/>
              <a:t>Lipids are Esters of </a:t>
            </a:r>
            <a:r>
              <a:rPr lang="en-US" sz="4800" b="1" dirty="0" smtClean="0">
                <a:solidFill>
                  <a:srgbClr val="0070C0"/>
                </a:solidFill>
              </a:rPr>
              <a:t>Fatty acids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smtClean="0"/>
              <a:t>with </a:t>
            </a:r>
            <a:r>
              <a:rPr lang="en-US" sz="4800" b="1" dirty="0" smtClean="0">
                <a:solidFill>
                  <a:srgbClr val="FF0000"/>
                </a:solidFill>
              </a:rPr>
              <a:t>Alcohol</a:t>
            </a:r>
            <a:r>
              <a:rPr lang="en-US" sz="4800" b="1" dirty="0" smtClean="0"/>
              <a:t> and  attached with </a:t>
            </a:r>
            <a:r>
              <a:rPr lang="en-US" sz="4800" b="1" dirty="0" smtClean="0">
                <a:solidFill>
                  <a:srgbClr val="C00000"/>
                </a:solidFill>
              </a:rPr>
              <a:t>other groups.</a:t>
            </a:r>
          </a:p>
          <a:p>
            <a:pPr marL="0" indent="0">
              <a:buNone/>
            </a:pPr>
            <a:endParaRPr lang="en-US" sz="4800" b="1" dirty="0" smtClean="0">
              <a:solidFill>
                <a:srgbClr val="C00000"/>
              </a:solidFill>
            </a:endParaRPr>
          </a:p>
          <a:p>
            <a:r>
              <a:rPr lang="en-US" sz="4800" b="1" dirty="0" smtClean="0"/>
              <a:t>Lipids are relatively </a:t>
            </a:r>
            <a:r>
              <a:rPr lang="en-US" sz="4800" b="1" dirty="0"/>
              <a:t>or </a:t>
            </a:r>
            <a:r>
              <a:rPr lang="en-US" sz="4800" b="1" dirty="0" smtClean="0"/>
              <a:t>potentially </a:t>
            </a:r>
            <a:r>
              <a:rPr lang="en-US" sz="4800" b="1" dirty="0">
                <a:solidFill>
                  <a:srgbClr val="C00000"/>
                </a:solidFill>
              </a:rPr>
              <a:t>associated with Fatty acids</a:t>
            </a:r>
            <a:r>
              <a:rPr lang="en-US" sz="4800" dirty="0"/>
              <a:t>.</a:t>
            </a:r>
          </a:p>
          <a:p>
            <a:endParaRPr lang="en-US" sz="4800" b="1" dirty="0" smtClean="0">
              <a:solidFill>
                <a:srgbClr val="C00000"/>
              </a:solidFill>
            </a:endParaRPr>
          </a:p>
          <a:p>
            <a:endParaRPr lang="en-US" sz="4800" b="1" dirty="0" smtClean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>
            <a:normAutofit fontScale="92500"/>
          </a:bodyPr>
          <a:lstStyle/>
          <a:p>
            <a:r>
              <a:rPr lang="en-US" sz="4800" dirty="0"/>
              <a:t>Naturally there is </a:t>
            </a:r>
            <a:r>
              <a:rPr lang="en-US" sz="4800" b="1" dirty="0"/>
              <a:t>no single oil </a:t>
            </a:r>
            <a:r>
              <a:rPr lang="en-US" sz="4800" b="1" dirty="0" smtClean="0"/>
              <a:t> which </a:t>
            </a:r>
            <a:r>
              <a:rPr lang="en-US" sz="4800" dirty="0" smtClean="0"/>
              <a:t>has </a:t>
            </a:r>
            <a:r>
              <a:rPr lang="en-US" sz="4800" dirty="0"/>
              <a:t>all </a:t>
            </a:r>
            <a:r>
              <a:rPr lang="en-US" sz="4800" b="1" dirty="0"/>
              <a:t>3 types of fatty acids in ideal proportion.</a:t>
            </a:r>
          </a:p>
          <a:p>
            <a:r>
              <a:rPr lang="en-US" sz="4800" dirty="0"/>
              <a:t>Hence it is always </a:t>
            </a:r>
            <a:r>
              <a:rPr lang="en-US" sz="4800" b="1" dirty="0">
                <a:solidFill>
                  <a:srgbClr val="C00000"/>
                </a:solidFill>
              </a:rPr>
              <a:t>advisable to mix a combination of oils and consume</a:t>
            </a:r>
            <a:r>
              <a:rPr lang="en-US" sz="4800" dirty="0">
                <a:solidFill>
                  <a:srgbClr val="C00000"/>
                </a:solidFill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70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552736"/>
              </p:ext>
            </p:extLst>
          </p:nvPr>
        </p:nvGraphicFramePr>
        <p:xfrm>
          <a:off x="0" y="0"/>
          <a:ext cx="9220200" cy="6854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Oils Rich In </a:t>
                      </a:r>
                    </a:p>
                    <a:p>
                      <a:pPr algn="ctr"/>
                      <a:r>
                        <a:rPr lang="en-US" sz="2800" dirty="0" smtClean="0"/>
                        <a:t>SFAs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Oils  rich in MUFAs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Oils  rich in PUFAs</a:t>
                      </a:r>
                      <a:r>
                        <a:rPr lang="en-US" sz="2800" baseline="0" dirty="0" smtClean="0"/>
                        <a:t>                                                                                                    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Coconut Oil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/>
                        <a:t>Olive Oil  (75%)</a:t>
                      </a:r>
                    </a:p>
                    <a:p>
                      <a:pPr algn="ctr"/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Flax seeds/</a:t>
                      </a:r>
                    </a:p>
                    <a:p>
                      <a:pPr algn="ctr"/>
                      <a:r>
                        <a:rPr lang="en-US" sz="2800" b="1" dirty="0" smtClean="0"/>
                        <a:t>Linseed</a:t>
                      </a:r>
                      <a:r>
                        <a:rPr lang="en-US" sz="2800" b="1" baseline="0" dirty="0" smtClean="0"/>
                        <a:t> Oil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Palm Oil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Sunflower Oil (85%)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Soya /Safflower Oil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Butter 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Ground nut /</a:t>
                      </a:r>
                    </a:p>
                    <a:p>
                      <a:pPr algn="ctr"/>
                      <a:r>
                        <a:rPr lang="en-US" sz="2800" b="1" dirty="0" smtClean="0"/>
                        <a:t>Pea nut Oil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Almond Oil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Animal</a:t>
                      </a:r>
                      <a:r>
                        <a:rPr lang="en-US" sz="2800" b="1" baseline="0" dirty="0" smtClean="0"/>
                        <a:t> Fat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Almond Oil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Rice Bran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4830"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Sesame Oil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Walnuts Oil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Beef Fat (Tallow Fat) 50%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Corn Oil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Lard (Pork Fat) 40%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Marine Fish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17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figure_05_03_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48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ser\Desktop\Comparison_of_dietary_fat_composition (1)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22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016" name="Group 44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8300934"/>
              </p:ext>
            </p:extLst>
          </p:nvPr>
        </p:nvGraphicFramePr>
        <p:xfrm>
          <a:off x="76200" y="115888"/>
          <a:ext cx="8915400" cy="6644256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Fatty Acids</a:t>
                      </a:r>
                    </a:p>
                  </a:txBody>
                  <a:tcPr marT="45708" marB="4570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Carbons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Double bonds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Abbreviation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Source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Acetic</a:t>
                      </a:r>
                    </a:p>
                  </a:txBody>
                  <a:tcPr marT="45708" marB="4570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2:0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bacterial metabolism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Propionic</a:t>
                      </a:r>
                    </a:p>
                  </a:txBody>
                  <a:tcPr marT="45708" marB="4570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3:0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bacterial metabolism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Butyric</a:t>
                      </a:r>
                    </a:p>
                  </a:txBody>
                  <a:tcPr marT="45708" marB="4570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4:0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butterfat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Caproic</a:t>
                      </a:r>
                    </a:p>
                  </a:txBody>
                  <a:tcPr marT="45708" marB="4570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6:0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butterfat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Caprylic</a:t>
                      </a:r>
                    </a:p>
                  </a:txBody>
                  <a:tcPr marT="45708" marB="4570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8:0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coconut oil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Capric</a:t>
                      </a:r>
                    </a:p>
                  </a:txBody>
                  <a:tcPr marT="45708" marB="4570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10:0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coconut oil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Lauric</a:t>
                      </a:r>
                    </a:p>
                  </a:txBody>
                  <a:tcPr marT="45708" marB="4570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12:0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coconut oil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Myristic</a:t>
                      </a:r>
                    </a:p>
                  </a:txBody>
                  <a:tcPr marT="45708" marB="4570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14:0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palm kernel oil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Palmitic</a:t>
                      </a:r>
                    </a:p>
                  </a:txBody>
                  <a:tcPr marT="45708" marB="4570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16:0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palm oil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Palmitoleic</a:t>
                      </a:r>
                    </a:p>
                  </a:txBody>
                  <a:tcPr marT="45708" marB="4570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16:1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animal fats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Stearic</a:t>
                      </a:r>
                    </a:p>
                  </a:txBody>
                  <a:tcPr marT="45708" marB="4570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18:0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animal fats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Oleic</a:t>
                      </a:r>
                    </a:p>
                  </a:txBody>
                  <a:tcPr marT="45708" marB="4570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18:1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olive oil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Linoleic</a:t>
                      </a:r>
                    </a:p>
                  </a:txBody>
                  <a:tcPr marT="45708" marB="4570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18:2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grape seed oil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Linolenic</a:t>
                      </a:r>
                    </a:p>
                  </a:txBody>
                  <a:tcPr marT="45708" marB="4570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18:3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flaxseed (linseed) oil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Arachidonic</a:t>
                      </a:r>
                    </a:p>
                  </a:txBody>
                  <a:tcPr marT="45708" marB="4570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20:4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peanut oil, fish oil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639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29000"/>
            <a:ext cx="82296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 smtClean="0"/>
              <a:t>Functions/Role/Significance Of Fatty Acids/PUFAS</a:t>
            </a:r>
            <a:br>
              <a:rPr lang="en-US" sz="6000" b="1" dirty="0" smtClean="0"/>
            </a:b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95860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718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1.Secondary Source Of Energy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2939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8839200" cy="5562600"/>
          </a:xfrm>
        </p:spPr>
        <p:txBody>
          <a:bodyPr>
            <a:noAutofit/>
          </a:bodyPr>
          <a:lstStyle/>
          <a:p>
            <a:r>
              <a:rPr lang="en-US" sz="4400" dirty="0" smtClean="0"/>
              <a:t>Fatty acids/PUFAs are </a:t>
            </a:r>
            <a:r>
              <a:rPr lang="en-US" sz="4400" b="1" dirty="0" smtClean="0"/>
              <a:t>essential components </a:t>
            </a:r>
            <a:r>
              <a:rPr lang="en-US" sz="4400" dirty="0" smtClean="0"/>
              <a:t>of different forms of </a:t>
            </a:r>
            <a:r>
              <a:rPr lang="en-US" sz="4400" b="1" dirty="0" smtClean="0"/>
              <a:t>simple </a:t>
            </a:r>
            <a:r>
              <a:rPr lang="en-US" sz="4400" dirty="0" smtClean="0"/>
              <a:t>and </a:t>
            </a:r>
            <a:r>
              <a:rPr lang="en-US" sz="4400" b="1" dirty="0" smtClean="0"/>
              <a:t>compound lipids</a:t>
            </a:r>
            <a:r>
              <a:rPr lang="en-US" sz="4400" dirty="0" smtClean="0"/>
              <a:t>.</a:t>
            </a:r>
          </a:p>
          <a:p>
            <a:r>
              <a:rPr lang="en-US" sz="4400" dirty="0" smtClean="0"/>
              <a:t>Fatty acids are </a:t>
            </a:r>
            <a:r>
              <a:rPr lang="en-US" sz="4400" b="1" dirty="0" smtClean="0">
                <a:solidFill>
                  <a:srgbClr val="C00000"/>
                </a:solidFill>
              </a:rPr>
              <a:t>highly reduced compounds.</a:t>
            </a:r>
          </a:p>
          <a:p>
            <a:r>
              <a:rPr lang="en-US" sz="4400" b="1" dirty="0">
                <a:solidFill>
                  <a:srgbClr val="C00000"/>
                </a:solidFill>
              </a:rPr>
              <a:t>O</a:t>
            </a:r>
            <a:r>
              <a:rPr lang="en-US" sz="4400" b="1" dirty="0" smtClean="0">
                <a:solidFill>
                  <a:srgbClr val="C00000"/>
                </a:solidFill>
              </a:rPr>
              <a:t>xidation of FAs </a:t>
            </a:r>
            <a:r>
              <a:rPr lang="en-US" sz="4400" dirty="0" smtClean="0"/>
              <a:t>in the body provide </a:t>
            </a:r>
            <a:r>
              <a:rPr lang="en-US" sz="4400" b="1" dirty="0" smtClean="0"/>
              <a:t>secondary source of energy</a:t>
            </a:r>
            <a:r>
              <a:rPr lang="en-US" sz="4400" dirty="0" smtClean="0"/>
              <a:t> (ATP).</a:t>
            </a:r>
          </a:p>
        </p:txBody>
      </p:sp>
    </p:spTree>
    <p:extLst>
      <p:ext uri="{BB962C8B-B14F-4D97-AF65-F5344CB8AC3E}">
        <p14:creationId xmlns:p14="http://schemas.microsoft.com/office/powerpoint/2010/main" val="175518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2.Components Of Biomembranes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213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8392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4800" dirty="0"/>
              <a:t>PUFAs are </a:t>
            </a:r>
            <a:r>
              <a:rPr lang="en-US" sz="4800" b="1" dirty="0"/>
              <a:t>component of </a:t>
            </a:r>
            <a:r>
              <a:rPr lang="en-US" sz="4800" b="1" dirty="0" smtClean="0"/>
              <a:t>Phospholipids.</a:t>
            </a:r>
          </a:p>
          <a:p>
            <a:r>
              <a:rPr lang="en-US" sz="4800" dirty="0" smtClean="0"/>
              <a:t>Since the </a:t>
            </a:r>
            <a:r>
              <a:rPr lang="en-US" sz="4800" dirty="0"/>
              <a:t>second </a:t>
            </a:r>
            <a:r>
              <a:rPr lang="en-US" sz="4800" dirty="0" smtClean="0"/>
              <a:t>Fatty </a:t>
            </a:r>
            <a:r>
              <a:rPr lang="en-US" sz="4800" dirty="0"/>
              <a:t>acid in Phospholipid is mostly </a:t>
            </a:r>
            <a:r>
              <a:rPr lang="en-US" sz="4800" b="1" dirty="0"/>
              <a:t>PUFA</a:t>
            </a:r>
            <a:r>
              <a:rPr lang="en-US" sz="4800" b="1" dirty="0" smtClean="0"/>
              <a:t>.</a:t>
            </a:r>
          </a:p>
          <a:p>
            <a:r>
              <a:rPr lang="en-US" sz="4800" b="1" dirty="0" smtClean="0"/>
              <a:t>PUFAs</a:t>
            </a:r>
            <a:r>
              <a:rPr lang="en-US" sz="4800" dirty="0" smtClean="0"/>
              <a:t> </a:t>
            </a:r>
            <a:r>
              <a:rPr lang="en-US" sz="4800" dirty="0"/>
              <a:t>are important </a:t>
            </a:r>
            <a:r>
              <a:rPr lang="en-US" sz="4800" b="1" dirty="0"/>
              <a:t>constituents of biomembranes </a:t>
            </a:r>
            <a:r>
              <a:rPr lang="en-US" sz="4800" dirty="0"/>
              <a:t>of </a:t>
            </a:r>
            <a:r>
              <a:rPr lang="en-US" sz="4800" b="1" dirty="0" smtClean="0">
                <a:solidFill>
                  <a:srgbClr val="C00000"/>
                </a:solidFill>
              </a:rPr>
              <a:t>every body cell </a:t>
            </a:r>
            <a:r>
              <a:rPr lang="en-US" sz="4800" b="1" dirty="0">
                <a:solidFill>
                  <a:srgbClr val="C00000"/>
                </a:solidFill>
              </a:rPr>
              <a:t>and cell organelles</a:t>
            </a:r>
            <a:r>
              <a:rPr lang="en-US" sz="4800" b="1" dirty="0" smtClean="0">
                <a:solidFill>
                  <a:srgbClr val="C00000"/>
                </a:solidFill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9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DEFINITION OF LIPIDS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66174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9448800" cy="4724400"/>
          </a:xfrm>
        </p:spPr>
        <p:txBody>
          <a:bodyPr>
            <a:normAutofit fontScale="92500"/>
          </a:bodyPr>
          <a:lstStyle/>
          <a:p>
            <a:r>
              <a:rPr lang="en-US" sz="6600" dirty="0"/>
              <a:t>PUFAs of membrane play role </a:t>
            </a:r>
            <a:r>
              <a:rPr lang="en-US" sz="6600" dirty="0" smtClean="0"/>
              <a:t>in:(Less compact)</a:t>
            </a:r>
          </a:p>
          <a:p>
            <a:pPr lvl="1"/>
            <a:r>
              <a:rPr lang="en-US" sz="6400" b="1" dirty="0" smtClean="0"/>
              <a:t>Membrane fluidity</a:t>
            </a:r>
          </a:p>
          <a:p>
            <a:pPr lvl="1"/>
            <a:r>
              <a:rPr lang="en-US" sz="6400" b="1" dirty="0" smtClean="0"/>
              <a:t>Selective permeability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7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971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3.PUFAs Lower Blood Cholesterol Levels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293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991600" cy="51054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Essential Fatty acids </a:t>
            </a:r>
            <a:r>
              <a:rPr lang="en-US" sz="4800" b="1" dirty="0" smtClean="0">
                <a:solidFill>
                  <a:srgbClr val="C00000"/>
                </a:solidFill>
              </a:rPr>
              <a:t>lower</a:t>
            </a:r>
            <a:r>
              <a:rPr lang="en-US" sz="4800" b="1" dirty="0" smtClean="0"/>
              <a:t> </a:t>
            </a:r>
            <a:r>
              <a:rPr lang="en-US" sz="4800" dirty="0" smtClean="0"/>
              <a:t>the serum levels of </a:t>
            </a:r>
            <a:r>
              <a:rPr lang="en-US" sz="4800" b="1" dirty="0" smtClean="0"/>
              <a:t>Cholesterol.</a:t>
            </a:r>
          </a:p>
          <a:p>
            <a:r>
              <a:rPr lang="en-US" sz="4800" dirty="0" smtClean="0"/>
              <a:t>By </a:t>
            </a:r>
            <a:r>
              <a:rPr lang="en-US" sz="4800" b="1" dirty="0" smtClean="0"/>
              <a:t>esterifying Cholesterol</a:t>
            </a:r>
            <a:r>
              <a:rPr lang="en-US" sz="4800" dirty="0"/>
              <a:t>.</a:t>
            </a:r>
            <a:r>
              <a:rPr lang="en-US" sz="4800" dirty="0" smtClean="0"/>
              <a:t> 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Cholesterol ester </a:t>
            </a:r>
            <a:r>
              <a:rPr lang="en-US" sz="4800" dirty="0" smtClean="0"/>
              <a:t>is later degraded </a:t>
            </a:r>
            <a:r>
              <a:rPr lang="en-US" sz="4800" dirty="0"/>
              <a:t>and </a:t>
            </a:r>
            <a:r>
              <a:rPr lang="en-US" sz="4800" b="1" dirty="0"/>
              <a:t>excreted out through feces via bile</a:t>
            </a:r>
            <a:r>
              <a:rPr lang="en-US" sz="4800" dirty="0"/>
              <a:t>.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1462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200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4.PUFA Precursor for Eicosanoid Biosynthesis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094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935480"/>
            <a:ext cx="8915400" cy="438912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Arachidonic acid </a:t>
            </a:r>
            <a:r>
              <a:rPr lang="en-US" sz="5400" dirty="0"/>
              <a:t>(20 Carbon PUFA) is a </a:t>
            </a:r>
            <a:r>
              <a:rPr lang="en-US" sz="5400" b="1" dirty="0"/>
              <a:t>precursor for biosynthesis </a:t>
            </a:r>
            <a:r>
              <a:rPr lang="en-US" sz="5400" dirty="0"/>
              <a:t>of various </a:t>
            </a:r>
            <a:r>
              <a:rPr lang="en-US" sz="5400" b="1" dirty="0"/>
              <a:t>Eicosanoids. 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8397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71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5.Structural Component Of Organs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6825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991600" cy="5105400"/>
          </a:xfrm>
        </p:spPr>
        <p:txBody>
          <a:bodyPr>
            <a:noAutofit/>
          </a:bodyPr>
          <a:lstStyle/>
          <a:p>
            <a:r>
              <a:rPr lang="en-US" sz="5400" dirty="0" smtClean="0"/>
              <a:t>PUFAs has </a:t>
            </a:r>
            <a:r>
              <a:rPr lang="en-US" sz="5400" dirty="0"/>
              <a:t>role in </a:t>
            </a:r>
            <a:r>
              <a:rPr lang="en-US" sz="5400" b="1" dirty="0"/>
              <a:t>B</a:t>
            </a:r>
            <a:r>
              <a:rPr lang="en-US" sz="5400" b="1" dirty="0" smtClean="0"/>
              <a:t>rain </a:t>
            </a:r>
            <a:r>
              <a:rPr lang="en-US" sz="5400" b="1" dirty="0"/>
              <a:t>development and its functions.</a:t>
            </a:r>
          </a:p>
          <a:p>
            <a:r>
              <a:rPr lang="en-US" sz="5400" dirty="0"/>
              <a:t>Maintains the </a:t>
            </a:r>
            <a:r>
              <a:rPr lang="en-US" sz="5400" b="1" dirty="0"/>
              <a:t>viability of islet cells of Pancreas</a:t>
            </a:r>
            <a:r>
              <a:rPr lang="en-US" sz="5400" b="1" dirty="0" smtClean="0"/>
              <a:t>.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35059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5029200"/>
          </a:xfrm>
        </p:spPr>
        <p:txBody>
          <a:bodyPr>
            <a:noAutofit/>
          </a:bodyPr>
          <a:lstStyle/>
          <a:p>
            <a:r>
              <a:rPr lang="en-US" sz="5400" dirty="0" smtClean="0"/>
              <a:t>Essential fatty acids are </a:t>
            </a:r>
            <a:r>
              <a:rPr lang="en-US" sz="5400" b="1" dirty="0" smtClean="0"/>
              <a:t>structural components of gonads.</a:t>
            </a:r>
          </a:p>
          <a:p>
            <a:r>
              <a:rPr lang="en-US" sz="5400" dirty="0" smtClean="0"/>
              <a:t>Lionlenic acid </a:t>
            </a:r>
            <a:r>
              <a:rPr lang="en-US" sz="5400" b="1" dirty="0" smtClean="0"/>
              <a:t>increases vision</a:t>
            </a:r>
            <a:r>
              <a:rPr lang="en-US" sz="5400" dirty="0" smtClean="0"/>
              <a:t>.</a:t>
            </a:r>
          </a:p>
          <a:p>
            <a:pPr marL="0" indent="0">
              <a:buNone/>
            </a:pPr>
            <a:endParaRPr lang="en-US" sz="5400" dirty="0" smtClean="0"/>
          </a:p>
        </p:txBody>
      </p:sp>
    </p:spTree>
    <p:extLst>
      <p:ext uri="{BB962C8B-B14F-4D97-AF65-F5344CB8AC3E}">
        <p14:creationId xmlns:p14="http://schemas.microsoft.com/office/powerpoint/2010/main" val="212006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35480"/>
            <a:ext cx="8686800" cy="4389120"/>
          </a:xfrm>
        </p:spPr>
        <p:txBody>
          <a:bodyPr>
            <a:normAutofit/>
          </a:bodyPr>
          <a:lstStyle/>
          <a:p>
            <a:r>
              <a:rPr lang="en-US" sz="4800" dirty="0"/>
              <a:t>Essential fatty acids </a:t>
            </a:r>
            <a:r>
              <a:rPr lang="en-US" sz="4800" b="1" dirty="0"/>
              <a:t>prevents </a:t>
            </a:r>
            <a:r>
              <a:rPr lang="en-US" sz="4800" b="1" dirty="0" smtClean="0"/>
              <a:t>Fatty Liver.</a:t>
            </a:r>
          </a:p>
          <a:p>
            <a:r>
              <a:rPr lang="en-US" sz="4800" dirty="0" smtClean="0"/>
              <a:t>By </a:t>
            </a:r>
            <a:r>
              <a:rPr lang="en-US" sz="4800" dirty="0"/>
              <a:t>helping in formation of </a:t>
            </a:r>
            <a:r>
              <a:rPr lang="en-US" sz="4800" b="1" dirty="0"/>
              <a:t>Lipoproteins</a:t>
            </a:r>
            <a:r>
              <a:rPr lang="en-US" sz="4800" dirty="0"/>
              <a:t> and mobilizing out </a:t>
            </a:r>
            <a:r>
              <a:rPr lang="en-US" sz="4800" dirty="0" smtClean="0"/>
              <a:t>the Lipids from </a:t>
            </a:r>
            <a:r>
              <a:rPr lang="en-US" sz="4800" dirty="0"/>
              <a:t>Liver.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17972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438400"/>
            <a:ext cx="8763000" cy="3886200"/>
          </a:xfrm>
        </p:spPr>
        <p:txBody>
          <a:bodyPr>
            <a:normAutofit/>
          </a:bodyPr>
          <a:lstStyle/>
          <a:p>
            <a:r>
              <a:rPr lang="en-US" sz="4800" dirty="0"/>
              <a:t>PUFAs </a:t>
            </a:r>
            <a:r>
              <a:rPr lang="en-US" sz="4800" b="1" dirty="0"/>
              <a:t>prevents early </a:t>
            </a:r>
            <a:r>
              <a:rPr lang="en-US" sz="4800" b="1" dirty="0" smtClean="0"/>
              <a:t>ageing.</a:t>
            </a:r>
          </a:p>
          <a:p>
            <a:r>
              <a:rPr lang="en-US" sz="4800" dirty="0"/>
              <a:t>EFAs </a:t>
            </a:r>
            <a:r>
              <a:rPr lang="en-US" sz="4800" b="1" dirty="0"/>
              <a:t>Prolongs Clotting time.</a:t>
            </a:r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7815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Lipids Bloor’s Definition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35480"/>
            <a:ext cx="8763000" cy="4617720"/>
          </a:xfrm>
        </p:spPr>
        <p:txBody>
          <a:bodyPr>
            <a:noAutofit/>
          </a:bodyPr>
          <a:lstStyle/>
          <a:p>
            <a:r>
              <a:rPr lang="en-US" sz="4000" dirty="0" smtClean="0"/>
              <a:t>Lipids are </a:t>
            </a:r>
            <a:r>
              <a:rPr lang="en-US" sz="4000" b="1" dirty="0"/>
              <a:t>O</a:t>
            </a:r>
            <a:r>
              <a:rPr lang="en-US" sz="4000" b="1" dirty="0" smtClean="0"/>
              <a:t>rganic, Heterogeneous </a:t>
            </a:r>
            <a:r>
              <a:rPr lang="en-US" sz="4000" b="1" dirty="0"/>
              <a:t>H</a:t>
            </a:r>
            <a:r>
              <a:rPr lang="en-US" sz="4000" b="1" dirty="0" smtClean="0"/>
              <a:t>ydrophobic </a:t>
            </a:r>
            <a:r>
              <a:rPr lang="en-US" sz="4000" b="1" dirty="0"/>
              <a:t>B</a:t>
            </a:r>
            <a:r>
              <a:rPr lang="en-US" sz="4000" b="1" dirty="0" smtClean="0"/>
              <a:t>iomolecules </a:t>
            </a:r>
          </a:p>
          <a:p>
            <a:r>
              <a:rPr lang="en-US" sz="4000" b="1" dirty="0" smtClean="0">
                <a:solidFill>
                  <a:srgbClr val="C00000"/>
                </a:solidFill>
              </a:rPr>
              <a:t>Relatively insoluble in water </a:t>
            </a:r>
            <a:r>
              <a:rPr lang="en-US" sz="4000" dirty="0" smtClean="0"/>
              <a:t>and </a:t>
            </a:r>
            <a:r>
              <a:rPr lang="en-US" sz="4000" b="1" dirty="0" smtClean="0">
                <a:solidFill>
                  <a:srgbClr val="C00000"/>
                </a:solidFill>
              </a:rPr>
              <a:t>soluble in organic solvents</a:t>
            </a:r>
            <a:r>
              <a:rPr lang="en-US" sz="4000" b="1" dirty="0" smtClean="0"/>
              <a:t>.</a:t>
            </a:r>
          </a:p>
          <a:p>
            <a:r>
              <a:rPr lang="en-US" sz="4000" dirty="0" smtClean="0"/>
              <a:t>Chemically </a:t>
            </a:r>
            <a:r>
              <a:rPr lang="en-US" sz="4000" b="1" dirty="0"/>
              <a:t>E</a:t>
            </a:r>
            <a:r>
              <a:rPr lang="en-US" sz="4000" b="1" dirty="0" smtClean="0"/>
              <a:t>sters of Fatty acids with Alcohol.</a:t>
            </a:r>
          </a:p>
          <a:p>
            <a:r>
              <a:rPr lang="en-US" sz="4000" b="1" dirty="0" smtClean="0">
                <a:solidFill>
                  <a:srgbClr val="0070C0"/>
                </a:solidFill>
              </a:rPr>
              <a:t>Utilized by body to produce </a:t>
            </a:r>
            <a:r>
              <a:rPr lang="en-US" sz="4000" b="1" dirty="0" smtClean="0">
                <a:solidFill>
                  <a:srgbClr val="C00000"/>
                </a:solidFill>
              </a:rPr>
              <a:t>ATP</a:t>
            </a:r>
          </a:p>
        </p:txBody>
      </p:sp>
    </p:spTree>
    <p:extLst>
      <p:ext uri="{BB962C8B-B14F-4D97-AF65-F5344CB8AC3E}">
        <p14:creationId xmlns:p14="http://schemas.microsoft.com/office/powerpoint/2010/main" val="264388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6670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6.PUFAs Protect Heart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9324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Dietary PUFAs are easily metabolized in the body</a:t>
            </a:r>
            <a:r>
              <a:rPr lang="en-US" sz="4400" dirty="0" smtClean="0">
                <a:solidFill>
                  <a:srgbClr val="C00000"/>
                </a:solidFill>
              </a:rPr>
              <a:t>.</a:t>
            </a:r>
          </a:p>
          <a:p>
            <a:pPr marL="0" indent="0" algn="ctr">
              <a:buNone/>
            </a:pPr>
            <a:endParaRPr lang="en-US" sz="4400" dirty="0" smtClean="0">
              <a:solidFill>
                <a:srgbClr val="C00000"/>
              </a:solidFill>
            </a:endParaRPr>
          </a:p>
          <a:p>
            <a:r>
              <a:rPr lang="en-US" sz="4400" dirty="0" smtClean="0"/>
              <a:t>Since the </a:t>
            </a:r>
            <a:r>
              <a:rPr lang="en-US" sz="4400" b="1" dirty="0" smtClean="0"/>
              <a:t>double bonds </a:t>
            </a:r>
            <a:r>
              <a:rPr lang="en-US" sz="4400" dirty="0" smtClean="0"/>
              <a:t>are unstable and </a:t>
            </a:r>
            <a:r>
              <a:rPr lang="en-US" sz="4400" b="1" dirty="0" smtClean="0"/>
              <a:t>easily cleavable</a:t>
            </a:r>
            <a:r>
              <a:rPr lang="en-US" sz="4400" dirty="0" smtClean="0"/>
              <a:t>.</a:t>
            </a:r>
          </a:p>
          <a:p>
            <a:r>
              <a:rPr lang="en-US" sz="4400" dirty="0" smtClean="0"/>
              <a:t>PUFAs do </a:t>
            </a:r>
            <a:r>
              <a:rPr lang="en-US" sz="4400" b="1" dirty="0" smtClean="0"/>
              <a:t>not get accumulated </a:t>
            </a:r>
            <a:r>
              <a:rPr lang="en-US" sz="4400" dirty="0" smtClean="0"/>
              <a:t>in the blood arteries and capillaries.</a:t>
            </a:r>
          </a:p>
          <a:p>
            <a:r>
              <a:rPr lang="en-US" sz="4400" dirty="0" smtClean="0"/>
              <a:t>Thus PUFAs have </a:t>
            </a:r>
            <a:r>
              <a:rPr lang="en-US" sz="4400" b="1" dirty="0" smtClean="0">
                <a:solidFill>
                  <a:srgbClr val="C00000"/>
                </a:solidFill>
              </a:rPr>
              <a:t>low risk of Atherosclerosis </a:t>
            </a:r>
            <a:r>
              <a:rPr lang="en-US" sz="4400" dirty="0" smtClean="0"/>
              <a:t>and </a:t>
            </a:r>
            <a:r>
              <a:rPr lang="en-US" sz="4400" b="1" dirty="0" smtClean="0"/>
              <a:t>Cardio vascular disorders.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2893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Deficiency Of PUFAs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02135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839200" cy="5715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/>
              <a:t>Deficiency Of PUFAs is Rare.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M</a:t>
            </a:r>
            <a:r>
              <a:rPr lang="en-US" sz="3200" b="1" dirty="0" smtClean="0">
                <a:solidFill>
                  <a:srgbClr val="C00000"/>
                </a:solidFill>
              </a:rPr>
              <a:t>ay be Suffered by:</a:t>
            </a:r>
          </a:p>
          <a:p>
            <a:r>
              <a:rPr lang="en-US" sz="4000" b="1" dirty="0" smtClean="0">
                <a:solidFill>
                  <a:srgbClr val="C00000"/>
                </a:solidFill>
              </a:rPr>
              <a:t>Infants</a:t>
            </a:r>
            <a:r>
              <a:rPr lang="en-US" sz="4000" dirty="0" smtClean="0"/>
              <a:t> :</a:t>
            </a:r>
            <a:r>
              <a:rPr lang="en-US" sz="4000" b="1" dirty="0"/>
              <a:t>N</a:t>
            </a:r>
            <a:r>
              <a:rPr lang="en-US" sz="4000" b="1" dirty="0" smtClean="0"/>
              <a:t>ot fed with natural milk and natural food items.</a:t>
            </a:r>
          </a:p>
          <a:p>
            <a:r>
              <a:rPr lang="en-US" sz="4000" dirty="0" smtClean="0"/>
              <a:t>But fed with </a:t>
            </a:r>
            <a:r>
              <a:rPr lang="en-US" sz="4000" b="1" dirty="0" smtClean="0"/>
              <a:t>formula diets </a:t>
            </a:r>
            <a:r>
              <a:rPr lang="en-US" sz="4000" dirty="0" smtClean="0"/>
              <a:t>which have low fat content.</a:t>
            </a:r>
          </a:p>
          <a:p>
            <a:r>
              <a:rPr lang="en-US" sz="4000" b="1" dirty="0" smtClean="0">
                <a:solidFill>
                  <a:srgbClr val="C00000"/>
                </a:solidFill>
              </a:rPr>
              <a:t>Adults</a:t>
            </a:r>
            <a:r>
              <a:rPr lang="en-US" sz="4000" dirty="0" smtClean="0"/>
              <a:t> : Eating </a:t>
            </a:r>
            <a:r>
              <a:rPr lang="en-US" sz="4000" b="1" dirty="0" smtClean="0"/>
              <a:t>poor diet </a:t>
            </a:r>
            <a:r>
              <a:rPr lang="en-US" sz="4000" dirty="0" smtClean="0"/>
              <a:t>not containing PUFAs for long periods.</a:t>
            </a:r>
          </a:p>
        </p:txBody>
      </p:sp>
    </p:spTree>
    <p:extLst>
      <p:ext uri="{BB962C8B-B14F-4D97-AF65-F5344CB8AC3E}">
        <p14:creationId xmlns:p14="http://schemas.microsoft.com/office/powerpoint/2010/main" val="24629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00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Phrynoderma /Toad Skin is due</a:t>
            </a:r>
            <a:br>
              <a:rPr lang="en-US" sz="5400" b="1" dirty="0">
                <a:solidFill>
                  <a:srgbClr val="C00000"/>
                </a:solidFill>
              </a:rPr>
            </a:br>
            <a:r>
              <a:rPr lang="en-US" sz="5400" b="1" dirty="0">
                <a:solidFill>
                  <a:srgbClr val="C00000"/>
                </a:solidFill>
              </a:rPr>
              <a:t> to PUFA deficiency.</a:t>
            </a:r>
            <a:br>
              <a:rPr lang="en-US" sz="5400" b="1" dirty="0">
                <a:solidFill>
                  <a:srgbClr val="C0000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74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534400" cy="5334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Phrynoderma /Toad </a:t>
            </a:r>
            <a:r>
              <a:rPr lang="en-US" sz="3600" b="1" dirty="0" smtClean="0">
                <a:solidFill>
                  <a:srgbClr val="C00000"/>
                </a:solidFill>
              </a:rPr>
              <a:t>Skin Symptoms</a:t>
            </a:r>
            <a:endParaRPr lang="en-US" sz="3600" b="1" dirty="0">
              <a:solidFill>
                <a:srgbClr val="C00000"/>
              </a:solidFill>
            </a:endParaRPr>
          </a:p>
          <a:p>
            <a:r>
              <a:rPr lang="en-US" sz="3600" b="1" dirty="0"/>
              <a:t>The skin becomes </a:t>
            </a:r>
            <a:r>
              <a:rPr lang="en-US" sz="3600" b="1" dirty="0" smtClean="0"/>
              <a:t>dry with lesions</a:t>
            </a:r>
          </a:p>
          <a:p>
            <a:pPr marL="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 </a:t>
            </a:r>
            <a:r>
              <a:rPr lang="en-US" sz="3600" b="1" dirty="0" smtClean="0">
                <a:solidFill>
                  <a:srgbClr val="C00000"/>
                </a:solidFill>
              </a:rPr>
              <a:t>(Scaly </a:t>
            </a:r>
            <a:r>
              <a:rPr lang="en-US" sz="3600" b="1" dirty="0">
                <a:solidFill>
                  <a:srgbClr val="C00000"/>
                </a:solidFill>
              </a:rPr>
              <a:t>D</a:t>
            </a:r>
            <a:r>
              <a:rPr lang="en-US" sz="3600" b="1" dirty="0" smtClean="0">
                <a:solidFill>
                  <a:srgbClr val="C00000"/>
                </a:solidFill>
              </a:rPr>
              <a:t>ermatitis).</a:t>
            </a:r>
            <a:endParaRPr lang="en-US" sz="3600" b="1" dirty="0">
              <a:solidFill>
                <a:srgbClr val="C00000"/>
              </a:solidFill>
            </a:endParaRPr>
          </a:p>
          <a:p>
            <a:r>
              <a:rPr lang="en-US" sz="3600" b="1" dirty="0"/>
              <a:t>Presence of </a:t>
            </a:r>
            <a:r>
              <a:rPr lang="en-US" sz="3600" b="1" dirty="0">
                <a:solidFill>
                  <a:srgbClr val="C00000"/>
                </a:solidFill>
              </a:rPr>
              <a:t>horny </a:t>
            </a:r>
            <a:r>
              <a:rPr lang="en-US" sz="3600" b="1" dirty="0" smtClean="0">
                <a:solidFill>
                  <a:srgbClr val="C00000"/>
                </a:solidFill>
              </a:rPr>
              <a:t>erruptions </a:t>
            </a:r>
            <a:r>
              <a:rPr lang="en-US" sz="3600" b="1" dirty="0"/>
              <a:t>on the posterior and lateral parts of limbs, back and Buttock.</a:t>
            </a:r>
          </a:p>
          <a:p>
            <a:r>
              <a:rPr lang="en-US" sz="3600" b="1" dirty="0">
                <a:solidFill>
                  <a:srgbClr val="C00000"/>
                </a:solidFill>
              </a:rPr>
              <a:t>Loss of </a:t>
            </a:r>
            <a:r>
              <a:rPr lang="en-US" sz="3600" b="1" dirty="0" smtClean="0">
                <a:solidFill>
                  <a:srgbClr val="C00000"/>
                </a:solidFill>
              </a:rPr>
              <a:t>hair</a:t>
            </a:r>
            <a:endParaRPr lang="en-US" sz="3600" b="1" dirty="0">
              <a:solidFill>
                <a:srgbClr val="C00000"/>
              </a:solidFill>
            </a:endParaRPr>
          </a:p>
          <a:p>
            <a:r>
              <a:rPr lang="en-US" sz="3600" b="1" dirty="0">
                <a:solidFill>
                  <a:srgbClr val="C00000"/>
                </a:solidFill>
              </a:rPr>
              <a:t>Poor wound </a:t>
            </a:r>
            <a:r>
              <a:rPr lang="en-US" sz="3600" b="1" dirty="0" smtClean="0">
                <a:solidFill>
                  <a:srgbClr val="C00000"/>
                </a:solidFill>
              </a:rPr>
              <a:t>healing</a:t>
            </a:r>
            <a:endParaRPr lang="en-US" sz="36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>
            <a:normAutofit fontScale="92500" lnSpcReduction="10000"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Deficiency of </a:t>
            </a:r>
            <a:r>
              <a:rPr lang="en-US" sz="4400" b="1" dirty="0" smtClean="0">
                <a:solidFill>
                  <a:srgbClr val="C00000"/>
                </a:solidFill>
              </a:rPr>
              <a:t>Essential Fatty acids </a:t>
            </a:r>
            <a:r>
              <a:rPr lang="en-US" sz="4400" b="1" dirty="0" smtClean="0"/>
              <a:t>:</a:t>
            </a:r>
          </a:p>
          <a:p>
            <a:pPr algn="ctr"/>
            <a:r>
              <a:rPr lang="en-US" sz="4400" b="1" dirty="0" smtClean="0">
                <a:solidFill>
                  <a:srgbClr val="0070C0"/>
                </a:solidFill>
              </a:rPr>
              <a:t>Affects every cell ,organ and system </a:t>
            </a:r>
            <a:endParaRPr lang="en-US" sz="4400" b="1" dirty="0">
              <a:solidFill>
                <a:srgbClr val="0070C0"/>
              </a:solidFill>
            </a:endParaRPr>
          </a:p>
          <a:p>
            <a:pPr lvl="1"/>
            <a:r>
              <a:rPr lang="en-US" sz="4400" b="1" dirty="0"/>
              <a:t>Growth retardation</a:t>
            </a:r>
          </a:p>
          <a:p>
            <a:pPr lvl="1"/>
            <a:r>
              <a:rPr lang="en-US" sz="4400" b="1" dirty="0"/>
              <a:t>Problems with reproduction</a:t>
            </a:r>
          </a:p>
          <a:p>
            <a:pPr lvl="1"/>
            <a:r>
              <a:rPr lang="en-US" sz="4400" b="1" dirty="0"/>
              <a:t>Skin lesions</a:t>
            </a:r>
          </a:p>
          <a:p>
            <a:pPr lvl="1"/>
            <a:r>
              <a:rPr lang="en-US" sz="4400" b="1" dirty="0"/>
              <a:t>Kidney and </a:t>
            </a:r>
            <a:r>
              <a:rPr lang="en-US" sz="4400" b="1" dirty="0" smtClean="0"/>
              <a:t>Liver disorders</a:t>
            </a:r>
          </a:p>
          <a:p>
            <a:pPr lvl="1"/>
            <a:r>
              <a:rPr lang="en-US" sz="4400" b="1" dirty="0" smtClean="0"/>
              <a:t>Brain disorders/</a:t>
            </a:r>
            <a:r>
              <a:rPr lang="en-US" sz="4400" b="1" dirty="0"/>
              <a:t>Behavioral disorders.</a:t>
            </a:r>
          </a:p>
          <a:p>
            <a:pPr lvl="1"/>
            <a:endParaRPr lang="en-US" sz="4400" b="1" dirty="0"/>
          </a:p>
          <a:p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14211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Transportation Of Fatty Acids Through Blood Circulation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408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Fatty acids Transportation  In body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686800" cy="4800600"/>
          </a:xfrm>
        </p:spPr>
        <p:txBody>
          <a:bodyPr>
            <a:normAutofit/>
          </a:bodyPr>
          <a:lstStyle/>
          <a:p>
            <a:r>
              <a:rPr lang="en-US" sz="3900" b="1" dirty="0">
                <a:solidFill>
                  <a:srgbClr val="C00000"/>
                </a:solidFill>
              </a:rPr>
              <a:t>More than 90% </a:t>
            </a:r>
            <a:r>
              <a:rPr lang="en-US" sz="3900" dirty="0"/>
              <a:t>of the fatty acids found in plasma are in the form of </a:t>
            </a:r>
            <a:r>
              <a:rPr lang="en-US" sz="3900" b="1" dirty="0"/>
              <a:t>F</a:t>
            </a:r>
            <a:r>
              <a:rPr lang="en-US" sz="3900" b="1" dirty="0" smtClean="0"/>
              <a:t>atty </a:t>
            </a:r>
            <a:r>
              <a:rPr lang="en-US" sz="3900" b="1" dirty="0"/>
              <a:t>acid </a:t>
            </a:r>
            <a:r>
              <a:rPr lang="en-US" sz="3900" b="1" dirty="0" smtClean="0"/>
              <a:t>esters.</a:t>
            </a:r>
          </a:p>
          <a:p>
            <a:pPr lvl="1"/>
            <a:r>
              <a:rPr lang="en-US" sz="3900" b="1" dirty="0" smtClean="0"/>
              <a:t> Fatty acids are in bound form as:</a:t>
            </a:r>
          </a:p>
          <a:p>
            <a:pPr lvl="1"/>
            <a:r>
              <a:rPr lang="en-US" sz="3900" dirty="0" smtClean="0"/>
              <a:t> Triacylglycerol </a:t>
            </a:r>
          </a:p>
          <a:p>
            <a:pPr lvl="1"/>
            <a:r>
              <a:rPr lang="en-US" sz="3900" dirty="0"/>
              <a:t> </a:t>
            </a:r>
            <a:r>
              <a:rPr lang="en-US" sz="3900" dirty="0" smtClean="0"/>
              <a:t>Cholesteryl esters</a:t>
            </a:r>
          </a:p>
          <a:p>
            <a:pPr lvl="1"/>
            <a:r>
              <a:rPr lang="en-US" sz="3900" dirty="0" smtClean="0"/>
              <a:t> Phospholipids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83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Bound form of Fatty acids are </a:t>
            </a:r>
            <a:r>
              <a:rPr lang="en-US" sz="5400" b="1" dirty="0"/>
              <a:t>Transported through </a:t>
            </a:r>
            <a:r>
              <a:rPr lang="en-US" sz="5400" b="1" dirty="0" smtClean="0"/>
              <a:t> various </a:t>
            </a:r>
            <a:r>
              <a:rPr lang="en-US" sz="5400" b="1" dirty="0" smtClean="0">
                <a:solidFill>
                  <a:srgbClr val="C00000"/>
                </a:solidFill>
              </a:rPr>
              <a:t>Lipoproteins</a:t>
            </a:r>
            <a:r>
              <a:rPr lang="en-US" sz="5400" b="1" dirty="0">
                <a:solidFill>
                  <a:srgbClr val="C00000"/>
                </a:solidFill>
              </a:rPr>
              <a:t>.</a:t>
            </a:r>
          </a:p>
          <a:p>
            <a:endParaRPr lang="en-US" sz="5400" dirty="0"/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2935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10989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Classification Of </a:t>
            </a:r>
            <a:r>
              <a:rPr lang="en-US" sz="6000" b="1" dirty="0" smtClean="0">
                <a:solidFill>
                  <a:srgbClr val="C00000"/>
                </a:solidFill>
              </a:rPr>
              <a:t>Lipids</a:t>
            </a:r>
            <a:br>
              <a:rPr lang="en-US" sz="6000" b="1" dirty="0" smtClean="0">
                <a:solidFill>
                  <a:srgbClr val="C00000"/>
                </a:solidFill>
              </a:rPr>
            </a:br>
            <a:r>
              <a:rPr lang="en-US" sz="6000" b="1" dirty="0" smtClean="0"/>
              <a:t>With</a:t>
            </a:r>
            <a:r>
              <a:rPr lang="en-US" sz="6000" b="1" dirty="0"/>
              <a:t> </a:t>
            </a:r>
            <a:r>
              <a:rPr lang="en-US" sz="6000" b="1" dirty="0" smtClean="0"/>
              <a:t>Examples of Biomedically Important Lipids</a:t>
            </a:r>
            <a:br>
              <a:rPr lang="en-US" sz="6000" b="1" dirty="0" smtClean="0"/>
            </a:br>
            <a:r>
              <a:rPr lang="en-US" sz="6000" b="1" dirty="0" smtClean="0"/>
              <a:t/>
            </a:r>
            <a:br>
              <a:rPr lang="en-US" sz="6000" b="1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53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534400" cy="438912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Unesterified</a:t>
            </a:r>
            <a:r>
              <a:rPr lang="en-US" sz="4400" dirty="0" smtClean="0"/>
              <a:t>/</a:t>
            </a:r>
            <a:r>
              <a:rPr lang="en-US" sz="4400" b="1" dirty="0" smtClean="0"/>
              <a:t>Free</a:t>
            </a:r>
            <a:r>
              <a:rPr lang="en-US" sz="4400" dirty="0" smtClean="0"/>
              <a:t> </a:t>
            </a:r>
            <a:r>
              <a:rPr lang="en-US" sz="4400" b="1" dirty="0"/>
              <a:t>F</a:t>
            </a:r>
            <a:r>
              <a:rPr lang="en-US" sz="4400" b="1" dirty="0" smtClean="0"/>
              <a:t>atty </a:t>
            </a:r>
            <a:r>
              <a:rPr lang="en-US" sz="4400" b="1" dirty="0"/>
              <a:t>acids  </a:t>
            </a:r>
            <a:r>
              <a:rPr lang="en-US" sz="4400" dirty="0"/>
              <a:t>are very less amount in body.</a:t>
            </a:r>
          </a:p>
          <a:p>
            <a:r>
              <a:rPr lang="en-US" sz="4400" b="1" dirty="0"/>
              <a:t>FFA are transported i</a:t>
            </a:r>
            <a:r>
              <a:rPr lang="en-US" sz="4400" dirty="0"/>
              <a:t>n the blood circulation in </a:t>
            </a:r>
            <a:r>
              <a:rPr lang="en-US" sz="4400" b="1" dirty="0">
                <a:solidFill>
                  <a:srgbClr val="C00000"/>
                </a:solidFill>
              </a:rPr>
              <a:t>association with Albumin.</a:t>
            </a:r>
          </a:p>
          <a:p>
            <a:endParaRPr lang="en-US" sz="4400" b="1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2529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Properties Of Fatty Acids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25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296400" cy="454152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Solubility Of Fatty acids:</a:t>
            </a:r>
          </a:p>
          <a:p>
            <a:pPr marL="0" indent="0" algn="ctr">
              <a:buNone/>
            </a:pPr>
            <a:endParaRPr lang="en-US" sz="4000" b="1" dirty="0" smtClean="0"/>
          </a:p>
          <a:p>
            <a:r>
              <a:rPr lang="en-US" sz="4000" b="1" dirty="0" smtClean="0">
                <a:solidFill>
                  <a:srgbClr val="C00000"/>
                </a:solidFill>
              </a:rPr>
              <a:t>Solubility</a:t>
            </a:r>
            <a:r>
              <a:rPr lang="en-US" sz="4000" dirty="0" smtClean="0"/>
              <a:t> of Fatty acids depends upon :</a:t>
            </a:r>
          </a:p>
          <a:p>
            <a:pPr algn="ctr"/>
            <a:r>
              <a:rPr lang="en-US" sz="4000" dirty="0" smtClean="0"/>
              <a:t>The </a:t>
            </a:r>
            <a:r>
              <a:rPr lang="en-US" sz="4000" b="1" dirty="0" smtClean="0"/>
              <a:t>hydrocarbon chain length </a:t>
            </a:r>
          </a:p>
          <a:p>
            <a:r>
              <a:rPr lang="en-US" sz="4000" dirty="0" smtClean="0"/>
              <a:t>Fatty acids with </a:t>
            </a:r>
            <a:r>
              <a:rPr lang="en-US" sz="4000" b="1" dirty="0" smtClean="0"/>
              <a:t>small chain length are more soluble.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8258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05800" cy="5181600"/>
          </a:xfrm>
        </p:spPr>
        <p:txBody>
          <a:bodyPr>
            <a:normAutofit fontScale="85000" lnSpcReduction="10000"/>
          </a:bodyPr>
          <a:lstStyle/>
          <a:p>
            <a:r>
              <a:rPr lang="en-US" sz="6600" b="1" dirty="0" smtClean="0"/>
              <a:t>Solubility of Fatty </a:t>
            </a:r>
            <a:r>
              <a:rPr lang="en-US" sz="6600" b="1" dirty="0"/>
              <a:t>acids decreases </a:t>
            </a:r>
            <a:endParaRPr lang="en-US" sz="6600" b="1" dirty="0" smtClean="0"/>
          </a:p>
          <a:p>
            <a:pPr marL="0" indent="0">
              <a:buNone/>
            </a:pPr>
            <a:endParaRPr lang="en-US" sz="6600" b="1" dirty="0" smtClean="0"/>
          </a:p>
          <a:p>
            <a:r>
              <a:rPr lang="en-US" sz="6600" dirty="0" smtClean="0"/>
              <a:t>With </a:t>
            </a:r>
            <a:r>
              <a:rPr lang="en-US" sz="6600" b="1" dirty="0">
                <a:solidFill>
                  <a:srgbClr val="C00000"/>
                </a:solidFill>
              </a:rPr>
              <a:t>increase </a:t>
            </a:r>
            <a:r>
              <a:rPr lang="en-US" sz="6600" b="1" dirty="0" smtClean="0">
                <a:solidFill>
                  <a:srgbClr val="C00000"/>
                </a:solidFill>
              </a:rPr>
              <a:t>in Fatty acid hydrocarbon </a:t>
            </a:r>
            <a:r>
              <a:rPr lang="en-US" sz="6600" b="1" dirty="0">
                <a:solidFill>
                  <a:srgbClr val="C00000"/>
                </a:solidFill>
              </a:rPr>
              <a:t>chain length.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0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8686800" cy="4800600"/>
          </a:xfrm>
        </p:spPr>
        <p:txBody>
          <a:bodyPr>
            <a:normAutofit/>
          </a:bodyPr>
          <a:lstStyle/>
          <a:p>
            <a:r>
              <a:rPr lang="en-US" sz="4400" b="1" dirty="0"/>
              <a:t>Acetic acid </a:t>
            </a:r>
            <a:r>
              <a:rPr lang="en-US" sz="4400" dirty="0"/>
              <a:t>most simplest fatty acid</a:t>
            </a:r>
            <a:r>
              <a:rPr lang="en-US" sz="4400" b="1" dirty="0"/>
              <a:t> </a:t>
            </a:r>
            <a:r>
              <a:rPr lang="en-US" sz="4400" dirty="0"/>
              <a:t>is </a:t>
            </a:r>
            <a:r>
              <a:rPr lang="en-US" sz="4400" b="1" dirty="0">
                <a:solidFill>
                  <a:srgbClr val="C00000"/>
                </a:solidFill>
              </a:rPr>
              <a:t>soluble in water.</a:t>
            </a:r>
          </a:p>
          <a:p>
            <a:pPr marL="0" indent="0">
              <a:buNone/>
            </a:pPr>
            <a:endParaRPr lang="en-US" sz="4400" dirty="0" smtClean="0"/>
          </a:p>
          <a:p>
            <a:r>
              <a:rPr lang="en-US" sz="4400" dirty="0" smtClean="0"/>
              <a:t>Palmitic acid ,Stearic acid are </a:t>
            </a:r>
            <a:r>
              <a:rPr lang="en-US" sz="4400" b="1" dirty="0" smtClean="0"/>
              <a:t>insoluble in water.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63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82000" cy="5562600"/>
          </a:xfrm>
        </p:spPr>
        <p:txBody>
          <a:bodyPr>
            <a:norm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</a:rPr>
              <a:t>Melting Point Of Fatty acids:</a:t>
            </a:r>
          </a:p>
          <a:p>
            <a:r>
              <a:rPr lang="en-US" sz="4800" dirty="0" smtClean="0"/>
              <a:t>Melting point of a Fatty acid depends upon:</a:t>
            </a:r>
          </a:p>
          <a:p>
            <a:pPr lvl="1"/>
            <a:r>
              <a:rPr lang="en-US" sz="4600" dirty="0" smtClean="0"/>
              <a:t> </a:t>
            </a:r>
            <a:r>
              <a:rPr lang="en-US" sz="4600" b="1" dirty="0"/>
              <a:t>C</a:t>
            </a:r>
            <a:r>
              <a:rPr lang="en-US" sz="4600" b="1" dirty="0" smtClean="0"/>
              <a:t>hain length </a:t>
            </a:r>
            <a:r>
              <a:rPr lang="en-US" sz="4600" dirty="0" smtClean="0"/>
              <a:t>of FA</a:t>
            </a:r>
          </a:p>
          <a:p>
            <a:pPr lvl="1"/>
            <a:r>
              <a:rPr lang="en-US" sz="4600" b="1" dirty="0"/>
              <a:t> N</a:t>
            </a:r>
            <a:r>
              <a:rPr lang="en-US" sz="4600" b="1" dirty="0" smtClean="0"/>
              <a:t>ature of bonds </a:t>
            </a:r>
            <a:r>
              <a:rPr lang="en-US" sz="4600" dirty="0" smtClean="0"/>
              <a:t>in hydro carbon chain of FA.</a:t>
            </a:r>
          </a:p>
        </p:txBody>
      </p:sp>
    </p:spTree>
    <p:extLst>
      <p:ext uri="{BB962C8B-B14F-4D97-AF65-F5344CB8AC3E}">
        <p14:creationId xmlns:p14="http://schemas.microsoft.com/office/powerpoint/2010/main" val="64956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105400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5400" b="1" dirty="0"/>
              <a:t>Short and unsaturated </a:t>
            </a:r>
            <a:r>
              <a:rPr lang="en-US" sz="5400" dirty="0"/>
              <a:t>F</a:t>
            </a:r>
            <a:r>
              <a:rPr lang="en-US" sz="5400" dirty="0" smtClean="0"/>
              <a:t>atty </a:t>
            </a:r>
            <a:r>
              <a:rPr lang="en-US" sz="5400" dirty="0"/>
              <a:t>acids </a:t>
            </a:r>
            <a:r>
              <a:rPr lang="en-US" sz="5400" dirty="0" smtClean="0"/>
              <a:t>has </a:t>
            </a:r>
            <a:r>
              <a:rPr lang="en-US" sz="5400" b="1" dirty="0">
                <a:solidFill>
                  <a:srgbClr val="C00000"/>
                </a:solidFill>
              </a:rPr>
              <a:t>low melting point.</a:t>
            </a:r>
          </a:p>
          <a:p>
            <a:pPr lvl="1"/>
            <a:r>
              <a:rPr lang="en-US" sz="5400" b="1" dirty="0"/>
              <a:t>Long and Saturated </a:t>
            </a:r>
            <a:r>
              <a:rPr lang="en-US" sz="5400" dirty="0"/>
              <a:t>Fatty acids are</a:t>
            </a:r>
            <a:r>
              <a:rPr lang="en-US" sz="5400" b="1" dirty="0"/>
              <a:t> </a:t>
            </a:r>
            <a:r>
              <a:rPr lang="en-US" sz="5400" dirty="0" smtClean="0"/>
              <a:t>has </a:t>
            </a:r>
            <a:r>
              <a:rPr lang="en-US" sz="5400" b="1" dirty="0">
                <a:solidFill>
                  <a:srgbClr val="C00000"/>
                </a:solidFill>
              </a:rPr>
              <a:t>high melting point.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5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257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</a:rPr>
              <a:t>Thus melting point of Fatty acids(FAs):</a:t>
            </a:r>
          </a:p>
          <a:p>
            <a:pPr lvl="1"/>
            <a:r>
              <a:rPr lang="en-US" sz="5200" b="1" dirty="0" smtClean="0"/>
              <a:t>Increases with increase in chain length of FAs.</a:t>
            </a:r>
          </a:p>
          <a:p>
            <a:pPr lvl="1"/>
            <a:r>
              <a:rPr lang="en-US" sz="5200" b="1" dirty="0" smtClean="0"/>
              <a:t>Decreases with decrease in chain length of FAs.</a:t>
            </a:r>
            <a:endParaRPr lang="en-US" sz="5200" b="1" dirty="0"/>
          </a:p>
        </p:txBody>
      </p:sp>
    </p:spTree>
    <p:extLst>
      <p:ext uri="{BB962C8B-B14F-4D97-AF65-F5344CB8AC3E}">
        <p14:creationId xmlns:p14="http://schemas.microsoft.com/office/powerpoint/2010/main" val="114677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dirty="0" smtClean="0"/>
              <a:t>Melting Points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602980" cy="1142999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3600" b="1" dirty="0" smtClean="0"/>
              <a:t>Affected by chain length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600" dirty="0" smtClean="0"/>
              <a:t>Longer chain = higher melting temp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0" y="4343400"/>
            <a:ext cx="913638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600" b="1" dirty="0">
                <a:latin typeface="Arial" charset="0"/>
              </a:rPr>
              <a:t>Fatty acid:</a:t>
            </a:r>
            <a:r>
              <a:rPr lang="en-US" sz="1600" dirty="0">
                <a:latin typeface="Arial" charset="0"/>
              </a:rPr>
              <a:t>	       </a:t>
            </a:r>
            <a:r>
              <a:rPr lang="en-US" sz="1600" dirty="0" smtClean="0">
                <a:latin typeface="Arial" charset="0"/>
              </a:rPr>
              <a:t>  </a:t>
            </a:r>
            <a:r>
              <a:rPr lang="en-US" sz="1600" b="1" i="1" dirty="0">
                <a:latin typeface="Arial" charset="0"/>
              </a:rPr>
              <a:t>C12:0	</a:t>
            </a:r>
            <a:r>
              <a:rPr lang="en-US" sz="1600" b="1" i="1" dirty="0" smtClean="0">
                <a:latin typeface="Arial" charset="0"/>
              </a:rPr>
              <a:t> C14:0</a:t>
            </a:r>
            <a:r>
              <a:rPr lang="en-US" sz="1600" b="1" i="1" dirty="0">
                <a:latin typeface="Arial" charset="0"/>
              </a:rPr>
              <a:t>	C16:0	</a:t>
            </a:r>
            <a:r>
              <a:rPr lang="en-US" sz="1600" b="1" i="1" dirty="0" smtClean="0">
                <a:latin typeface="Arial" charset="0"/>
              </a:rPr>
              <a:t> C18:0</a:t>
            </a:r>
            <a:r>
              <a:rPr lang="en-US" sz="1600" b="1" i="1" dirty="0">
                <a:latin typeface="Arial" charset="0"/>
              </a:rPr>
              <a:t>	C20:0</a:t>
            </a:r>
          </a:p>
          <a:p>
            <a:r>
              <a:rPr lang="en-US" sz="1600" b="1" dirty="0">
                <a:latin typeface="Arial" charset="0"/>
              </a:rPr>
              <a:t>Melting point:</a:t>
            </a:r>
            <a:r>
              <a:rPr lang="en-US" sz="1600" dirty="0">
                <a:latin typeface="Arial" charset="0"/>
              </a:rPr>
              <a:t>	   </a:t>
            </a:r>
            <a:r>
              <a:rPr lang="en-US" sz="1600" b="1" i="1" dirty="0">
                <a:latin typeface="Arial" charset="0"/>
              </a:rPr>
              <a:t>44°C	58°C	63°C	72°C	77°C</a:t>
            </a:r>
          </a:p>
        </p:txBody>
      </p:sp>
    </p:spTree>
    <p:extLst>
      <p:ext uri="{BB962C8B-B14F-4D97-AF65-F5344CB8AC3E}">
        <p14:creationId xmlns:p14="http://schemas.microsoft.com/office/powerpoint/2010/main" val="352801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2"/>
          <p:cNvSpPr>
            <a:spLocks noChangeArrowheads="1" noChangeShapeType="1" noTextEdit="1"/>
          </p:cNvSpPr>
          <p:nvPr/>
        </p:nvSpPr>
        <p:spPr bwMode="auto">
          <a:xfrm>
            <a:off x="609600" y="304800"/>
            <a:ext cx="7772400" cy="990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Herald"/>
              </a:rPr>
              <a:t>Fatty Acids</a:t>
            </a:r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565673"/>
              </p:ext>
            </p:extLst>
          </p:nvPr>
        </p:nvGraphicFramePr>
        <p:xfrm>
          <a:off x="152400" y="1676400"/>
          <a:ext cx="899160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29" name="CS ChemDraw Drawing" r:id="rId4" imgW="7680960" imgH="4338000" progId="ChemDraw.Document.4.5">
                  <p:embed/>
                </p:oleObj>
              </mc:Choice>
              <mc:Fallback>
                <p:oleObj name="CS ChemDraw Drawing" r:id="rId4" imgW="7680960" imgH="4338000" progId="ChemDraw.Document.4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76400"/>
                        <a:ext cx="8991600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49169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305800" cy="2133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Lipids are Classified</a:t>
            </a:r>
            <a:br>
              <a:rPr lang="en-US" b="1" dirty="0" smtClean="0"/>
            </a:br>
            <a:r>
              <a:rPr lang="en-US" b="1" dirty="0" smtClean="0"/>
              <a:t>Into </a:t>
            </a:r>
            <a:br>
              <a:rPr lang="en-US" b="1" dirty="0" smtClean="0"/>
            </a:br>
            <a:r>
              <a:rPr lang="en-US" b="1" dirty="0" smtClean="0"/>
              <a:t>Three Main Classes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6221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381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/>
              <a:t>Structures and Melting Points of Saturated Fatty Acids</a:t>
            </a:r>
          </a:p>
        </p:txBody>
      </p:sp>
      <p:pic>
        <p:nvPicPr>
          <p:cNvPr id="6151" name="Picture 7" descr="18-t01a.jpg                                                    00032983Platinum_IPL                   BA1A60C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71513"/>
            <a:ext cx="8885237" cy="611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39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3174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30191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dirty="0" smtClean="0"/>
              <a:t>Melting Points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17713"/>
            <a:ext cx="8421688" cy="877887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 smtClean="0"/>
              <a:t>Affected by number of double bonds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600" dirty="0" smtClean="0"/>
              <a:t>More saturated = higher melting temp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33400" y="4495800"/>
            <a:ext cx="838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b="1" dirty="0">
                <a:latin typeface="Arial" charset="0"/>
              </a:rPr>
              <a:t>Fatty acid:</a:t>
            </a:r>
            <a:r>
              <a:rPr lang="en-US" sz="2000" dirty="0">
                <a:latin typeface="Arial" charset="0"/>
              </a:rPr>
              <a:t>		</a:t>
            </a:r>
            <a:r>
              <a:rPr lang="en-US" sz="2000" b="1" i="1" dirty="0">
                <a:latin typeface="Arial" charset="0"/>
              </a:rPr>
              <a:t>C18:0	C18:1	C18:2	C18:3</a:t>
            </a:r>
          </a:p>
          <a:p>
            <a:r>
              <a:rPr lang="en-US" sz="2000" b="1" dirty="0">
                <a:latin typeface="Arial" charset="0"/>
              </a:rPr>
              <a:t>Melting point:</a:t>
            </a:r>
            <a:r>
              <a:rPr lang="en-US" sz="2000" dirty="0">
                <a:latin typeface="Arial" charset="0"/>
              </a:rPr>
              <a:t>	</a:t>
            </a:r>
            <a:r>
              <a:rPr lang="en-US" sz="2000" b="1" i="1" dirty="0">
                <a:latin typeface="Arial" charset="0"/>
              </a:rPr>
              <a:t>72°C	16°C	–5°C	–11°C</a:t>
            </a:r>
          </a:p>
        </p:txBody>
      </p:sp>
    </p:spTree>
    <p:extLst>
      <p:ext uri="{BB962C8B-B14F-4D97-AF65-F5344CB8AC3E}">
        <p14:creationId xmlns:p14="http://schemas.microsoft.com/office/powerpoint/2010/main" val="5877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82000" cy="381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/>
              <a:t>Structures and Melting Points of Unsaturated Fatty Acids</a:t>
            </a:r>
          </a:p>
        </p:txBody>
      </p:sp>
      <p:pic>
        <p:nvPicPr>
          <p:cNvPr id="7172" name="Picture 4" descr="18-t01b.jpg                                                    00032983Platinum_IPL                   BA1A60C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698500"/>
            <a:ext cx="9050337" cy="646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40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772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/>
              <a:t>Melting Point and Fatty Acid Composition of </a:t>
            </a:r>
            <a:r>
              <a:rPr lang="en-US" sz="2800" b="1" dirty="0" smtClean="0"/>
              <a:t>Some</a:t>
            </a:r>
            <a:br>
              <a:rPr lang="en-US" sz="2800" b="1" dirty="0" smtClean="0"/>
            </a:br>
            <a:r>
              <a:rPr lang="en-US" sz="2800" b="1" dirty="0" smtClean="0"/>
              <a:t> </a:t>
            </a:r>
            <a:r>
              <a:rPr lang="en-US" sz="2800" b="1" dirty="0"/>
              <a:t>Fats and Oils</a:t>
            </a:r>
          </a:p>
        </p:txBody>
      </p:sp>
      <p:pic>
        <p:nvPicPr>
          <p:cNvPr id="11268" name="Picture 4" descr=" 18-08.jpg                                                      00032983Platinum_IPL                   BA1A60C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143000"/>
            <a:ext cx="8599487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9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533400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Saturated Fatty acids </a:t>
            </a:r>
            <a:r>
              <a:rPr lang="en-US" sz="4400" dirty="0" smtClean="0"/>
              <a:t>has </a:t>
            </a:r>
            <a:r>
              <a:rPr lang="en-US" sz="4400" dirty="0" smtClean="0">
                <a:solidFill>
                  <a:srgbClr val="C00000"/>
                </a:solidFill>
              </a:rPr>
              <a:t>straight and extended </a:t>
            </a:r>
            <a:r>
              <a:rPr lang="en-US" sz="4400" dirty="0" smtClean="0"/>
              <a:t>conformation which can be </a:t>
            </a:r>
            <a:r>
              <a:rPr lang="en-US" sz="4400" b="1" dirty="0" smtClean="0"/>
              <a:t>packed into compact structure.</a:t>
            </a:r>
          </a:p>
          <a:p>
            <a:r>
              <a:rPr lang="en-US" sz="4400" b="1" dirty="0" smtClean="0"/>
              <a:t>More heat energy </a:t>
            </a:r>
            <a:r>
              <a:rPr lang="en-US" sz="4400" dirty="0" smtClean="0"/>
              <a:t>is required to </a:t>
            </a:r>
            <a:r>
              <a:rPr lang="en-US" sz="4400" b="1" dirty="0" smtClean="0"/>
              <a:t>remove the compact </a:t>
            </a:r>
            <a:r>
              <a:rPr lang="en-US" sz="4400" dirty="0" smtClean="0"/>
              <a:t>structures of Saturated Fats.</a:t>
            </a:r>
          </a:p>
        </p:txBody>
      </p:sp>
    </p:spTree>
    <p:extLst>
      <p:ext uri="{BB962C8B-B14F-4D97-AF65-F5344CB8AC3E}">
        <p14:creationId xmlns:p14="http://schemas.microsoft.com/office/powerpoint/2010/main" val="365230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8915400" cy="4953000"/>
          </a:xfrm>
        </p:spPr>
        <p:txBody>
          <a:bodyPr>
            <a:normAutofit lnSpcReduction="10000"/>
          </a:bodyPr>
          <a:lstStyle/>
          <a:p>
            <a:r>
              <a:rPr lang="en-US" sz="4400" b="1" dirty="0"/>
              <a:t>Unsaturated fatty acids </a:t>
            </a:r>
            <a:r>
              <a:rPr lang="en-US" sz="4400" dirty="0"/>
              <a:t>has </a:t>
            </a:r>
            <a:r>
              <a:rPr lang="en-US" sz="4400" b="1" dirty="0">
                <a:solidFill>
                  <a:srgbClr val="C00000"/>
                </a:solidFill>
              </a:rPr>
              <a:t>rigid bends</a:t>
            </a:r>
            <a:r>
              <a:rPr lang="en-US" sz="4400" dirty="0"/>
              <a:t> in its structure hence </a:t>
            </a:r>
            <a:r>
              <a:rPr lang="en-US" sz="4400" b="1" dirty="0" smtClean="0"/>
              <a:t>not packed compactly.</a:t>
            </a:r>
          </a:p>
          <a:p>
            <a:pPr marL="0" indent="0">
              <a:buNone/>
            </a:pPr>
            <a:endParaRPr lang="en-US" sz="4400" b="1" dirty="0"/>
          </a:p>
          <a:p>
            <a:r>
              <a:rPr lang="en-US" sz="4400" b="1" dirty="0"/>
              <a:t>Less heat </a:t>
            </a:r>
            <a:r>
              <a:rPr lang="en-US" sz="4400" dirty="0"/>
              <a:t>energy is required to separate </a:t>
            </a:r>
            <a:r>
              <a:rPr lang="en-US" sz="4400" dirty="0" smtClean="0"/>
              <a:t>these </a:t>
            </a:r>
            <a:r>
              <a:rPr lang="en-US" sz="4400" b="1" dirty="0"/>
              <a:t>less compact </a:t>
            </a:r>
            <a:r>
              <a:rPr lang="en-US" sz="4400" dirty="0"/>
              <a:t>Unsaturated fatty acids.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5516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Membrane Lipids </a:t>
            </a:r>
            <a:r>
              <a:rPr lang="en-US" sz="4400" dirty="0" smtClean="0"/>
              <a:t>are fluid by consistency as they are more composed of </a:t>
            </a:r>
            <a:r>
              <a:rPr lang="en-US" sz="4400" b="1" dirty="0" smtClean="0"/>
              <a:t>unsaturated fatty acids.</a:t>
            </a:r>
          </a:p>
          <a:p>
            <a:r>
              <a:rPr lang="en-US" sz="4400" b="1" dirty="0" smtClean="0"/>
              <a:t>Storage Lipids </a:t>
            </a:r>
            <a:r>
              <a:rPr lang="en-US" sz="4400" dirty="0" smtClean="0"/>
              <a:t>which are anhydrous has </a:t>
            </a:r>
            <a:r>
              <a:rPr lang="en-US" sz="4400" b="1" dirty="0" smtClean="0"/>
              <a:t>Long saturated Fatty acids.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61310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6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Significance Of -COOH group </a:t>
            </a:r>
            <a:br>
              <a:rPr lang="en-US" b="1" dirty="0" smtClean="0"/>
            </a:br>
            <a:r>
              <a:rPr lang="en-US" b="1" dirty="0" smtClean="0"/>
              <a:t>Of Fatty Acids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525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b="1" dirty="0" smtClean="0"/>
              <a:t>Saponification /Salt Formation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35480"/>
            <a:ext cx="8458200" cy="4389120"/>
          </a:xfrm>
        </p:spPr>
        <p:txBody>
          <a:bodyPr>
            <a:normAutofit fontScale="85000" lnSpcReduction="20000"/>
          </a:bodyPr>
          <a:lstStyle/>
          <a:p>
            <a:r>
              <a:rPr lang="en-US" sz="4800" dirty="0" smtClean="0"/>
              <a:t>The Carboxyl groups of Fatty acids </a:t>
            </a:r>
            <a:r>
              <a:rPr lang="en-US" sz="4800" b="1" dirty="0" smtClean="0"/>
              <a:t>reacts with strong Alkalies KOH/</a:t>
            </a:r>
            <a:r>
              <a:rPr lang="en-US" sz="4800" b="1" dirty="0" err="1" smtClean="0"/>
              <a:t>NaOH</a:t>
            </a:r>
            <a:r>
              <a:rPr lang="en-US" sz="4800" b="1" dirty="0" smtClean="0"/>
              <a:t> </a:t>
            </a:r>
          </a:p>
          <a:p>
            <a:r>
              <a:rPr lang="en-US" sz="4800" dirty="0" smtClean="0"/>
              <a:t>To form their Salts which are </a:t>
            </a:r>
            <a:r>
              <a:rPr lang="en-US" sz="4800" b="1" dirty="0" smtClean="0"/>
              <a:t>Soaps</a:t>
            </a:r>
            <a:r>
              <a:rPr lang="en-US" sz="4800" dirty="0" smtClean="0"/>
              <a:t>.</a:t>
            </a:r>
          </a:p>
          <a:p>
            <a:r>
              <a:rPr lang="en-US" sz="4800" dirty="0" smtClean="0"/>
              <a:t>This property is used for </a:t>
            </a:r>
            <a:r>
              <a:rPr lang="en-US" sz="4800" b="1" dirty="0" smtClean="0">
                <a:solidFill>
                  <a:srgbClr val="C00000"/>
                </a:solidFill>
              </a:rPr>
              <a:t>commercial manufacture of Soaps.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7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10627"/>
            <a:ext cx="9372600" cy="5227320"/>
          </a:xfrm>
        </p:spPr>
        <p:txBody>
          <a:bodyPr/>
          <a:lstStyle/>
          <a:p>
            <a:r>
              <a:rPr lang="en-US" sz="4400" b="1" dirty="0" smtClean="0"/>
              <a:t>Three Main  Classes of Lipids are:</a:t>
            </a:r>
          </a:p>
          <a:p>
            <a:pPr marL="0" indent="0">
              <a:buNone/>
            </a:pPr>
            <a:endParaRPr lang="en-US" sz="4400" b="1" dirty="0" smtClean="0"/>
          </a:p>
          <a:p>
            <a:pPr marL="1421892" lvl="1" indent="-1028700">
              <a:buFont typeface="+mj-lt"/>
              <a:buAutoNum type="romanLcPeriod"/>
            </a:pPr>
            <a:r>
              <a:rPr lang="en-US" sz="4600" b="1" dirty="0" smtClean="0">
                <a:solidFill>
                  <a:srgbClr val="C00000"/>
                </a:solidFill>
              </a:rPr>
              <a:t>Simple Lipids</a:t>
            </a:r>
          </a:p>
          <a:p>
            <a:pPr marL="1421892" lvl="1" indent="-1028700">
              <a:buFont typeface="+mj-lt"/>
              <a:buAutoNum type="romanLcPeriod"/>
            </a:pPr>
            <a:r>
              <a:rPr lang="en-US" sz="4600" b="1" dirty="0">
                <a:solidFill>
                  <a:srgbClr val="C00000"/>
                </a:solidFill>
              </a:rPr>
              <a:t>Compound /</a:t>
            </a:r>
            <a:r>
              <a:rPr lang="en-US" sz="4600" b="1" dirty="0" smtClean="0">
                <a:solidFill>
                  <a:srgbClr val="C00000"/>
                </a:solidFill>
              </a:rPr>
              <a:t>Complex Lipids</a:t>
            </a:r>
          </a:p>
          <a:p>
            <a:pPr marL="1421892" lvl="1" indent="-1028700">
              <a:buFont typeface="+mj-lt"/>
              <a:buAutoNum type="romanLcPeriod"/>
            </a:pPr>
            <a:r>
              <a:rPr lang="en-US" sz="4600" b="1" dirty="0" smtClean="0">
                <a:solidFill>
                  <a:srgbClr val="C00000"/>
                </a:solidFill>
              </a:rPr>
              <a:t>Derived Lipids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Ester Formation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915400" cy="4617720"/>
          </a:xfrm>
        </p:spPr>
        <p:txBody>
          <a:bodyPr>
            <a:noAutofit/>
          </a:bodyPr>
          <a:lstStyle/>
          <a:p>
            <a:r>
              <a:rPr lang="en-US" sz="4800" dirty="0" smtClean="0"/>
              <a:t>The Carboxyl group of Fatty acids </a:t>
            </a:r>
            <a:r>
              <a:rPr lang="en-US" sz="4800" b="1" dirty="0" smtClean="0"/>
              <a:t>reacts with  Hydroxyl groups of Alcohols </a:t>
            </a:r>
            <a:r>
              <a:rPr lang="en-US" sz="4800" dirty="0" smtClean="0"/>
              <a:t>Glycerol/Sphingosine) </a:t>
            </a:r>
          </a:p>
          <a:p>
            <a:r>
              <a:rPr lang="en-US" sz="4800" dirty="0" smtClean="0"/>
              <a:t>To form Esters bonds, of Simple and Compound Lipids.</a:t>
            </a:r>
          </a:p>
        </p:txBody>
      </p:sp>
    </p:spTree>
    <p:extLst>
      <p:ext uri="{BB962C8B-B14F-4D97-AF65-F5344CB8AC3E}">
        <p14:creationId xmlns:p14="http://schemas.microsoft.com/office/powerpoint/2010/main" val="362928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9154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Fatty acids </a:t>
            </a:r>
            <a:r>
              <a:rPr lang="en-US" sz="4000" dirty="0" smtClean="0"/>
              <a:t> get esterified with Alcohols to form various simple and compound Lipids:</a:t>
            </a:r>
          </a:p>
          <a:p>
            <a:pPr lvl="1"/>
            <a:r>
              <a:rPr lang="en-US" sz="4400" b="1" dirty="0" smtClean="0"/>
              <a:t>Triacylglycerol</a:t>
            </a:r>
          </a:p>
          <a:p>
            <a:pPr lvl="1"/>
            <a:r>
              <a:rPr lang="en-US" sz="4400" b="1" dirty="0" smtClean="0"/>
              <a:t>Waxes: Cholesterol ester  </a:t>
            </a:r>
          </a:p>
          <a:p>
            <a:pPr lvl="1"/>
            <a:r>
              <a:rPr lang="en-US" sz="4400" b="1" dirty="0" smtClean="0"/>
              <a:t>Phospholipids </a:t>
            </a:r>
          </a:p>
          <a:p>
            <a:pPr lvl="1"/>
            <a:r>
              <a:rPr lang="en-US" sz="4400" b="1" dirty="0" smtClean="0"/>
              <a:t>Glycolipids</a:t>
            </a:r>
          </a:p>
          <a:p>
            <a:pPr lvl="1"/>
            <a:r>
              <a:rPr lang="en-US" sz="4400" b="1" dirty="0" smtClean="0"/>
              <a:t>Lipoproteins</a:t>
            </a:r>
            <a:endParaRPr lang="en-US" sz="4400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31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smtClean="0"/>
              <a:t>Hydrogenation Of Fatty Acids</a:t>
            </a:r>
            <a:r>
              <a:rPr lang="en-US" sz="5400" b="1" dirty="0"/>
              <a:t/>
            </a:r>
            <a:br>
              <a:rPr lang="en-US" sz="5400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389120"/>
          </a:xfrm>
        </p:spPr>
        <p:txBody>
          <a:bodyPr>
            <a:normAutofit fontScale="92500"/>
          </a:bodyPr>
          <a:lstStyle/>
          <a:p>
            <a:r>
              <a:rPr lang="en-US" sz="5400" dirty="0"/>
              <a:t>Hydrogenation of Fatty acids is a </a:t>
            </a:r>
            <a:r>
              <a:rPr lang="en-US" sz="5400" b="1" dirty="0">
                <a:solidFill>
                  <a:srgbClr val="C00000"/>
                </a:solidFill>
              </a:rPr>
              <a:t>conversion </a:t>
            </a:r>
            <a:r>
              <a:rPr lang="en-US" sz="5400" b="1" dirty="0" smtClean="0">
                <a:solidFill>
                  <a:srgbClr val="C00000"/>
                </a:solidFill>
              </a:rPr>
              <a:t>of</a:t>
            </a:r>
          </a:p>
          <a:p>
            <a:r>
              <a:rPr lang="en-US" sz="5400" b="1" dirty="0" smtClean="0">
                <a:solidFill>
                  <a:srgbClr val="C00000"/>
                </a:solidFill>
              </a:rPr>
              <a:t>Double </a:t>
            </a:r>
            <a:r>
              <a:rPr lang="en-US" sz="5400" b="1" dirty="0">
                <a:solidFill>
                  <a:srgbClr val="C00000"/>
                </a:solidFill>
              </a:rPr>
              <a:t>bonds of a </a:t>
            </a:r>
            <a:r>
              <a:rPr lang="en-US" sz="5400" b="1" dirty="0" smtClean="0">
                <a:solidFill>
                  <a:srgbClr val="C00000"/>
                </a:solidFill>
              </a:rPr>
              <a:t>unsaturated fatty </a:t>
            </a:r>
            <a:r>
              <a:rPr lang="en-US" sz="5400" b="1" dirty="0">
                <a:solidFill>
                  <a:srgbClr val="C00000"/>
                </a:solidFill>
              </a:rPr>
              <a:t>acid to single </a:t>
            </a:r>
            <a:r>
              <a:rPr lang="en-US" sz="5400" b="1" dirty="0" smtClean="0">
                <a:solidFill>
                  <a:srgbClr val="C00000"/>
                </a:solidFill>
              </a:rPr>
              <a:t>saturated bonds</a:t>
            </a:r>
            <a:r>
              <a:rPr lang="en-US" sz="5400" dirty="0"/>
              <a:t>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8716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39200" cy="487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Thus process of  Hydrogenation transforms </a:t>
            </a:r>
            <a:r>
              <a:rPr lang="en-US" sz="5400" b="1" dirty="0" smtClean="0"/>
              <a:t>Unsaturated </a:t>
            </a:r>
            <a:r>
              <a:rPr lang="en-US" sz="5400" b="1" dirty="0"/>
              <a:t>Fatty acids </a:t>
            </a:r>
            <a:r>
              <a:rPr lang="en-US" sz="5400" dirty="0" smtClean="0"/>
              <a:t>to </a:t>
            </a:r>
            <a:r>
              <a:rPr lang="en-US" sz="5400" b="1" dirty="0"/>
              <a:t>Saturated Fatty acids.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5732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The process of </a:t>
            </a:r>
            <a:r>
              <a:rPr lang="en-US" sz="5400" b="1" dirty="0" smtClean="0"/>
              <a:t>Hydrogenation</a:t>
            </a:r>
            <a:r>
              <a:rPr lang="en-US" sz="5400" dirty="0" smtClean="0"/>
              <a:t> also </a:t>
            </a:r>
            <a:r>
              <a:rPr lang="en-US" sz="5400" b="1" dirty="0" smtClean="0"/>
              <a:t>transforms</a:t>
            </a:r>
            <a:r>
              <a:rPr lang="en-US" sz="5400" dirty="0" smtClean="0"/>
              <a:t> naturally occurring </a:t>
            </a:r>
            <a:r>
              <a:rPr lang="en-US" sz="5400" b="1" dirty="0" smtClean="0">
                <a:solidFill>
                  <a:srgbClr val="C00000"/>
                </a:solidFill>
              </a:rPr>
              <a:t>Cis Fatty acids to Trans Fatty acids.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5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/>
              <a:t>Halogenation Of Fatty </a:t>
            </a:r>
            <a:r>
              <a:rPr lang="en-US" sz="5400" b="1" dirty="0" smtClean="0"/>
              <a:t>acids</a:t>
            </a:r>
            <a:r>
              <a:rPr lang="en-US" sz="5400" b="1" dirty="0"/>
              <a:t/>
            </a:r>
            <a:br>
              <a:rPr lang="en-US" sz="5400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468880"/>
            <a:ext cx="8229600" cy="4389120"/>
          </a:xfrm>
        </p:spPr>
        <p:txBody>
          <a:bodyPr>
            <a:normAutofit/>
          </a:bodyPr>
          <a:lstStyle/>
          <a:p>
            <a:r>
              <a:rPr lang="en-US" sz="6000" dirty="0"/>
              <a:t>Adding Halogens like Cl, Br or I at double bonds of UFAs and making saturated. </a:t>
            </a:r>
          </a:p>
          <a:p>
            <a:pPr marL="0" indent="0">
              <a:buNone/>
            </a:pP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9814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534400" cy="5257800"/>
          </a:xfrm>
        </p:spPr>
        <p:txBody>
          <a:bodyPr>
            <a:noAutofit/>
          </a:bodyPr>
          <a:lstStyle/>
          <a:p>
            <a:r>
              <a:rPr lang="en-US" sz="6000" dirty="0" smtClean="0"/>
              <a:t>The number of Halogen atom taken up are dependent on the </a:t>
            </a:r>
            <a:r>
              <a:rPr lang="en-US" sz="6000" b="1" dirty="0" smtClean="0"/>
              <a:t>number of double bonds in the structure of Fatty Acid</a:t>
            </a:r>
            <a:r>
              <a:rPr lang="en-US" sz="6000" dirty="0" smtClean="0"/>
              <a:t>.</a:t>
            </a:r>
          </a:p>
          <a:p>
            <a:pPr marL="0" indent="0">
              <a:buNone/>
            </a:pP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9571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Significance Of Halogenation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0"/>
            <a:ext cx="8229600" cy="4389120"/>
          </a:xfrm>
        </p:spPr>
        <p:txBody>
          <a:bodyPr>
            <a:normAutofit/>
          </a:bodyPr>
          <a:lstStyle/>
          <a:p>
            <a:r>
              <a:rPr lang="en-US" sz="6000" dirty="0"/>
              <a:t>Halogenation of fatty acids is an </a:t>
            </a:r>
            <a:r>
              <a:rPr lang="en-US" sz="6000" b="1" dirty="0"/>
              <a:t>index of assessing the degree of unsaturation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3406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8991600" cy="4953000"/>
          </a:xfrm>
        </p:spPr>
        <p:txBody>
          <a:bodyPr>
            <a:normAutofit/>
          </a:bodyPr>
          <a:lstStyle/>
          <a:p>
            <a:r>
              <a:rPr lang="en-US" sz="4400" b="1" dirty="0"/>
              <a:t>Iodine Number </a:t>
            </a:r>
            <a:r>
              <a:rPr lang="en-US" sz="4400" dirty="0"/>
              <a:t>is a process of </a:t>
            </a:r>
            <a:r>
              <a:rPr lang="en-US" sz="4400" b="1" dirty="0">
                <a:solidFill>
                  <a:srgbClr val="C00000"/>
                </a:solidFill>
              </a:rPr>
              <a:t>Halogenation </a:t>
            </a:r>
            <a:r>
              <a:rPr lang="en-US" sz="4400" dirty="0"/>
              <a:t>which checks the </a:t>
            </a:r>
            <a:r>
              <a:rPr lang="en-US" sz="4400" b="1" dirty="0"/>
              <a:t>content of SFA and PUFAs </a:t>
            </a:r>
            <a:r>
              <a:rPr lang="en-US" sz="4400" dirty="0"/>
              <a:t>of </a:t>
            </a:r>
            <a:r>
              <a:rPr lang="en-US" sz="4400" dirty="0" smtClean="0"/>
              <a:t>Fats </a:t>
            </a:r>
            <a:r>
              <a:rPr lang="en-US" sz="4400" dirty="0"/>
              <a:t>and </a:t>
            </a:r>
            <a:r>
              <a:rPr lang="en-US" sz="4400" dirty="0" smtClean="0"/>
              <a:t>Oils.</a:t>
            </a:r>
            <a:endParaRPr lang="en-US" sz="4400" b="1" dirty="0" smtClean="0"/>
          </a:p>
          <a:p>
            <a:r>
              <a:rPr lang="en-US" sz="4400" b="1" dirty="0" smtClean="0"/>
              <a:t>SFA</a:t>
            </a:r>
            <a:r>
              <a:rPr lang="en-US" sz="4400" dirty="0" smtClean="0"/>
              <a:t> has </a:t>
            </a:r>
            <a:r>
              <a:rPr lang="en-US" sz="4400" b="1" dirty="0" smtClean="0"/>
              <a:t>zero  Iodine number.</a:t>
            </a:r>
          </a:p>
          <a:p>
            <a:r>
              <a:rPr lang="en-US" sz="4400" dirty="0" smtClean="0">
                <a:solidFill>
                  <a:srgbClr val="C00000"/>
                </a:solidFill>
              </a:rPr>
              <a:t>PUFAs</a:t>
            </a:r>
            <a:r>
              <a:rPr lang="en-US" sz="4400" dirty="0" smtClean="0"/>
              <a:t> has </a:t>
            </a:r>
            <a:r>
              <a:rPr lang="en-US" sz="4400" b="1" dirty="0" smtClean="0">
                <a:solidFill>
                  <a:srgbClr val="C00000"/>
                </a:solidFill>
              </a:rPr>
              <a:t>high Iodine number.</a:t>
            </a:r>
          </a:p>
          <a:p>
            <a:endParaRPr lang="en-US" sz="4400" dirty="0"/>
          </a:p>
          <a:p>
            <a:endParaRPr lang="en-US" sz="44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77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71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Geometric Isomerism Of Unsaturated Fatty acids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355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1. Simple Lipids/Neutral 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819400"/>
            <a:ext cx="8991600" cy="3733800"/>
          </a:xfrm>
        </p:spPr>
        <p:txBody>
          <a:bodyPr>
            <a:normAutofit fontScale="77500" lnSpcReduction="20000"/>
          </a:bodyPr>
          <a:lstStyle/>
          <a:p>
            <a:r>
              <a:rPr lang="en-US" sz="6600" dirty="0" smtClean="0"/>
              <a:t>Chemically </a:t>
            </a:r>
            <a:r>
              <a:rPr lang="en-US" sz="6600" dirty="0"/>
              <a:t>Simple </a:t>
            </a:r>
            <a:r>
              <a:rPr lang="en-US" sz="6600" dirty="0" smtClean="0"/>
              <a:t>Lipids are:</a:t>
            </a:r>
          </a:p>
          <a:p>
            <a:pPr marL="0" indent="0">
              <a:buNone/>
            </a:pPr>
            <a:endParaRPr lang="en-US" sz="6600" dirty="0" smtClean="0"/>
          </a:p>
          <a:p>
            <a:r>
              <a:rPr lang="en-US" sz="6600" b="1" dirty="0" smtClean="0">
                <a:solidFill>
                  <a:srgbClr val="C00000"/>
                </a:solidFill>
              </a:rPr>
              <a:t>Esters of Fatty acids with an Alcohol</a:t>
            </a:r>
            <a:endParaRPr lang="en-US" sz="6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305800" cy="4800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Depending on orientation of atoms or  groups around the axis of double bonds.</a:t>
            </a:r>
          </a:p>
          <a:p>
            <a:pPr lvl="1"/>
            <a:r>
              <a:rPr lang="en-US" sz="4800" b="1" dirty="0" smtClean="0"/>
              <a:t>Cis form of Fatty acids</a:t>
            </a:r>
          </a:p>
          <a:p>
            <a:pPr lvl="1"/>
            <a:r>
              <a:rPr lang="en-US" sz="4800" b="1" dirty="0" smtClean="0"/>
              <a:t>Trans form of Fatty acids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9989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Cis Form Fatty acids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09800"/>
            <a:ext cx="8305800" cy="41148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Most </a:t>
            </a:r>
            <a:r>
              <a:rPr lang="en-US" sz="4800" b="1" dirty="0" smtClean="0">
                <a:solidFill>
                  <a:srgbClr val="C00000"/>
                </a:solidFill>
              </a:rPr>
              <a:t>naturally occurring UFAs  </a:t>
            </a:r>
            <a:r>
              <a:rPr lang="en-US" sz="4800" dirty="0" smtClean="0"/>
              <a:t>are of </a:t>
            </a:r>
            <a:r>
              <a:rPr lang="en-US" sz="4800" b="1" dirty="0" smtClean="0">
                <a:solidFill>
                  <a:srgbClr val="C00000"/>
                </a:solidFill>
              </a:rPr>
              <a:t>cis form.</a:t>
            </a:r>
          </a:p>
          <a:p>
            <a:r>
              <a:rPr lang="en-US" sz="4800" dirty="0" smtClean="0"/>
              <a:t>The </a:t>
            </a:r>
            <a:r>
              <a:rPr lang="en-US" sz="4800" b="1" dirty="0" smtClean="0"/>
              <a:t>groups around double bond are on same side.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56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47244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All Cis </a:t>
            </a:r>
            <a:r>
              <a:rPr lang="en-US" sz="4800" dirty="0"/>
              <a:t>FA has an </a:t>
            </a:r>
            <a:r>
              <a:rPr lang="en-US" sz="4800" b="1" dirty="0">
                <a:solidFill>
                  <a:srgbClr val="C00000"/>
                </a:solidFill>
              </a:rPr>
              <a:t>angle of 120 degree at the double bond</a:t>
            </a:r>
            <a:r>
              <a:rPr lang="en-US" sz="4800" dirty="0"/>
              <a:t>.</a:t>
            </a:r>
          </a:p>
          <a:p>
            <a:r>
              <a:rPr lang="en-US" sz="4800" dirty="0"/>
              <a:t>Cis forms are </a:t>
            </a:r>
            <a:r>
              <a:rPr lang="en-US" sz="4800" b="1" dirty="0"/>
              <a:t>L shaped </a:t>
            </a:r>
            <a:r>
              <a:rPr lang="en-US" sz="4800" dirty="0"/>
              <a:t>structures </a:t>
            </a:r>
            <a:endParaRPr lang="en-US" sz="4800" dirty="0" smtClean="0"/>
          </a:p>
          <a:p>
            <a:pPr marL="0" indent="0">
              <a:buNone/>
            </a:pPr>
            <a:r>
              <a:rPr lang="en-US" sz="4800" dirty="0" smtClean="0"/>
              <a:t>(</a:t>
            </a:r>
            <a:r>
              <a:rPr lang="en-US" sz="4800" dirty="0"/>
              <a:t>due to bend </a:t>
            </a:r>
            <a:r>
              <a:rPr lang="en-US" sz="4800" dirty="0" smtClean="0"/>
              <a:t>/kink in structure).</a:t>
            </a:r>
            <a:endParaRPr lang="en-US" sz="48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1643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610600" cy="5181600"/>
          </a:xfrm>
        </p:spPr>
        <p:txBody>
          <a:bodyPr>
            <a:noAutofit/>
          </a:bodyPr>
          <a:lstStyle/>
          <a:p>
            <a:r>
              <a:rPr lang="en-US" sz="4400" dirty="0"/>
              <a:t>Phospholipids of biological </a:t>
            </a:r>
            <a:r>
              <a:rPr lang="en-US" sz="4400" b="1" dirty="0"/>
              <a:t>membranes </a:t>
            </a:r>
            <a:r>
              <a:rPr lang="en-US" sz="4400" b="1" dirty="0" smtClean="0"/>
              <a:t> contain Cis form of fatty acids </a:t>
            </a:r>
            <a:r>
              <a:rPr lang="en-US" sz="4400" dirty="0" smtClean="0"/>
              <a:t>which  has kinks/bents .</a:t>
            </a:r>
          </a:p>
          <a:p>
            <a:r>
              <a:rPr lang="en-US" sz="4400" b="1" dirty="0" smtClean="0"/>
              <a:t>This prevent compact packing </a:t>
            </a:r>
            <a:r>
              <a:rPr lang="en-US" sz="4400" dirty="0" smtClean="0"/>
              <a:t>of fatty acid chains and are responsible for the </a:t>
            </a:r>
            <a:r>
              <a:rPr lang="en-US" sz="4400" b="1" dirty="0" smtClean="0">
                <a:solidFill>
                  <a:srgbClr val="C00000"/>
                </a:solidFill>
              </a:rPr>
              <a:t>fluidity of membranes.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5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All-Cis Fatty acids </a:t>
            </a:r>
            <a:br>
              <a:rPr lang="en-US" b="1" dirty="0" smtClean="0"/>
            </a:br>
            <a:r>
              <a:rPr lang="en-US" b="1" dirty="0" smtClean="0"/>
              <a:t>Good for Health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534400" cy="469392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Human </a:t>
            </a:r>
            <a:r>
              <a:rPr lang="en-US" sz="3600" dirty="0"/>
              <a:t>body </a:t>
            </a:r>
            <a:r>
              <a:rPr lang="en-US" sz="3600" b="1" dirty="0"/>
              <a:t>contain Enzyme system </a:t>
            </a:r>
            <a:r>
              <a:rPr lang="en-US" sz="3600" dirty="0"/>
              <a:t>to </a:t>
            </a:r>
            <a:r>
              <a:rPr lang="en-US" sz="3600" b="1" dirty="0">
                <a:solidFill>
                  <a:srgbClr val="C00000"/>
                </a:solidFill>
              </a:rPr>
              <a:t>metabolize Cis form </a:t>
            </a:r>
            <a:r>
              <a:rPr lang="en-US" sz="3600" dirty="0"/>
              <a:t>of Fatty acids.</a:t>
            </a:r>
          </a:p>
          <a:p>
            <a:r>
              <a:rPr lang="en-US" sz="3600" dirty="0"/>
              <a:t>Cis forms when ingested through food are easily metabolized and does not retain </a:t>
            </a:r>
            <a:r>
              <a:rPr lang="en-US" sz="3600" dirty="0" smtClean="0"/>
              <a:t> in the </a:t>
            </a:r>
            <a:r>
              <a:rPr lang="en-US" sz="3600" dirty="0"/>
              <a:t>body.</a:t>
            </a:r>
          </a:p>
          <a:p>
            <a:r>
              <a:rPr lang="en-US" sz="3600" dirty="0"/>
              <a:t>Hence good for health and </a:t>
            </a:r>
            <a:r>
              <a:rPr lang="en-US" sz="3600" b="1" dirty="0"/>
              <a:t>no risk of </a:t>
            </a:r>
            <a:r>
              <a:rPr lang="en-US" sz="3600" b="1" dirty="0" smtClean="0"/>
              <a:t>Atherosclerosis </a:t>
            </a:r>
            <a:r>
              <a:rPr lang="en-US" sz="3600" b="1" dirty="0"/>
              <a:t>and CVD</a:t>
            </a:r>
            <a:r>
              <a:rPr lang="en-US" sz="3600" b="1" dirty="0" smtClean="0"/>
              <a:t>.</a:t>
            </a:r>
          </a:p>
          <a:p>
            <a:r>
              <a:rPr lang="en-US" sz="3600" b="1" dirty="0">
                <a:solidFill>
                  <a:srgbClr val="C00000"/>
                </a:solidFill>
              </a:rPr>
              <a:t>All Cis form of fatty acids are </a:t>
            </a:r>
            <a:r>
              <a:rPr lang="en-US" sz="3600" b="1" dirty="0" smtClean="0">
                <a:solidFill>
                  <a:srgbClr val="C00000"/>
                </a:solidFill>
              </a:rPr>
              <a:t>unstable and easily metabolizable.</a:t>
            </a:r>
            <a:endParaRPr lang="en-US" sz="36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39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Trans Form Of Fatty acids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534400" cy="4693920"/>
          </a:xfrm>
        </p:spPr>
        <p:txBody>
          <a:bodyPr>
            <a:normAutofit fontScale="92500"/>
          </a:bodyPr>
          <a:lstStyle/>
          <a:p>
            <a:r>
              <a:rPr lang="en-US" sz="4800" dirty="0"/>
              <a:t>Trans fatty acid </a:t>
            </a:r>
            <a:r>
              <a:rPr lang="en-US" sz="4800" b="1" dirty="0"/>
              <a:t>structures are straight </a:t>
            </a:r>
            <a:r>
              <a:rPr lang="en-US" sz="4800" dirty="0"/>
              <a:t>and </a:t>
            </a:r>
            <a:r>
              <a:rPr lang="en-US" sz="4800" b="1" dirty="0">
                <a:solidFill>
                  <a:srgbClr val="C00000"/>
                </a:solidFill>
              </a:rPr>
              <a:t>has no bend.</a:t>
            </a:r>
          </a:p>
          <a:p>
            <a:r>
              <a:rPr lang="en-US" sz="4800" dirty="0"/>
              <a:t>The </a:t>
            </a:r>
            <a:r>
              <a:rPr lang="en-US" sz="4800" b="1" dirty="0"/>
              <a:t>groups around the double bonds</a:t>
            </a:r>
            <a:r>
              <a:rPr lang="en-US" sz="4800" dirty="0"/>
              <a:t> are on </a:t>
            </a:r>
            <a:r>
              <a:rPr lang="en-US" sz="4800" b="1" dirty="0"/>
              <a:t>opposite sides</a:t>
            </a:r>
            <a:r>
              <a:rPr lang="en-US" sz="4800" dirty="0" smtClean="0"/>
              <a:t>.</a:t>
            </a:r>
          </a:p>
          <a:p>
            <a:r>
              <a:rPr lang="en-US" sz="4800" b="1" dirty="0" smtClean="0">
                <a:solidFill>
                  <a:srgbClr val="C00000"/>
                </a:solidFill>
              </a:rPr>
              <a:t>Trans form of fatty acids are   stable and less metabolizable.</a:t>
            </a:r>
            <a:endParaRPr lang="en-US" sz="4800" b="1" dirty="0">
              <a:solidFill>
                <a:srgbClr val="C00000"/>
              </a:solidFill>
            </a:endParaRPr>
          </a:p>
          <a:p>
            <a:endParaRPr lang="en-US" sz="4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1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7848600" cy="514191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/>
              <a:t>Named According to Location of H’s</a:t>
            </a:r>
          </a:p>
          <a:p>
            <a:pPr lvl="1" eaLnBrk="1" hangingPunct="1"/>
            <a:r>
              <a:rPr lang="en-US" sz="3200" i="1" dirty="0" smtClean="0"/>
              <a:t>Cis</a:t>
            </a:r>
            <a:r>
              <a:rPr lang="en-US" sz="3200" dirty="0" smtClean="0"/>
              <a:t> or </a:t>
            </a:r>
            <a:r>
              <a:rPr lang="en-US" sz="3200" i="1" dirty="0" smtClean="0"/>
              <a:t>trans</a:t>
            </a:r>
            <a:r>
              <a:rPr lang="en-US" sz="3200" dirty="0" smtClean="0"/>
              <a:t> fatty acids</a:t>
            </a:r>
          </a:p>
        </p:txBody>
      </p:sp>
      <p:pic>
        <p:nvPicPr>
          <p:cNvPr id="34820" name="Picture 5" descr="Oleic ac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46513"/>
            <a:ext cx="3733800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 descr="Elaidic ac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667000"/>
            <a:ext cx="340995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0119" name="Group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55274113"/>
              </p:ext>
            </p:extLst>
          </p:nvPr>
        </p:nvGraphicFramePr>
        <p:xfrm>
          <a:off x="6927" y="2532856"/>
          <a:ext cx="8955088" cy="4233254"/>
        </p:xfrm>
        <a:graphic>
          <a:graphicData uri="http://schemas.openxmlformats.org/drawingml/2006/table">
            <a:tbl>
              <a:tblPr/>
              <a:tblGrid>
                <a:gridCol w="464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6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883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080"/>
                          </a:solidFill>
                          <a:effectLst/>
                          <a:latin typeface="Verdana" pitchFamily="34" charset="0"/>
                        </a:rPr>
                        <a:t>  </a:t>
                      </a:r>
                      <a:r>
                        <a:rPr kumimoji="0" lang="en-US" sz="5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080"/>
                          </a:solidFill>
                          <a:effectLst/>
                          <a:latin typeface="Verdana" pitchFamily="34" charset="0"/>
                        </a:rPr>
                        <a:t> 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080"/>
                          </a:solidFill>
                          <a:effectLst/>
                          <a:latin typeface="Verdana" pitchFamily="34" charset="0"/>
                        </a:rPr>
                        <a:t>                                                                                                               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     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08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080"/>
                          </a:solidFill>
                          <a:effectLst/>
                          <a:latin typeface="Verdana" pitchFamily="34" charset="0"/>
                        </a:rPr>
                        <a:t>  </a:t>
                      </a:r>
                      <a:r>
                        <a:rPr kumimoji="0" lang="en-US" sz="9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080"/>
                          </a:solidFill>
                          <a:effectLst/>
                          <a:latin typeface="Verdana" pitchFamily="34" charset="0"/>
                        </a:rPr>
                        <a:t> 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080"/>
                          </a:solidFill>
                          <a:effectLst/>
                          <a:latin typeface="Verdana" pitchFamily="34" charset="0"/>
                        </a:rPr>
                        <a:t>                                                                                                               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608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2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Cis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-9-octadecenoic acid</a:t>
                      </a:r>
                      <a:b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(Oleic acid) 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Trans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-9-octadecenoic acid</a:t>
                      </a:r>
                      <a:b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(Elaidic acid)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432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76708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dirty="0" smtClean="0"/>
              <a:t>Cis and Trans Fatty Acids</a:t>
            </a:r>
          </a:p>
        </p:txBody>
      </p:sp>
      <p:grpSp>
        <p:nvGrpSpPr>
          <p:cNvPr id="2" name="Group 1029"/>
          <p:cNvGrpSpPr>
            <a:grpSpLocks/>
          </p:cNvGrpSpPr>
          <p:nvPr/>
        </p:nvGrpSpPr>
        <p:grpSpPr bwMode="auto">
          <a:xfrm>
            <a:off x="914400" y="3429000"/>
            <a:ext cx="7119938" cy="2590800"/>
            <a:chOff x="755" y="2256"/>
            <a:chExt cx="4485" cy="1632"/>
          </a:xfrm>
        </p:grpSpPr>
        <p:pic>
          <p:nvPicPr>
            <p:cNvPr id="35845" name="Picture 1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256"/>
              <a:ext cx="2600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5846" name="Group 1031"/>
            <p:cNvGrpSpPr>
              <a:grpSpLocks/>
            </p:cNvGrpSpPr>
            <p:nvPr/>
          </p:nvGrpSpPr>
          <p:grpSpPr bwMode="auto">
            <a:xfrm rot="-2666544">
              <a:off x="755" y="3180"/>
              <a:ext cx="2269" cy="708"/>
              <a:chOff x="316" y="2802"/>
              <a:chExt cx="2269" cy="708"/>
            </a:xfrm>
          </p:grpSpPr>
          <p:sp>
            <p:nvSpPr>
              <p:cNvPr id="35847" name="Line 1032"/>
              <p:cNvSpPr>
                <a:spLocks noChangeShapeType="1"/>
              </p:cNvSpPr>
              <p:nvPr/>
            </p:nvSpPr>
            <p:spPr bwMode="auto">
              <a:xfrm>
                <a:off x="622" y="3091"/>
                <a:ext cx="104" cy="5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48" name="Line 1033"/>
              <p:cNvSpPr>
                <a:spLocks noChangeShapeType="1"/>
              </p:cNvSpPr>
              <p:nvPr/>
            </p:nvSpPr>
            <p:spPr bwMode="auto">
              <a:xfrm flipV="1">
                <a:off x="870" y="3099"/>
                <a:ext cx="104" cy="5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49" name="Line 1034"/>
              <p:cNvSpPr>
                <a:spLocks noChangeShapeType="1"/>
              </p:cNvSpPr>
              <p:nvPr/>
            </p:nvSpPr>
            <p:spPr bwMode="auto">
              <a:xfrm>
                <a:off x="1118" y="3091"/>
                <a:ext cx="96" cy="5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50" name="Line 1035"/>
              <p:cNvSpPr>
                <a:spLocks noChangeShapeType="1"/>
              </p:cNvSpPr>
              <p:nvPr/>
            </p:nvSpPr>
            <p:spPr bwMode="auto">
              <a:xfrm flipV="1">
                <a:off x="1366" y="3091"/>
                <a:ext cx="104" cy="5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51" name="Line 1036"/>
              <p:cNvSpPr>
                <a:spLocks noChangeShapeType="1"/>
              </p:cNvSpPr>
              <p:nvPr/>
            </p:nvSpPr>
            <p:spPr bwMode="auto">
              <a:xfrm>
                <a:off x="1614" y="3091"/>
                <a:ext cx="96" cy="5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52" name="Line 1037"/>
              <p:cNvSpPr>
                <a:spLocks noChangeShapeType="1"/>
              </p:cNvSpPr>
              <p:nvPr/>
            </p:nvSpPr>
            <p:spPr bwMode="auto">
              <a:xfrm flipV="1">
                <a:off x="1854" y="3091"/>
                <a:ext cx="104" cy="64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53" name="Line 1038"/>
              <p:cNvSpPr>
                <a:spLocks noChangeShapeType="1"/>
              </p:cNvSpPr>
              <p:nvPr/>
            </p:nvSpPr>
            <p:spPr bwMode="auto">
              <a:xfrm>
                <a:off x="2102" y="3091"/>
                <a:ext cx="96" cy="5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54" name="Line 1039"/>
              <p:cNvSpPr>
                <a:spLocks noChangeShapeType="1"/>
              </p:cNvSpPr>
              <p:nvPr/>
            </p:nvSpPr>
            <p:spPr bwMode="auto">
              <a:xfrm flipV="1">
                <a:off x="2350" y="3099"/>
                <a:ext cx="96" cy="48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5855" name="Group 1040"/>
              <p:cNvGrpSpPr>
                <a:grpSpLocks/>
              </p:cNvGrpSpPr>
              <p:nvPr/>
            </p:nvGrpSpPr>
            <p:grpSpPr bwMode="auto">
              <a:xfrm>
                <a:off x="316" y="2978"/>
                <a:ext cx="302" cy="219"/>
                <a:chOff x="334" y="2943"/>
                <a:chExt cx="302" cy="219"/>
              </a:xfrm>
            </p:grpSpPr>
            <p:sp>
              <p:nvSpPr>
                <p:cNvPr id="35887" name="Rectangle 1041"/>
                <p:cNvSpPr>
                  <a:spLocks noChangeArrowheads="1"/>
                </p:cNvSpPr>
                <p:nvPr/>
              </p:nvSpPr>
              <p:spPr bwMode="auto">
                <a:xfrm>
                  <a:off x="334" y="2943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000000"/>
                      </a:solidFill>
                      <a:latin typeface="Arial" charset="0"/>
                    </a:rPr>
                    <a:t>H</a:t>
                  </a:r>
                  <a:endParaRPr lang="en-US" sz="2400">
                    <a:latin typeface="Arial" charset="0"/>
                  </a:endParaRPr>
                </a:p>
              </p:txBody>
            </p:sp>
            <p:sp>
              <p:nvSpPr>
                <p:cNvPr id="35888" name="Rectangle 1042"/>
                <p:cNvSpPr>
                  <a:spLocks noChangeArrowheads="1"/>
                </p:cNvSpPr>
                <p:nvPr/>
              </p:nvSpPr>
              <p:spPr bwMode="auto">
                <a:xfrm>
                  <a:off x="447" y="3008"/>
                  <a:ext cx="71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600">
                      <a:solidFill>
                        <a:srgbClr val="000000"/>
                      </a:solidFill>
                      <a:latin typeface="Arial" charset="0"/>
                    </a:rPr>
                    <a:t>3</a:t>
                  </a:r>
                  <a:endParaRPr lang="en-US" sz="2400">
                    <a:latin typeface="Arial" charset="0"/>
                  </a:endParaRPr>
                </a:p>
              </p:txBody>
            </p:sp>
            <p:sp>
              <p:nvSpPr>
                <p:cNvPr id="35889" name="Rectangle 1043"/>
                <p:cNvSpPr>
                  <a:spLocks noChangeArrowheads="1"/>
                </p:cNvSpPr>
                <p:nvPr/>
              </p:nvSpPr>
              <p:spPr bwMode="auto">
                <a:xfrm>
                  <a:off x="520" y="2944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000000"/>
                      </a:solidFill>
                      <a:latin typeface="Arial" charset="0"/>
                    </a:rPr>
                    <a:t>C</a:t>
                  </a:r>
                  <a:endParaRPr lang="en-US" sz="2400">
                    <a:latin typeface="Arial" charset="0"/>
                  </a:endParaRPr>
                </a:p>
              </p:txBody>
            </p:sp>
          </p:grpSp>
          <p:grpSp>
            <p:nvGrpSpPr>
              <p:cNvPr id="35856" name="Group 1044"/>
              <p:cNvGrpSpPr>
                <a:grpSpLocks/>
              </p:cNvGrpSpPr>
              <p:nvPr/>
            </p:nvGrpSpPr>
            <p:grpSpPr bwMode="auto">
              <a:xfrm>
                <a:off x="749" y="3115"/>
                <a:ext cx="190" cy="394"/>
                <a:chOff x="767" y="3080"/>
                <a:chExt cx="190" cy="394"/>
              </a:xfrm>
            </p:grpSpPr>
            <p:sp>
              <p:nvSpPr>
                <p:cNvPr id="35884" name="Rectangle 1045"/>
                <p:cNvSpPr>
                  <a:spLocks noChangeArrowheads="1"/>
                </p:cNvSpPr>
                <p:nvPr/>
              </p:nvSpPr>
              <p:spPr bwMode="auto">
                <a:xfrm>
                  <a:off x="767" y="3080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000000"/>
                      </a:solidFill>
                      <a:latin typeface="Arial" charset="0"/>
                    </a:rPr>
                    <a:t>C</a:t>
                  </a:r>
                  <a:endParaRPr lang="en-US" sz="2400">
                    <a:latin typeface="Arial" charset="0"/>
                  </a:endParaRPr>
                </a:p>
              </p:txBody>
            </p:sp>
            <p:sp>
              <p:nvSpPr>
                <p:cNvPr id="35885" name="Rectangle 1046"/>
                <p:cNvSpPr>
                  <a:spLocks noChangeArrowheads="1"/>
                </p:cNvSpPr>
                <p:nvPr/>
              </p:nvSpPr>
              <p:spPr bwMode="auto">
                <a:xfrm>
                  <a:off x="767" y="3255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000000"/>
                      </a:solidFill>
                      <a:latin typeface="Arial" charset="0"/>
                    </a:rPr>
                    <a:t>H</a:t>
                  </a:r>
                  <a:endParaRPr lang="en-US" sz="2400">
                    <a:latin typeface="Arial" charset="0"/>
                  </a:endParaRPr>
                </a:p>
              </p:txBody>
            </p:sp>
            <p:sp>
              <p:nvSpPr>
                <p:cNvPr id="35886" name="Rectangle 1047"/>
                <p:cNvSpPr>
                  <a:spLocks noChangeArrowheads="1"/>
                </p:cNvSpPr>
                <p:nvPr/>
              </p:nvSpPr>
              <p:spPr bwMode="auto">
                <a:xfrm>
                  <a:off x="886" y="3320"/>
                  <a:ext cx="71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600">
                      <a:solidFill>
                        <a:srgbClr val="000000"/>
                      </a:solidFill>
                      <a:latin typeface="Arial" charset="0"/>
                    </a:rPr>
                    <a:t>2</a:t>
                  </a:r>
                  <a:endParaRPr lang="en-US" sz="2400">
                    <a:latin typeface="Arial" charset="0"/>
                  </a:endParaRPr>
                </a:p>
              </p:txBody>
            </p:sp>
          </p:grpSp>
          <p:grpSp>
            <p:nvGrpSpPr>
              <p:cNvPr id="35857" name="Group 1048"/>
              <p:cNvGrpSpPr>
                <a:grpSpLocks/>
              </p:cNvGrpSpPr>
              <p:nvPr/>
            </p:nvGrpSpPr>
            <p:grpSpPr bwMode="auto">
              <a:xfrm>
                <a:off x="996" y="2803"/>
                <a:ext cx="192" cy="367"/>
                <a:chOff x="1014" y="2768"/>
                <a:chExt cx="192" cy="367"/>
              </a:xfrm>
            </p:grpSpPr>
            <p:sp>
              <p:nvSpPr>
                <p:cNvPr id="35881" name="Rectangle 1049"/>
                <p:cNvSpPr>
                  <a:spLocks noChangeArrowheads="1"/>
                </p:cNvSpPr>
                <p:nvPr/>
              </p:nvSpPr>
              <p:spPr bwMode="auto">
                <a:xfrm>
                  <a:off x="1014" y="2943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000000"/>
                      </a:solidFill>
                      <a:latin typeface="Arial" charset="0"/>
                    </a:rPr>
                    <a:t>C</a:t>
                  </a:r>
                  <a:endParaRPr lang="en-US" sz="2400">
                    <a:latin typeface="Arial" charset="0"/>
                  </a:endParaRPr>
                </a:p>
              </p:txBody>
            </p:sp>
            <p:sp>
              <p:nvSpPr>
                <p:cNvPr id="35882" name="Rectangle 1050"/>
                <p:cNvSpPr>
                  <a:spLocks noChangeArrowheads="1"/>
                </p:cNvSpPr>
                <p:nvPr/>
              </p:nvSpPr>
              <p:spPr bwMode="auto">
                <a:xfrm>
                  <a:off x="1015" y="2768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000000"/>
                      </a:solidFill>
                      <a:latin typeface="Arial" charset="0"/>
                    </a:rPr>
                    <a:t>H</a:t>
                  </a:r>
                  <a:endParaRPr lang="en-US" sz="2400">
                    <a:latin typeface="Arial" charset="0"/>
                  </a:endParaRPr>
                </a:p>
              </p:txBody>
            </p:sp>
            <p:sp>
              <p:nvSpPr>
                <p:cNvPr id="35883" name="Rectangle 1051"/>
                <p:cNvSpPr>
                  <a:spLocks noChangeArrowheads="1"/>
                </p:cNvSpPr>
                <p:nvPr/>
              </p:nvSpPr>
              <p:spPr bwMode="auto">
                <a:xfrm>
                  <a:off x="1135" y="2832"/>
                  <a:ext cx="71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600">
                      <a:solidFill>
                        <a:srgbClr val="000000"/>
                      </a:solidFill>
                      <a:latin typeface="Arial" charset="0"/>
                    </a:rPr>
                    <a:t>2</a:t>
                  </a:r>
                  <a:endParaRPr lang="en-US" sz="2400">
                    <a:latin typeface="Arial" charset="0"/>
                  </a:endParaRPr>
                </a:p>
              </p:txBody>
            </p:sp>
          </p:grpSp>
          <p:grpSp>
            <p:nvGrpSpPr>
              <p:cNvPr id="35858" name="Group 1052"/>
              <p:cNvGrpSpPr>
                <a:grpSpLocks/>
              </p:cNvGrpSpPr>
              <p:nvPr/>
            </p:nvGrpSpPr>
            <p:grpSpPr bwMode="auto">
              <a:xfrm>
                <a:off x="1245" y="3115"/>
                <a:ext cx="191" cy="394"/>
                <a:chOff x="1263" y="3080"/>
                <a:chExt cx="191" cy="394"/>
              </a:xfrm>
            </p:grpSpPr>
            <p:sp>
              <p:nvSpPr>
                <p:cNvPr id="35878" name="Rectangle 1053"/>
                <p:cNvSpPr>
                  <a:spLocks noChangeArrowheads="1"/>
                </p:cNvSpPr>
                <p:nvPr/>
              </p:nvSpPr>
              <p:spPr bwMode="auto">
                <a:xfrm>
                  <a:off x="1263" y="3080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000000"/>
                      </a:solidFill>
                      <a:latin typeface="Arial" charset="0"/>
                    </a:rPr>
                    <a:t>C</a:t>
                  </a:r>
                  <a:endParaRPr lang="en-US" sz="2400">
                    <a:latin typeface="Arial" charset="0"/>
                  </a:endParaRPr>
                </a:p>
              </p:txBody>
            </p:sp>
            <p:sp>
              <p:nvSpPr>
                <p:cNvPr id="35879" name="Rectangle 1054"/>
                <p:cNvSpPr>
                  <a:spLocks noChangeArrowheads="1"/>
                </p:cNvSpPr>
                <p:nvPr/>
              </p:nvSpPr>
              <p:spPr bwMode="auto">
                <a:xfrm>
                  <a:off x="1263" y="3256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000000"/>
                      </a:solidFill>
                      <a:latin typeface="Arial" charset="0"/>
                    </a:rPr>
                    <a:t>H</a:t>
                  </a:r>
                  <a:endParaRPr lang="en-US" sz="2400">
                    <a:latin typeface="Arial" charset="0"/>
                  </a:endParaRPr>
                </a:p>
              </p:txBody>
            </p:sp>
            <p:sp>
              <p:nvSpPr>
                <p:cNvPr id="35880" name="Rectangle 1055"/>
                <p:cNvSpPr>
                  <a:spLocks noChangeArrowheads="1"/>
                </p:cNvSpPr>
                <p:nvPr/>
              </p:nvSpPr>
              <p:spPr bwMode="auto">
                <a:xfrm>
                  <a:off x="1383" y="3320"/>
                  <a:ext cx="71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600">
                      <a:solidFill>
                        <a:srgbClr val="000000"/>
                      </a:solidFill>
                      <a:latin typeface="Arial" charset="0"/>
                    </a:rPr>
                    <a:t>2</a:t>
                  </a:r>
                  <a:endParaRPr lang="en-US" sz="2400">
                    <a:latin typeface="Arial" charset="0"/>
                  </a:endParaRPr>
                </a:p>
              </p:txBody>
            </p:sp>
          </p:grpSp>
          <p:grpSp>
            <p:nvGrpSpPr>
              <p:cNvPr id="35859" name="Group 1056"/>
              <p:cNvGrpSpPr>
                <a:grpSpLocks/>
              </p:cNvGrpSpPr>
              <p:nvPr/>
            </p:nvGrpSpPr>
            <p:grpSpPr bwMode="auto">
              <a:xfrm>
                <a:off x="1493" y="2803"/>
                <a:ext cx="191" cy="368"/>
                <a:chOff x="1511" y="2768"/>
                <a:chExt cx="191" cy="368"/>
              </a:xfrm>
            </p:grpSpPr>
            <p:sp>
              <p:nvSpPr>
                <p:cNvPr id="35875" name="Rectangle 1057"/>
                <p:cNvSpPr>
                  <a:spLocks noChangeArrowheads="1"/>
                </p:cNvSpPr>
                <p:nvPr/>
              </p:nvSpPr>
              <p:spPr bwMode="auto">
                <a:xfrm>
                  <a:off x="1511" y="2944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000000"/>
                      </a:solidFill>
                      <a:latin typeface="Arial" charset="0"/>
                    </a:rPr>
                    <a:t>C</a:t>
                  </a:r>
                  <a:endParaRPr lang="en-US" sz="2400">
                    <a:latin typeface="Arial" charset="0"/>
                  </a:endParaRPr>
                </a:p>
              </p:txBody>
            </p:sp>
            <p:sp>
              <p:nvSpPr>
                <p:cNvPr id="35876" name="Rectangle 1058"/>
                <p:cNvSpPr>
                  <a:spLocks noChangeArrowheads="1"/>
                </p:cNvSpPr>
                <p:nvPr/>
              </p:nvSpPr>
              <p:spPr bwMode="auto">
                <a:xfrm>
                  <a:off x="1511" y="2768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000000"/>
                      </a:solidFill>
                      <a:latin typeface="Arial" charset="0"/>
                    </a:rPr>
                    <a:t>H</a:t>
                  </a:r>
                  <a:endParaRPr lang="en-US" sz="2400">
                    <a:latin typeface="Arial" charset="0"/>
                  </a:endParaRPr>
                </a:p>
              </p:txBody>
            </p:sp>
            <p:sp>
              <p:nvSpPr>
                <p:cNvPr id="35877" name="Rectangle 1059"/>
                <p:cNvSpPr>
                  <a:spLocks noChangeArrowheads="1"/>
                </p:cNvSpPr>
                <p:nvPr/>
              </p:nvSpPr>
              <p:spPr bwMode="auto">
                <a:xfrm>
                  <a:off x="1631" y="2832"/>
                  <a:ext cx="71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600">
                      <a:solidFill>
                        <a:srgbClr val="000000"/>
                      </a:solidFill>
                      <a:latin typeface="Arial" charset="0"/>
                    </a:rPr>
                    <a:t>2</a:t>
                  </a:r>
                  <a:endParaRPr lang="en-US" sz="2400">
                    <a:latin typeface="Arial" charset="0"/>
                  </a:endParaRPr>
                </a:p>
              </p:txBody>
            </p:sp>
          </p:grpSp>
          <p:grpSp>
            <p:nvGrpSpPr>
              <p:cNvPr id="35860" name="Group 1060"/>
              <p:cNvGrpSpPr>
                <a:grpSpLocks/>
              </p:cNvGrpSpPr>
              <p:nvPr/>
            </p:nvGrpSpPr>
            <p:grpSpPr bwMode="auto">
              <a:xfrm>
                <a:off x="1732" y="3114"/>
                <a:ext cx="191" cy="396"/>
                <a:chOff x="1750" y="3079"/>
                <a:chExt cx="191" cy="396"/>
              </a:xfrm>
            </p:grpSpPr>
            <p:sp>
              <p:nvSpPr>
                <p:cNvPr id="35872" name="Rectangle 1061"/>
                <p:cNvSpPr>
                  <a:spLocks noChangeArrowheads="1"/>
                </p:cNvSpPr>
                <p:nvPr/>
              </p:nvSpPr>
              <p:spPr bwMode="auto">
                <a:xfrm>
                  <a:off x="1750" y="3079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000000"/>
                      </a:solidFill>
                      <a:latin typeface="Arial" charset="0"/>
                    </a:rPr>
                    <a:t>C</a:t>
                  </a:r>
                  <a:endParaRPr lang="en-US" sz="2400">
                    <a:latin typeface="Arial" charset="0"/>
                  </a:endParaRPr>
                </a:p>
              </p:txBody>
            </p:sp>
            <p:sp>
              <p:nvSpPr>
                <p:cNvPr id="35873" name="Rectangle 1062"/>
                <p:cNvSpPr>
                  <a:spLocks noChangeArrowheads="1"/>
                </p:cNvSpPr>
                <p:nvPr/>
              </p:nvSpPr>
              <p:spPr bwMode="auto">
                <a:xfrm>
                  <a:off x="1751" y="3255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000000"/>
                      </a:solidFill>
                      <a:latin typeface="Arial" charset="0"/>
                    </a:rPr>
                    <a:t>H</a:t>
                  </a:r>
                  <a:endParaRPr lang="en-US" sz="2400">
                    <a:latin typeface="Arial" charset="0"/>
                  </a:endParaRPr>
                </a:p>
              </p:txBody>
            </p:sp>
            <p:sp>
              <p:nvSpPr>
                <p:cNvPr id="35874" name="Rectangle 1063"/>
                <p:cNvSpPr>
                  <a:spLocks noChangeArrowheads="1"/>
                </p:cNvSpPr>
                <p:nvPr/>
              </p:nvSpPr>
              <p:spPr bwMode="auto">
                <a:xfrm>
                  <a:off x="1870" y="3321"/>
                  <a:ext cx="71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600">
                      <a:solidFill>
                        <a:srgbClr val="000000"/>
                      </a:solidFill>
                      <a:latin typeface="Arial" charset="0"/>
                    </a:rPr>
                    <a:t>2</a:t>
                  </a:r>
                  <a:endParaRPr lang="en-US" sz="2400">
                    <a:latin typeface="Arial" charset="0"/>
                  </a:endParaRPr>
                </a:p>
              </p:txBody>
            </p:sp>
          </p:grpSp>
          <p:grpSp>
            <p:nvGrpSpPr>
              <p:cNvPr id="35861" name="Group 1064"/>
              <p:cNvGrpSpPr>
                <a:grpSpLocks/>
              </p:cNvGrpSpPr>
              <p:nvPr/>
            </p:nvGrpSpPr>
            <p:grpSpPr bwMode="auto">
              <a:xfrm>
                <a:off x="1980" y="2803"/>
                <a:ext cx="193" cy="367"/>
                <a:chOff x="1998" y="2768"/>
                <a:chExt cx="193" cy="367"/>
              </a:xfrm>
            </p:grpSpPr>
            <p:sp>
              <p:nvSpPr>
                <p:cNvPr id="35869" name="Rectangle 1065"/>
                <p:cNvSpPr>
                  <a:spLocks noChangeArrowheads="1"/>
                </p:cNvSpPr>
                <p:nvPr/>
              </p:nvSpPr>
              <p:spPr bwMode="auto">
                <a:xfrm>
                  <a:off x="1998" y="2943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000000"/>
                      </a:solidFill>
                      <a:latin typeface="Arial" charset="0"/>
                    </a:rPr>
                    <a:t>C</a:t>
                  </a:r>
                  <a:endParaRPr lang="en-US" sz="2400">
                    <a:latin typeface="Arial" charset="0"/>
                  </a:endParaRPr>
                </a:p>
              </p:txBody>
            </p:sp>
            <p:sp>
              <p:nvSpPr>
                <p:cNvPr id="35870" name="Rectangle 1066"/>
                <p:cNvSpPr>
                  <a:spLocks noChangeArrowheads="1"/>
                </p:cNvSpPr>
                <p:nvPr/>
              </p:nvSpPr>
              <p:spPr bwMode="auto">
                <a:xfrm>
                  <a:off x="1999" y="2768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000000"/>
                      </a:solidFill>
                      <a:latin typeface="Arial" charset="0"/>
                    </a:rPr>
                    <a:t>H</a:t>
                  </a:r>
                  <a:endParaRPr lang="en-US" sz="2400">
                    <a:latin typeface="Arial" charset="0"/>
                  </a:endParaRPr>
                </a:p>
              </p:txBody>
            </p:sp>
            <p:sp>
              <p:nvSpPr>
                <p:cNvPr id="35871" name="Rectangle 1067"/>
                <p:cNvSpPr>
                  <a:spLocks noChangeArrowheads="1"/>
                </p:cNvSpPr>
                <p:nvPr/>
              </p:nvSpPr>
              <p:spPr bwMode="auto">
                <a:xfrm>
                  <a:off x="2120" y="2832"/>
                  <a:ext cx="71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600">
                      <a:solidFill>
                        <a:srgbClr val="000000"/>
                      </a:solidFill>
                      <a:latin typeface="Arial" charset="0"/>
                    </a:rPr>
                    <a:t>2</a:t>
                  </a:r>
                  <a:endParaRPr lang="en-US" sz="2400">
                    <a:latin typeface="Arial" charset="0"/>
                  </a:endParaRPr>
                </a:p>
              </p:txBody>
            </p:sp>
          </p:grpSp>
          <p:grpSp>
            <p:nvGrpSpPr>
              <p:cNvPr id="35862" name="Group 1068"/>
              <p:cNvGrpSpPr>
                <a:grpSpLocks/>
              </p:cNvGrpSpPr>
              <p:nvPr/>
            </p:nvGrpSpPr>
            <p:grpSpPr bwMode="auto">
              <a:xfrm>
                <a:off x="2228" y="3114"/>
                <a:ext cx="192" cy="396"/>
                <a:chOff x="2246" y="3079"/>
                <a:chExt cx="192" cy="396"/>
              </a:xfrm>
            </p:grpSpPr>
            <p:sp>
              <p:nvSpPr>
                <p:cNvPr id="35866" name="Rectangle 1069"/>
                <p:cNvSpPr>
                  <a:spLocks noChangeArrowheads="1"/>
                </p:cNvSpPr>
                <p:nvPr/>
              </p:nvSpPr>
              <p:spPr bwMode="auto">
                <a:xfrm>
                  <a:off x="2247" y="3079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000000"/>
                      </a:solidFill>
                      <a:latin typeface="Arial" charset="0"/>
                    </a:rPr>
                    <a:t>C</a:t>
                  </a:r>
                  <a:endParaRPr lang="en-US" sz="2400">
                    <a:latin typeface="Arial" charset="0"/>
                  </a:endParaRPr>
                </a:p>
              </p:txBody>
            </p:sp>
            <p:sp>
              <p:nvSpPr>
                <p:cNvPr id="35867" name="Rectangle 1070"/>
                <p:cNvSpPr>
                  <a:spLocks noChangeArrowheads="1"/>
                </p:cNvSpPr>
                <p:nvPr/>
              </p:nvSpPr>
              <p:spPr bwMode="auto">
                <a:xfrm>
                  <a:off x="2246" y="3256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000000"/>
                      </a:solidFill>
                      <a:latin typeface="Arial" charset="0"/>
                    </a:rPr>
                    <a:t>H</a:t>
                  </a:r>
                  <a:endParaRPr lang="en-US" sz="2400">
                    <a:latin typeface="Arial" charset="0"/>
                  </a:endParaRPr>
                </a:p>
              </p:txBody>
            </p:sp>
            <p:sp>
              <p:nvSpPr>
                <p:cNvPr id="35868" name="Rectangle 1071"/>
                <p:cNvSpPr>
                  <a:spLocks noChangeArrowheads="1"/>
                </p:cNvSpPr>
                <p:nvPr/>
              </p:nvSpPr>
              <p:spPr bwMode="auto">
                <a:xfrm>
                  <a:off x="2367" y="3321"/>
                  <a:ext cx="71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600">
                      <a:solidFill>
                        <a:srgbClr val="000000"/>
                      </a:solidFill>
                      <a:latin typeface="Arial" charset="0"/>
                    </a:rPr>
                    <a:t>2</a:t>
                  </a:r>
                  <a:endParaRPr lang="en-US" sz="2400">
                    <a:latin typeface="Arial" charset="0"/>
                  </a:endParaRPr>
                </a:p>
              </p:txBody>
            </p:sp>
          </p:grpSp>
          <p:grpSp>
            <p:nvGrpSpPr>
              <p:cNvPr id="35863" name="Group 1072"/>
              <p:cNvGrpSpPr>
                <a:grpSpLocks/>
              </p:cNvGrpSpPr>
              <p:nvPr/>
            </p:nvGrpSpPr>
            <p:grpSpPr bwMode="auto">
              <a:xfrm>
                <a:off x="2469" y="2802"/>
                <a:ext cx="116" cy="368"/>
                <a:chOff x="2487" y="2767"/>
                <a:chExt cx="116" cy="368"/>
              </a:xfrm>
            </p:grpSpPr>
            <p:sp>
              <p:nvSpPr>
                <p:cNvPr id="35864" name="Rectangle 1073"/>
                <p:cNvSpPr>
                  <a:spLocks noChangeArrowheads="1"/>
                </p:cNvSpPr>
                <p:nvPr/>
              </p:nvSpPr>
              <p:spPr bwMode="auto">
                <a:xfrm>
                  <a:off x="2487" y="2943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000000"/>
                      </a:solidFill>
                      <a:latin typeface="Arial" charset="0"/>
                    </a:rPr>
                    <a:t>C</a:t>
                  </a:r>
                  <a:endParaRPr lang="en-US" sz="2400">
                    <a:latin typeface="Arial" charset="0"/>
                  </a:endParaRPr>
                </a:p>
              </p:txBody>
            </p:sp>
            <p:sp>
              <p:nvSpPr>
                <p:cNvPr id="35865" name="Rectangle 1074"/>
                <p:cNvSpPr>
                  <a:spLocks noChangeArrowheads="1"/>
                </p:cNvSpPr>
                <p:nvPr/>
              </p:nvSpPr>
              <p:spPr bwMode="auto">
                <a:xfrm>
                  <a:off x="2487" y="2767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000000"/>
                      </a:solidFill>
                      <a:latin typeface="Arial" charset="0"/>
                    </a:rPr>
                    <a:t>H</a:t>
                  </a:r>
                  <a:endParaRPr lang="en-US" sz="24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3416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dirty="0" smtClean="0"/>
              <a:t>Cis Fatty Acids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 typeface="Wingdings" pitchFamily="2" charset="2"/>
              <a:buNone/>
            </a:pPr>
            <a:endParaRPr lang="en-US" smtClean="0"/>
          </a:p>
          <a:p>
            <a:pPr lvl="1" eaLnBrk="1" hangingPunct="1">
              <a:buFont typeface="Wingdings" pitchFamily="2" charset="2"/>
              <a:buNone/>
            </a:pPr>
            <a:endParaRPr lang="en-US" smtClean="0"/>
          </a:p>
        </p:txBody>
      </p:sp>
      <p:pic>
        <p:nvPicPr>
          <p:cNvPr id="37892" name="Picture 4" descr="fa_fatacids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4724400" cy="35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fa_fatacids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57400"/>
            <a:ext cx="464820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61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410200"/>
          </a:xfrm>
        </p:spPr>
        <p:txBody>
          <a:bodyPr>
            <a:normAutofit/>
          </a:bodyPr>
          <a:lstStyle/>
          <a:p>
            <a:r>
              <a:rPr lang="en-US" sz="5400" b="1" dirty="0"/>
              <a:t>Trans form of </a:t>
            </a:r>
            <a:r>
              <a:rPr lang="en-US" sz="5400" b="1" dirty="0" smtClean="0"/>
              <a:t>Fatty acids</a:t>
            </a:r>
          </a:p>
          <a:p>
            <a:pPr lvl="1"/>
            <a:r>
              <a:rPr lang="en-US" sz="5200" b="1" dirty="0" smtClean="0">
                <a:solidFill>
                  <a:srgbClr val="C00000"/>
                </a:solidFill>
              </a:rPr>
              <a:t>Less </a:t>
            </a:r>
            <a:r>
              <a:rPr lang="en-US" sz="5200" b="1" dirty="0">
                <a:solidFill>
                  <a:srgbClr val="C00000"/>
                </a:solidFill>
              </a:rPr>
              <a:t>occur in natural foods</a:t>
            </a:r>
            <a:r>
              <a:rPr lang="en-US" sz="5200" dirty="0" smtClean="0"/>
              <a:t>.</a:t>
            </a:r>
          </a:p>
          <a:p>
            <a:pPr lvl="1"/>
            <a:r>
              <a:rPr lang="en-US" sz="5200" b="1" dirty="0" smtClean="0">
                <a:solidFill>
                  <a:srgbClr val="C00000"/>
                </a:solidFill>
              </a:rPr>
              <a:t>Obtained as byproducts of Hydrogenation of oils.</a:t>
            </a:r>
            <a:endParaRPr lang="en-US" sz="5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2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Sub Classes Of </a:t>
            </a:r>
            <a:r>
              <a:rPr lang="en-US" b="1" dirty="0"/>
              <a:t>Simple Lipids </a:t>
            </a:r>
          </a:p>
        </p:txBody>
      </p:sp>
    </p:spTree>
    <p:extLst>
      <p:ext uri="{BB962C8B-B14F-4D97-AF65-F5344CB8AC3E}">
        <p14:creationId xmlns:p14="http://schemas.microsoft.com/office/powerpoint/2010/main" val="401468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8915400" cy="5638800"/>
          </a:xfrm>
        </p:spPr>
        <p:txBody>
          <a:bodyPr>
            <a:normAutofit/>
          </a:bodyPr>
          <a:lstStyle/>
          <a:p>
            <a:r>
              <a:rPr lang="en-US" sz="3600" dirty="0"/>
              <a:t>More content of </a:t>
            </a:r>
            <a:r>
              <a:rPr lang="en-US" sz="3600" b="1" dirty="0"/>
              <a:t>T</a:t>
            </a:r>
            <a:r>
              <a:rPr lang="en-US" sz="3600" b="1" dirty="0" smtClean="0"/>
              <a:t>rans </a:t>
            </a:r>
            <a:r>
              <a:rPr lang="en-US" sz="3600" b="1" dirty="0"/>
              <a:t>F</a:t>
            </a:r>
            <a:r>
              <a:rPr lang="en-US" sz="3600" b="1" dirty="0" smtClean="0"/>
              <a:t>atty </a:t>
            </a:r>
            <a:r>
              <a:rPr lang="en-US" sz="3600" b="1" dirty="0"/>
              <a:t>acids </a:t>
            </a:r>
            <a:r>
              <a:rPr lang="en-US" sz="3600" dirty="0"/>
              <a:t>are found in </a:t>
            </a:r>
            <a:r>
              <a:rPr lang="en-US" sz="3600" b="1" dirty="0"/>
              <a:t>processed foods </a:t>
            </a:r>
            <a:r>
              <a:rPr lang="en-US" sz="3600" dirty="0"/>
              <a:t>viz: </a:t>
            </a:r>
          </a:p>
          <a:p>
            <a:pPr lvl="1"/>
            <a:r>
              <a:rPr lang="en-US" sz="3600" b="1" dirty="0">
                <a:solidFill>
                  <a:srgbClr val="C00000"/>
                </a:solidFill>
              </a:rPr>
              <a:t>Hydrogenated Oils (Vanaspati Dalda</a:t>
            </a:r>
            <a:r>
              <a:rPr lang="en-US" sz="3600" b="1" dirty="0" smtClean="0">
                <a:solidFill>
                  <a:srgbClr val="C00000"/>
                </a:solidFill>
              </a:rPr>
              <a:t>)</a:t>
            </a:r>
            <a:endParaRPr lang="en-US" sz="3600" b="1" dirty="0">
              <a:solidFill>
                <a:srgbClr val="C00000"/>
              </a:solidFill>
            </a:endParaRPr>
          </a:p>
          <a:p>
            <a:pPr lvl="1"/>
            <a:r>
              <a:rPr lang="en-US" sz="3600" b="1" dirty="0">
                <a:solidFill>
                  <a:srgbClr val="C00000"/>
                </a:solidFill>
              </a:rPr>
              <a:t>Ghee</a:t>
            </a:r>
          </a:p>
          <a:p>
            <a:pPr lvl="1"/>
            <a:r>
              <a:rPr lang="en-US" sz="3600" b="1" dirty="0">
                <a:solidFill>
                  <a:srgbClr val="C00000"/>
                </a:solidFill>
              </a:rPr>
              <a:t>Margarine</a:t>
            </a:r>
          </a:p>
          <a:p>
            <a:pPr lvl="1"/>
            <a:r>
              <a:rPr lang="en-US" sz="3600" b="1" dirty="0">
                <a:solidFill>
                  <a:srgbClr val="C00000"/>
                </a:solidFill>
              </a:rPr>
              <a:t>Bakery products </a:t>
            </a:r>
            <a:r>
              <a:rPr lang="en-US" sz="3600" b="1" dirty="0" smtClean="0">
                <a:solidFill>
                  <a:srgbClr val="C00000"/>
                </a:solidFill>
              </a:rPr>
              <a:t>/Fast foods</a:t>
            </a:r>
            <a:endParaRPr lang="en-US" sz="3600" b="1" dirty="0">
              <a:solidFill>
                <a:srgbClr val="C00000"/>
              </a:solidFill>
            </a:endParaRPr>
          </a:p>
          <a:p>
            <a:pPr lvl="1"/>
            <a:r>
              <a:rPr lang="en-US" sz="3600" b="1" dirty="0">
                <a:solidFill>
                  <a:srgbClr val="C00000"/>
                </a:solidFill>
              </a:rPr>
              <a:t>Deeply Fried recipes in Oils which are prepared in repeatedly heated oils.</a:t>
            </a:r>
          </a:p>
          <a:p>
            <a:endParaRPr lang="en-US" sz="3600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8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figure_05_04_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49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embers.optushome.com.au/scottsoftb/OlElAcid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6962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60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upload.wikimedia.org/wikipedia/commons/a/a9/Isomers_of_oleic_aci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153400" cy="469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3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1940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Trans Fatty Acids </a:t>
            </a:r>
            <a:br>
              <a:rPr lang="en-US" b="1" dirty="0"/>
            </a:br>
            <a:r>
              <a:rPr lang="en-US" b="1" dirty="0"/>
              <a:t>Detrimental to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59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Trans Fatty Acids </a:t>
            </a:r>
            <a:br>
              <a:rPr lang="en-US" b="1" dirty="0" smtClean="0"/>
            </a:br>
            <a:r>
              <a:rPr lang="en-US" b="1" dirty="0" smtClean="0"/>
              <a:t>Not Metabolized Easily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35480"/>
            <a:ext cx="8991600" cy="477012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Human body has </a:t>
            </a:r>
            <a:r>
              <a:rPr lang="en-US" sz="3600" b="1" dirty="0" smtClean="0"/>
              <a:t>no Enzyme system to metabolize the Trans Fatty acids</a:t>
            </a:r>
            <a:r>
              <a:rPr lang="en-US" sz="3600" dirty="0" smtClean="0"/>
              <a:t>.</a:t>
            </a:r>
          </a:p>
          <a:p>
            <a:r>
              <a:rPr lang="en-US" sz="3600" dirty="0" smtClean="0"/>
              <a:t>Foods ingested with rich concentration of </a:t>
            </a:r>
            <a:r>
              <a:rPr lang="en-US" sz="3600" b="1" dirty="0">
                <a:solidFill>
                  <a:srgbClr val="C00000"/>
                </a:solidFill>
              </a:rPr>
              <a:t>T</a:t>
            </a:r>
            <a:r>
              <a:rPr lang="en-US" sz="3600" b="1" dirty="0" smtClean="0">
                <a:solidFill>
                  <a:srgbClr val="C00000"/>
                </a:solidFill>
              </a:rPr>
              <a:t>rans fatty acids </a:t>
            </a:r>
            <a:r>
              <a:rPr lang="en-US" sz="3600" dirty="0" smtClean="0"/>
              <a:t>do </a:t>
            </a:r>
            <a:r>
              <a:rPr lang="en-US" sz="3600" b="1" dirty="0" smtClean="0">
                <a:solidFill>
                  <a:srgbClr val="C00000"/>
                </a:solidFill>
              </a:rPr>
              <a:t>not get metabolized</a:t>
            </a:r>
            <a:r>
              <a:rPr lang="en-US" sz="3600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sz="3600" dirty="0" smtClean="0"/>
              <a:t>Trans fatty acids </a:t>
            </a:r>
            <a:r>
              <a:rPr lang="en-US" sz="3600" b="1" dirty="0" smtClean="0"/>
              <a:t>get retained in body tissues</a:t>
            </a:r>
            <a:r>
              <a:rPr lang="en-US" sz="3600" dirty="0" smtClean="0"/>
              <a:t>, blood vessels(harden the blood vessels).</a:t>
            </a:r>
          </a:p>
          <a:p>
            <a:r>
              <a:rPr lang="en-US" sz="3600" dirty="0" smtClean="0"/>
              <a:t>They </a:t>
            </a:r>
            <a:r>
              <a:rPr lang="en-US" sz="3600" b="1" dirty="0" smtClean="0">
                <a:solidFill>
                  <a:srgbClr val="0070C0"/>
                </a:solidFill>
              </a:rPr>
              <a:t>increases risk of Atherosclerosis</a:t>
            </a:r>
            <a:r>
              <a:rPr lang="en-US" sz="3600" dirty="0" smtClean="0"/>
              <a:t>.</a:t>
            </a:r>
          </a:p>
          <a:p>
            <a:r>
              <a:rPr lang="en-US" sz="3600" b="1" dirty="0" smtClean="0">
                <a:solidFill>
                  <a:srgbClr val="C00000"/>
                </a:solidFill>
              </a:rPr>
              <a:t>Block or reduce the blood supply to tissues</a:t>
            </a:r>
            <a:r>
              <a:rPr lang="en-US" sz="3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270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4953000"/>
          </a:xfrm>
        </p:spPr>
        <p:txBody>
          <a:bodyPr>
            <a:normAutofit lnSpcReduction="10000"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Trans fatty acids increases risk of </a:t>
            </a:r>
            <a:r>
              <a:rPr lang="en-US" sz="4400" b="1" dirty="0" smtClean="0">
                <a:solidFill>
                  <a:srgbClr val="C00000"/>
                </a:solidFill>
              </a:rPr>
              <a:t>:</a:t>
            </a:r>
          </a:p>
          <a:p>
            <a:pPr lvl="1"/>
            <a:r>
              <a:rPr lang="en-US" sz="4200" b="1" dirty="0" smtClean="0"/>
              <a:t>Atherosclerosis</a:t>
            </a:r>
            <a:r>
              <a:rPr lang="en-US" sz="4200" dirty="0" smtClean="0"/>
              <a:t> </a:t>
            </a:r>
          </a:p>
          <a:p>
            <a:pPr lvl="1"/>
            <a:r>
              <a:rPr lang="en-US" sz="4200" b="1" dirty="0" smtClean="0"/>
              <a:t>Cardio </a:t>
            </a:r>
            <a:r>
              <a:rPr lang="en-US" sz="4200" b="1" dirty="0"/>
              <a:t>Vascular </a:t>
            </a:r>
            <a:r>
              <a:rPr lang="en-US" sz="4200" b="1" dirty="0" smtClean="0"/>
              <a:t>disorders:</a:t>
            </a:r>
          </a:p>
          <a:p>
            <a:pPr lvl="2"/>
            <a:r>
              <a:rPr lang="en-US" sz="3900" b="1" dirty="0" smtClean="0">
                <a:solidFill>
                  <a:srgbClr val="0070C0"/>
                </a:solidFill>
              </a:rPr>
              <a:t>Ischemia </a:t>
            </a:r>
          </a:p>
          <a:p>
            <a:pPr lvl="2"/>
            <a:r>
              <a:rPr lang="en-US" sz="3900" b="1" dirty="0" smtClean="0">
                <a:solidFill>
                  <a:srgbClr val="0070C0"/>
                </a:solidFill>
              </a:rPr>
              <a:t>Myocardial </a:t>
            </a:r>
            <a:r>
              <a:rPr lang="en-US" sz="3900" b="1" dirty="0">
                <a:solidFill>
                  <a:srgbClr val="0070C0"/>
                </a:solidFill>
              </a:rPr>
              <a:t>Infarction </a:t>
            </a:r>
            <a:endParaRPr lang="en-US" sz="3900" b="1" dirty="0" smtClean="0">
              <a:solidFill>
                <a:srgbClr val="0070C0"/>
              </a:solidFill>
            </a:endParaRPr>
          </a:p>
          <a:p>
            <a:pPr lvl="1"/>
            <a:r>
              <a:rPr lang="en-US" sz="4200" b="1" dirty="0" smtClean="0"/>
              <a:t>Stroke(Brain attack)</a:t>
            </a:r>
            <a:endParaRPr lang="en-US" sz="4200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61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95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 smtClean="0"/>
              <a:t>Study Of Derived Lipids Alcohols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68260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718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/>
              <a:t>Alcohols Involved In </a:t>
            </a:r>
            <a:br>
              <a:rPr lang="en-US" sz="6000" b="1" dirty="0" smtClean="0"/>
            </a:br>
            <a:r>
              <a:rPr lang="en-US" sz="6000" b="1" dirty="0" smtClean="0"/>
              <a:t>Lipid Structures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6344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3 Alcohols Involved In 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09800"/>
            <a:ext cx="8991600" cy="4648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5400" b="1" dirty="0" smtClean="0"/>
              <a:t>1.   Glycerol</a:t>
            </a:r>
            <a:r>
              <a:rPr lang="en-US" sz="5400" dirty="0" smtClean="0"/>
              <a:t> </a:t>
            </a:r>
          </a:p>
          <a:p>
            <a:pPr marL="0" indent="0">
              <a:buNone/>
            </a:pPr>
            <a:r>
              <a:rPr lang="en-US" sz="5400" dirty="0" smtClean="0"/>
              <a:t>      </a:t>
            </a:r>
            <a:r>
              <a:rPr lang="en-US" sz="5400" b="1" dirty="0" smtClean="0">
                <a:solidFill>
                  <a:srgbClr val="C00000"/>
                </a:solidFill>
              </a:rPr>
              <a:t>(C3-Trihydric Alcohol)</a:t>
            </a:r>
            <a:endParaRPr lang="en-US" sz="5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5400" b="1" dirty="0" smtClean="0">
                <a:solidFill>
                  <a:srgbClr val="C00000"/>
                </a:solidFill>
              </a:rPr>
              <a:t>2.   </a:t>
            </a:r>
            <a:r>
              <a:rPr lang="en-US" sz="5400" b="1" dirty="0" smtClean="0"/>
              <a:t>Sphingol/Sphingosine</a:t>
            </a:r>
            <a:r>
              <a:rPr lang="en-US" sz="5400" dirty="0" smtClean="0"/>
              <a:t> </a:t>
            </a:r>
            <a:endParaRPr lang="en-US" sz="5400" dirty="0"/>
          </a:p>
          <a:p>
            <a:pPr marL="0" indent="0">
              <a:buNone/>
            </a:pPr>
            <a:r>
              <a:rPr lang="en-US" sz="5400" b="1" dirty="0" smtClean="0">
                <a:solidFill>
                  <a:srgbClr val="C00000"/>
                </a:solidFill>
              </a:rPr>
              <a:t>      (C18-Dihydric Alcohol)</a:t>
            </a:r>
          </a:p>
          <a:p>
            <a:pPr marL="0" indent="0">
              <a:buNone/>
            </a:pPr>
            <a:r>
              <a:rPr lang="en-US" sz="5400" b="1" dirty="0" smtClean="0"/>
              <a:t>3.   Cholesterol</a:t>
            </a:r>
            <a:r>
              <a:rPr lang="en-US" sz="5400" dirty="0" smtClean="0"/>
              <a:t> </a:t>
            </a:r>
          </a:p>
          <a:p>
            <a:pPr marL="0" indent="0">
              <a:buNone/>
            </a:pPr>
            <a:r>
              <a:rPr lang="en-US" sz="5400" dirty="0" smtClean="0"/>
              <a:t>      </a:t>
            </a:r>
            <a:r>
              <a:rPr lang="en-US" sz="5400" b="1" dirty="0" smtClean="0">
                <a:solidFill>
                  <a:srgbClr val="C00000"/>
                </a:solidFill>
              </a:rPr>
              <a:t>(C27-Monohydric Alcohol)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30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Depending upon the type of   Alcohol :</a:t>
            </a:r>
          </a:p>
          <a:p>
            <a:pPr marL="0" indent="0">
              <a:buNone/>
            </a:pPr>
            <a:endParaRPr lang="en-US" sz="4000" b="1" dirty="0" smtClean="0"/>
          </a:p>
          <a:p>
            <a:r>
              <a:rPr lang="en-US" sz="4000" b="1" dirty="0" smtClean="0">
                <a:solidFill>
                  <a:srgbClr val="C00000"/>
                </a:solidFill>
              </a:rPr>
              <a:t>Simple Lipids are of two sub  types:</a:t>
            </a:r>
          </a:p>
          <a:p>
            <a:pPr lvl="2"/>
            <a:r>
              <a:rPr lang="en-US" sz="4400" b="1" dirty="0" smtClean="0"/>
              <a:t>Fats/Oils</a:t>
            </a:r>
            <a:r>
              <a:rPr lang="en-US" sz="4400" dirty="0" smtClean="0"/>
              <a:t> </a:t>
            </a:r>
          </a:p>
          <a:p>
            <a:pPr marL="667512" lvl="2" indent="0">
              <a:buNone/>
            </a:pP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smtClean="0">
                <a:solidFill>
                  <a:srgbClr val="C00000"/>
                </a:solidFill>
              </a:rPr>
              <a:t>(Alcohol is  Glycerol)</a:t>
            </a:r>
          </a:p>
          <a:p>
            <a:pPr lvl="2"/>
            <a:r>
              <a:rPr lang="en-US" sz="4400" b="1" dirty="0" smtClean="0"/>
              <a:t>Waxes</a:t>
            </a:r>
          </a:p>
          <a:p>
            <a:pPr marL="667512" lvl="2" indent="0">
              <a:buNone/>
            </a:pPr>
            <a:r>
              <a:rPr lang="en-US" sz="4400" dirty="0" smtClean="0">
                <a:solidFill>
                  <a:srgbClr val="C00000"/>
                </a:solidFill>
              </a:rPr>
              <a:t> </a:t>
            </a:r>
            <a:r>
              <a:rPr lang="en-US" sz="4400" b="1" dirty="0" smtClean="0">
                <a:solidFill>
                  <a:srgbClr val="C00000"/>
                </a:solidFill>
              </a:rPr>
              <a:t>(Alcohol- Cholesterol/ Retinol)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876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 smtClean="0"/>
              <a:t>Alcohols Of Lipids</a:t>
            </a:r>
            <a:br>
              <a:rPr lang="en-US" sz="6600" b="1" dirty="0" smtClean="0"/>
            </a:br>
            <a:r>
              <a:rPr lang="en-US" sz="6600" b="1" dirty="0" smtClean="0"/>
              <a:t>Are </a:t>
            </a:r>
            <a:br>
              <a:rPr lang="en-US" sz="6600" b="1" dirty="0" smtClean="0"/>
            </a:br>
            <a:r>
              <a:rPr lang="en-US" sz="6600" b="1" dirty="0" smtClean="0"/>
              <a:t>Classified </a:t>
            </a:r>
            <a:br>
              <a:rPr lang="en-US" sz="6600" b="1" dirty="0" smtClean="0"/>
            </a:br>
            <a:r>
              <a:rPr lang="en-US" sz="6600" b="1" dirty="0" smtClean="0"/>
              <a:t>As</a:t>
            </a:r>
            <a:br>
              <a:rPr lang="en-US" sz="6600" b="1" dirty="0" smtClean="0"/>
            </a:br>
            <a:r>
              <a:rPr lang="en-US" sz="6600" b="1" dirty="0" smtClean="0"/>
              <a:t> Derived Lipids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286429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Glycerol/ Glycerin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610600" cy="48768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Glycerol [C3 ]is a </a:t>
            </a:r>
            <a:r>
              <a:rPr lang="en-US" sz="4400" b="1" dirty="0" smtClean="0">
                <a:solidFill>
                  <a:srgbClr val="C00000"/>
                </a:solidFill>
              </a:rPr>
              <a:t>POLYOL</a:t>
            </a:r>
          </a:p>
          <a:p>
            <a:r>
              <a:rPr lang="en-US" sz="4400" dirty="0" smtClean="0"/>
              <a:t>Glycerol is chemically </a:t>
            </a:r>
            <a:r>
              <a:rPr lang="en-US" sz="4400" b="1" dirty="0" smtClean="0">
                <a:solidFill>
                  <a:srgbClr val="C00000"/>
                </a:solidFill>
              </a:rPr>
              <a:t>Trihydric Alcohol </a:t>
            </a:r>
            <a:r>
              <a:rPr lang="en-US" sz="4400" dirty="0" smtClean="0"/>
              <a:t>(3 –OH groups)</a:t>
            </a:r>
          </a:p>
          <a:p>
            <a:r>
              <a:rPr lang="en-US" sz="4400" dirty="0" smtClean="0"/>
              <a:t>In human body </a:t>
            </a:r>
            <a:r>
              <a:rPr lang="en-US" sz="4400" b="1" dirty="0" smtClean="0"/>
              <a:t>Glyceraldehyde </a:t>
            </a:r>
            <a:r>
              <a:rPr lang="en-US" sz="4400" b="1" dirty="0"/>
              <a:t>on reduction gives </a:t>
            </a:r>
            <a:r>
              <a:rPr lang="en-US" sz="4400" b="1" dirty="0">
                <a:solidFill>
                  <a:srgbClr val="C00000"/>
                </a:solidFill>
              </a:rPr>
              <a:t>Glycerol</a:t>
            </a:r>
            <a:r>
              <a:rPr lang="en-US" sz="4400" b="1" dirty="0"/>
              <a:t>.</a:t>
            </a:r>
          </a:p>
          <a:p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227630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248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69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534400" cy="43891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4800" dirty="0"/>
              <a:t>Glycerol is a </a:t>
            </a:r>
            <a:r>
              <a:rPr lang="en-US" sz="4800" b="1" dirty="0"/>
              <a:t>backbone </a:t>
            </a:r>
            <a:r>
              <a:rPr lang="en-US" sz="4800" b="1" dirty="0" smtClean="0"/>
              <a:t>of </a:t>
            </a:r>
            <a:r>
              <a:rPr lang="en-US" sz="4800" b="1" dirty="0"/>
              <a:t>Glycerol based </a:t>
            </a:r>
            <a:r>
              <a:rPr lang="en-US" sz="4800" b="1" dirty="0" smtClean="0"/>
              <a:t>Lipids </a:t>
            </a:r>
            <a:r>
              <a:rPr lang="en-US" sz="4800" dirty="0" smtClean="0"/>
              <a:t>viz:</a:t>
            </a:r>
          </a:p>
          <a:p>
            <a:pPr lvl="1">
              <a:buFont typeface="Wingdings" pitchFamily="2" charset="2"/>
              <a:buChar char="v"/>
            </a:pPr>
            <a:r>
              <a:rPr lang="en-US" sz="4600" dirty="0" smtClean="0"/>
              <a:t> </a:t>
            </a:r>
            <a:r>
              <a:rPr lang="en-US" sz="4600" b="1" dirty="0">
                <a:solidFill>
                  <a:srgbClr val="C00000"/>
                </a:solidFill>
              </a:rPr>
              <a:t>Triacylglycerol </a:t>
            </a:r>
            <a:endParaRPr lang="en-US" sz="4600" b="1" dirty="0" smtClean="0">
              <a:solidFill>
                <a:srgbClr val="C00000"/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en-US" sz="4600" b="1" dirty="0" smtClean="0">
                <a:solidFill>
                  <a:srgbClr val="C00000"/>
                </a:solidFill>
              </a:rPr>
              <a:t>  Glycerophospholipids</a:t>
            </a:r>
            <a:endParaRPr lang="en-US" sz="4600" b="1" dirty="0">
              <a:solidFill>
                <a:srgbClr val="C00000"/>
              </a:solidFill>
            </a:endParaRPr>
          </a:p>
          <a:p>
            <a:endParaRPr 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11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6294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Glycerol is a </a:t>
            </a:r>
            <a:r>
              <a:rPr lang="en-US" sz="7200" b="1" dirty="0" smtClean="0">
                <a:solidFill>
                  <a:srgbClr val="FF0000"/>
                </a:solidFill>
              </a:rPr>
              <a:t/>
            </a:r>
            <a:br>
              <a:rPr lang="en-US" sz="7200" b="1" dirty="0" smtClean="0">
                <a:solidFill>
                  <a:srgbClr val="FF0000"/>
                </a:solidFill>
              </a:rPr>
            </a:br>
            <a:r>
              <a:rPr lang="en-US" sz="7200" b="1" dirty="0" smtClean="0">
                <a:solidFill>
                  <a:srgbClr val="FF0000"/>
                </a:solidFill>
              </a:rPr>
              <a:t>Derived Lipid</a:t>
            </a:r>
            <a:br>
              <a:rPr lang="en-US" sz="7200" b="1" dirty="0" smtClean="0">
                <a:solidFill>
                  <a:srgbClr val="FF0000"/>
                </a:solidFill>
              </a:rPr>
            </a:br>
            <a:r>
              <a:rPr lang="en-US" sz="7200" b="1" dirty="0" smtClean="0">
                <a:solidFill>
                  <a:srgbClr val="C00000"/>
                </a:solidFill>
              </a:rPr>
              <a:t/>
            </a:r>
            <a:br>
              <a:rPr lang="en-US" sz="7200" b="1" dirty="0" smtClean="0">
                <a:solidFill>
                  <a:srgbClr val="C00000"/>
                </a:solidFill>
              </a:rPr>
            </a:br>
            <a:r>
              <a:rPr lang="en-US" sz="7200" b="1" dirty="0" smtClean="0">
                <a:solidFill>
                  <a:srgbClr val="C00000"/>
                </a:solidFill>
              </a:rPr>
              <a:t>Obtained from Hydrolysis of Simple and Compound Lipids</a:t>
            </a:r>
            <a:r>
              <a:rPr lang="en-US" sz="7200" b="1" dirty="0">
                <a:solidFill>
                  <a:srgbClr val="C00000"/>
                </a:solidFill>
              </a:rPr>
              <a:t/>
            </a:r>
            <a:br>
              <a:rPr lang="en-US" sz="7200" b="1" dirty="0">
                <a:solidFill>
                  <a:srgbClr val="C00000"/>
                </a:solidFill>
              </a:rPr>
            </a:b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89988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SPHINGOSINE/SPHINGOL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83121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2578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Sphingosine is a </a:t>
            </a:r>
            <a:r>
              <a:rPr lang="en-US" sz="4800" b="1" dirty="0" smtClean="0"/>
              <a:t>C18, </a:t>
            </a:r>
            <a:r>
              <a:rPr lang="en-US" sz="4800" b="1" dirty="0"/>
              <a:t>complex </a:t>
            </a:r>
            <a:r>
              <a:rPr lang="en-US" sz="4800" b="1" dirty="0">
                <a:solidFill>
                  <a:srgbClr val="FF0000"/>
                </a:solidFill>
              </a:rPr>
              <a:t>D</a:t>
            </a:r>
            <a:r>
              <a:rPr lang="en-US" sz="4800" b="1" dirty="0" smtClean="0">
                <a:solidFill>
                  <a:srgbClr val="FF0000"/>
                </a:solidFill>
              </a:rPr>
              <a:t>ihydric</a:t>
            </a:r>
            <a:r>
              <a:rPr lang="en-US" sz="4800" b="1" dirty="0" smtClean="0"/>
              <a:t>,</a:t>
            </a:r>
            <a:r>
              <a:rPr lang="en-US" sz="4800" dirty="0" smtClean="0"/>
              <a:t> </a:t>
            </a:r>
            <a:r>
              <a:rPr lang="en-US" sz="4800" b="1" dirty="0" smtClean="0">
                <a:solidFill>
                  <a:srgbClr val="FF0000"/>
                </a:solidFill>
              </a:rPr>
              <a:t>Amino alcohol</a:t>
            </a:r>
            <a:r>
              <a:rPr lang="en-US" sz="4800" dirty="0" smtClean="0"/>
              <a:t>.</a:t>
            </a:r>
          </a:p>
          <a:p>
            <a:pPr marL="0" indent="0">
              <a:buNone/>
            </a:pPr>
            <a:endParaRPr lang="en-US" sz="4800" dirty="0" smtClean="0"/>
          </a:p>
          <a:p>
            <a:r>
              <a:rPr lang="en-US" sz="4800" b="1" dirty="0" smtClean="0">
                <a:solidFill>
                  <a:srgbClr val="C00000"/>
                </a:solidFill>
              </a:rPr>
              <a:t>Serine</a:t>
            </a:r>
            <a:r>
              <a:rPr lang="en-US" sz="4800" dirty="0" smtClean="0"/>
              <a:t> provides </a:t>
            </a:r>
            <a:r>
              <a:rPr lang="en-US" sz="4800" b="1" dirty="0" smtClean="0"/>
              <a:t>NH2 group </a:t>
            </a:r>
            <a:r>
              <a:rPr lang="en-US" sz="4800" dirty="0" smtClean="0"/>
              <a:t>of Sphingosine.</a:t>
            </a:r>
          </a:p>
          <a:p>
            <a:pPr marL="0" indent="0">
              <a:buNone/>
            </a:pPr>
            <a:endParaRPr lang="en-US" sz="4800" dirty="0" smtClean="0"/>
          </a:p>
        </p:txBody>
      </p:sp>
    </p:spTree>
    <p:extLst>
      <p:ext uri="{BB962C8B-B14F-4D97-AF65-F5344CB8AC3E}">
        <p14:creationId xmlns:p14="http://schemas.microsoft.com/office/powerpoint/2010/main" val="24075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hcc.mnscu.edu/chem/V.26/sphingos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5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What Is a Ceramide?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2" y="2133600"/>
            <a:ext cx="9448800" cy="4389120"/>
          </a:xfrm>
        </p:spPr>
        <p:txBody>
          <a:bodyPr>
            <a:normAutofit lnSpcReduction="10000"/>
          </a:bodyPr>
          <a:lstStyle/>
          <a:p>
            <a:r>
              <a:rPr lang="en-US" sz="5400" dirty="0" smtClean="0"/>
              <a:t>A Fatty </a:t>
            </a:r>
            <a:r>
              <a:rPr lang="en-US" sz="5400" dirty="0"/>
              <a:t>acid </a:t>
            </a:r>
            <a:r>
              <a:rPr lang="en-US" sz="5400" dirty="0" smtClean="0"/>
              <a:t> </a:t>
            </a:r>
            <a:r>
              <a:rPr lang="en-US" sz="5400" dirty="0"/>
              <a:t>linked to </a:t>
            </a:r>
            <a:r>
              <a:rPr lang="en-US" sz="5400" dirty="0" smtClean="0"/>
              <a:t>an </a:t>
            </a:r>
            <a:r>
              <a:rPr lang="en-US" sz="5400" b="1" dirty="0" smtClean="0"/>
              <a:t>amino </a:t>
            </a:r>
            <a:r>
              <a:rPr lang="en-US" sz="5400" b="1" dirty="0"/>
              <a:t>group </a:t>
            </a:r>
            <a:r>
              <a:rPr lang="en-US" sz="5400" dirty="0"/>
              <a:t>of </a:t>
            </a:r>
            <a:r>
              <a:rPr lang="en-US" sz="5400" dirty="0" smtClean="0"/>
              <a:t>Sphingosine</a:t>
            </a:r>
          </a:p>
          <a:p>
            <a:pPr marL="0" indent="0">
              <a:buNone/>
            </a:pPr>
            <a:endParaRPr lang="en-US" sz="5400" dirty="0"/>
          </a:p>
          <a:p>
            <a:r>
              <a:rPr lang="en-US" sz="5400" dirty="0"/>
              <a:t>With an </a:t>
            </a:r>
            <a:r>
              <a:rPr lang="en-US" sz="5400" b="1" dirty="0"/>
              <a:t>amide linkage </a:t>
            </a:r>
            <a:r>
              <a:rPr lang="en-US" sz="5400" dirty="0" smtClean="0"/>
              <a:t>form  a </a:t>
            </a:r>
            <a:r>
              <a:rPr lang="en-US" sz="5400" b="1" dirty="0" smtClean="0">
                <a:solidFill>
                  <a:srgbClr val="FF0000"/>
                </a:solidFill>
              </a:rPr>
              <a:t>Ceramide</a:t>
            </a:r>
            <a:r>
              <a:rPr lang="en-US" sz="5400" b="1" dirty="0">
                <a:solidFill>
                  <a:srgbClr val="FF0000"/>
                </a:solidFill>
              </a:rPr>
              <a:t>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78311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www.rpi.edu/dept/bcbp/molbiochem/MBWeb/mb1/part2/images/ceramid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06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41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1762800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299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95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Fats/Oils/TAG</a:t>
            </a:r>
            <a:endParaRPr lang="en-US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 result for ceramide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91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686800" cy="4876800"/>
          </a:xfrm>
        </p:spPr>
        <p:txBody>
          <a:bodyPr>
            <a:normAutofit fontScale="92500"/>
          </a:bodyPr>
          <a:lstStyle/>
          <a:p>
            <a:r>
              <a:rPr lang="en-US" sz="4400" b="1" dirty="0" smtClean="0"/>
              <a:t>Ceramide</a:t>
            </a:r>
            <a:r>
              <a:rPr lang="en-US" sz="4400" dirty="0" smtClean="0"/>
              <a:t> if linked to </a:t>
            </a:r>
            <a:r>
              <a:rPr lang="en-US" sz="4400" b="1" dirty="0" smtClean="0">
                <a:solidFill>
                  <a:srgbClr val="FF0000"/>
                </a:solidFill>
              </a:rPr>
              <a:t>Phosphate and Nitrogenous </a:t>
            </a:r>
            <a:r>
              <a:rPr lang="en-US" sz="4400" dirty="0" smtClean="0"/>
              <a:t>groups  forms </a:t>
            </a:r>
            <a:r>
              <a:rPr lang="en-US" sz="4400" b="1" dirty="0"/>
              <a:t>Sphingop</a:t>
            </a:r>
            <a:r>
              <a:rPr lang="en-US" sz="4400" b="1" dirty="0" smtClean="0"/>
              <a:t>hospholipids.</a:t>
            </a:r>
          </a:p>
          <a:p>
            <a:pPr marL="0" indent="0">
              <a:buNone/>
            </a:pPr>
            <a:endParaRPr lang="en-US" sz="4400" b="1" dirty="0" smtClean="0"/>
          </a:p>
          <a:p>
            <a:r>
              <a:rPr lang="en-US" sz="4400" b="1" dirty="0" smtClean="0"/>
              <a:t>Ceramide</a:t>
            </a:r>
            <a:r>
              <a:rPr lang="en-US" sz="4400" dirty="0" smtClean="0"/>
              <a:t> linked to </a:t>
            </a:r>
            <a:r>
              <a:rPr lang="en-US" sz="4400" b="1" dirty="0" smtClean="0">
                <a:solidFill>
                  <a:srgbClr val="FF0000"/>
                </a:solidFill>
              </a:rPr>
              <a:t>Carbohydrate moieties </a:t>
            </a:r>
            <a:r>
              <a:rPr lang="en-US" sz="4400" dirty="0" smtClean="0"/>
              <a:t>form </a:t>
            </a:r>
            <a:r>
              <a:rPr lang="en-US" sz="4400" b="1" dirty="0" smtClean="0"/>
              <a:t>Glycolipids.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69027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763000" cy="5105400"/>
          </a:xfrm>
        </p:spPr>
        <p:txBody>
          <a:bodyPr>
            <a:normAutofit lnSpcReduction="10000"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Sphingosine forms Sphingolipids </a:t>
            </a:r>
            <a:r>
              <a:rPr lang="en-US" sz="4400" dirty="0" smtClean="0"/>
              <a:t>/</a:t>
            </a:r>
            <a:r>
              <a:rPr lang="en-US" sz="4400" b="1" dirty="0" smtClean="0"/>
              <a:t>Compound Lipids with Alcohol Sphingol</a:t>
            </a:r>
          </a:p>
          <a:p>
            <a:pPr marL="0" indent="0">
              <a:buNone/>
            </a:pPr>
            <a:endParaRPr lang="en-US" sz="4400" b="1" dirty="0" smtClean="0"/>
          </a:p>
          <a:p>
            <a:r>
              <a:rPr lang="en-US" sz="4400" b="1" dirty="0" smtClean="0"/>
              <a:t>Examples of Sphingolipids</a:t>
            </a:r>
            <a:r>
              <a:rPr lang="en-US" sz="4400" dirty="0" smtClean="0"/>
              <a:t>: </a:t>
            </a:r>
          </a:p>
          <a:p>
            <a:pPr lvl="2"/>
            <a:r>
              <a:rPr lang="en-US" sz="4400" b="1" dirty="0">
                <a:solidFill>
                  <a:srgbClr val="C00000"/>
                </a:solidFill>
              </a:rPr>
              <a:t>Sphingophospholipids </a:t>
            </a:r>
            <a:endParaRPr lang="en-US" sz="4400" dirty="0"/>
          </a:p>
          <a:p>
            <a:pPr lvl="2"/>
            <a:r>
              <a:rPr lang="en-US" sz="4400" b="1" dirty="0" smtClean="0">
                <a:solidFill>
                  <a:srgbClr val="C00000"/>
                </a:solidFill>
              </a:rPr>
              <a:t>Glycolipids </a:t>
            </a:r>
          </a:p>
          <a:p>
            <a:pPr marL="393192" lvl="1" indent="0">
              <a:buNone/>
            </a:pP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213894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upload.wikimedia.org/wikipedia/commons/thumb/b/b5/Sphingolipids_general_structures.png/1920px-Sphingolipids_general_structur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29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35480"/>
            <a:ext cx="8991600" cy="4693920"/>
          </a:xfrm>
        </p:spPr>
        <p:txBody>
          <a:bodyPr>
            <a:normAutofit/>
          </a:bodyPr>
          <a:lstStyle/>
          <a:p>
            <a:r>
              <a:rPr lang="en-US" sz="5400" b="1" dirty="0"/>
              <a:t>Sphingosine</a:t>
            </a:r>
            <a:r>
              <a:rPr lang="en-US" sz="5400" dirty="0"/>
              <a:t> is a </a:t>
            </a:r>
            <a:r>
              <a:rPr lang="en-US" sz="5400" b="1" dirty="0"/>
              <a:t>derived Lipid</a:t>
            </a:r>
            <a:r>
              <a:rPr lang="en-US" sz="5400" dirty="0"/>
              <a:t>.</a:t>
            </a:r>
          </a:p>
          <a:p>
            <a:r>
              <a:rPr lang="en-US" sz="5400" b="1" dirty="0" smtClean="0">
                <a:solidFill>
                  <a:srgbClr val="C00000"/>
                </a:solidFill>
              </a:rPr>
              <a:t>Obtained from Hydrolysis of Sphingolipids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78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194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/>
              <a:t>Sterols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42303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181600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Sterols are chemically complex, cyclic ring structures.</a:t>
            </a:r>
          </a:p>
          <a:p>
            <a:r>
              <a:rPr lang="en-US" sz="6000" dirty="0" smtClean="0"/>
              <a:t>Sterols are complex </a:t>
            </a:r>
            <a:r>
              <a:rPr lang="en-US" sz="6000" b="1" dirty="0" smtClean="0"/>
              <a:t>organic  monohydric Alcohols.</a:t>
            </a:r>
          </a:p>
          <a:p>
            <a:endParaRPr lang="en-US" sz="4000" dirty="0" smtClean="0"/>
          </a:p>
          <a:p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5414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Examples  Of Sterols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372600" cy="4389120"/>
          </a:xfrm>
        </p:spPr>
        <p:txBody>
          <a:bodyPr>
            <a:normAutofit fontScale="92500" lnSpcReduction="10000"/>
          </a:bodyPr>
          <a:lstStyle/>
          <a:p>
            <a:r>
              <a:rPr lang="en-US" sz="4800" b="1" dirty="0" smtClean="0"/>
              <a:t>Cholesterol </a:t>
            </a:r>
            <a:r>
              <a:rPr lang="en-US" sz="3600" dirty="0" smtClean="0"/>
              <a:t>(Animal Sterol)</a:t>
            </a:r>
          </a:p>
          <a:p>
            <a:r>
              <a:rPr lang="en-US" sz="4800" b="1" dirty="0" smtClean="0"/>
              <a:t>7 Dehydrocholesterol</a:t>
            </a:r>
            <a:r>
              <a:rPr lang="en-US" sz="3500" dirty="0" smtClean="0"/>
              <a:t>( Provitamin D)</a:t>
            </a:r>
          </a:p>
          <a:p>
            <a:r>
              <a:rPr lang="en-US" sz="4800" b="1" dirty="0" smtClean="0"/>
              <a:t>Ergosterol</a:t>
            </a:r>
            <a:r>
              <a:rPr lang="en-US" sz="4800" dirty="0" smtClean="0"/>
              <a:t> </a:t>
            </a:r>
            <a:r>
              <a:rPr lang="en-US" sz="3900" dirty="0" smtClean="0"/>
              <a:t>(Plant Sterol)</a:t>
            </a:r>
          </a:p>
          <a:p>
            <a:r>
              <a:rPr lang="en-US" sz="4800" b="1" dirty="0" smtClean="0"/>
              <a:t>Sitosterol</a:t>
            </a:r>
            <a:r>
              <a:rPr lang="en-US" sz="4800" dirty="0" smtClean="0"/>
              <a:t> </a:t>
            </a:r>
            <a:r>
              <a:rPr lang="en-US" sz="3900" dirty="0" smtClean="0"/>
              <a:t>(Plant Sterol)</a:t>
            </a:r>
          </a:p>
          <a:p>
            <a:r>
              <a:rPr lang="en-US" sz="4800" b="1" dirty="0" smtClean="0"/>
              <a:t>Coprosterol </a:t>
            </a:r>
            <a:r>
              <a:rPr lang="en-US" sz="3900" dirty="0" smtClean="0"/>
              <a:t>(Excretory form of Cholesterol)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145797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35480"/>
            <a:ext cx="8991600" cy="4389120"/>
          </a:xfrm>
        </p:spPr>
        <p:txBody>
          <a:bodyPr>
            <a:normAutofit fontScale="85000" lnSpcReduction="10000"/>
          </a:bodyPr>
          <a:lstStyle/>
          <a:p>
            <a:r>
              <a:rPr lang="en-US" sz="6600" dirty="0" smtClean="0"/>
              <a:t>Sterols have </a:t>
            </a:r>
            <a:r>
              <a:rPr lang="en-US" sz="6600" b="1" dirty="0"/>
              <a:t>a </a:t>
            </a:r>
            <a:r>
              <a:rPr lang="en-US" sz="6600" b="1" dirty="0" smtClean="0"/>
              <a:t>parent ring </a:t>
            </a:r>
          </a:p>
          <a:p>
            <a:r>
              <a:rPr lang="en-US" sz="6600" b="1" dirty="0" smtClean="0">
                <a:solidFill>
                  <a:srgbClr val="C00000"/>
                </a:solidFill>
              </a:rPr>
              <a:t>Cyclo </a:t>
            </a:r>
            <a:r>
              <a:rPr lang="en-US" sz="6600" b="1" dirty="0">
                <a:solidFill>
                  <a:srgbClr val="C00000"/>
                </a:solidFill>
              </a:rPr>
              <a:t>Pentano Perhydro Phenantherene </a:t>
            </a:r>
            <a:r>
              <a:rPr lang="en-US" sz="6600" dirty="0"/>
              <a:t>(CPPP) nucleus.</a:t>
            </a:r>
          </a:p>
          <a:p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84873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b="1" dirty="0" smtClean="0"/>
              <a:t>Common Sterol Compounds</a:t>
            </a:r>
          </a:p>
        </p:txBody>
      </p:sp>
      <p:pic>
        <p:nvPicPr>
          <p:cNvPr id="59395" name="Picture 15" descr="Cholester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297180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16" descr="Vitamin 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76400"/>
            <a:ext cx="281940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17" descr="Testoster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43400"/>
            <a:ext cx="25908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1760" name="Group 32"/>
          <p:cNvGraphicFramePr>
            <a:graphicFrameLocks noGrp="1"/>
          </p:cNvGraphicFramePr>
          <p:nvPr/>
        </p:nvGraphicFramePr>
        <p:xfrm>
          <a:off x="5105400" y="4343400"/>
          <a:ext cx="3581400" cy="2149475"/>
        </p:xfrm>
        <a:graphic>
          <a:graphicData uri="http://schemas.openxmlformats.org/drawingml/2006/table">
            <a:tbl>
              <a:tblPr/>
              <a:tblGrid>
                <a:gridCol w="358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092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080"/>
                          </a:solidFill>
                          <a:effectLst/>
                          <a:latin typeface="Verdana" pitchFamily="34" charset="0"/>
                        </a:rPr>
                        <a:t>  </a:t>
                      </a:r>
                      <a:r>
                        <a:rPr kumimoji="0" lang="en-US" sz="8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080"/>
                          </a:solidFill>
                          <a:effectLst/>
                          <a:latin typeface="Verdana" pitchFamily="34" charset="0"/>
                        </a:rPr>
                        <a:t> 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080"/>
                          </a:solidFill>
                          <a:effectLst/>
                          <a:latin typeface="Verdana" pitchFamily="34" charset="0"/>
                        </a:rPr>
                        <a:t>                                                                                                     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608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4" marB="45734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Stigmasterol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(a phytosterol)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4" marB="45734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9401" name="Picture 25" descr="Stigmaster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14775"/>
            <a:ext cx="29527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2" name="Text Box 27"/>
          <p:cNvSpPr txBox="1">
            <a:spLocks noChangeArrowheads="1"/>
          </p:cNvSpPr>
          <p:nvPr/>
        </p:nvSpPr>
        <p:spPr bwMode="auto">
          <a:xfrm>
            <a:off x="2133600" y="3657600"/>
            <a:ext cx="137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Cholesterol</a:t>
            </a:r>
            <a:br>
              <a:rPr lang="en-US"/>
            </a:br>
            <a:r>
              <a:rPr lang="en-US"/>
              <a:t>(a sterol)</a:t>
            </a:r>
          </a:p>
        </p:txBody>
      </p:sp>
      <p:sp>
        <p:nvSpPr>
          <p:cNvPr id="59403" name="Text Box 28"/>
          <p:cNvSpPr txBox="1">
            <a:spLocks noChangeArrowheads="1"/>
          </p:cNvSpPr>
          <p:nvPr/>
        </p:nvSpPr>
        <p:spPr bwMode="auto">
          <a:xfrm>
            <a:off x="6934200" y="3200400"/>
            <a:ext cx="1905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/>
              <a:t>Vitamin D3</a:t>
            </a:r>
            <a:br>
              <a:rPr lang="en-US"/>
            </a:br>
            <a:r>
              <a:rPr lang="en-US"/>
              <a:t>(cholecalciferol) 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9404" name="Text Box 29"/>
          <p:cNvSpPr txBox="1">
            <a:spLocks noChangeArrowheads="1"/>
          </p:cNvSpPr>
          <p:nvPr/>
        </p:nvSpPr>
        <p:spPr bwMode="auto">
          <a:xfrm>
            <a:off x="2286000" y="5803900"/>
            <a:ext cx="22098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/>
              <a:t>Testosterone</a:t>
            </a:r>
            <a:br>
              <a:rPr lang="en-US"/>
            </a:br>
            <a:r>
              <a:rPr lang="en-US"/>
              <a:t>(a steroid hormone) 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7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672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Chemical name of Fat /Oil </a:t>
            </a:r>
            <a:br>
              <a:rPr lang="en-US" sz="5400" b="1" dirty="0">
                <a:solidFill>
                  <a:srgbClr val="C00000"/>
                </a:solidFill>
              </a:rPr>
            </a:br>
            <a:r>
              <a:rPr lang="en-US" sz="5400" b="1" dirty="0">
                <a:solidFill>
                  <a:srgbClr val="0070C0"/>
                </a:solidFill>
              </a:rPr>
              <a:t>Triacylglycerol</a:t>
            </a:r>
            <a:br>
              <a:rPr lang="en-US" sz="5400" b="1" dirty="0">
                <a:solidFill>
                  <a:srgbClr val="0070C0"/>
                </a:solidFill>
              </a:rPr>
            </a:b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0076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Cholesterol A Derived Lipid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1194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10600" cy="4389120"/>
          </a:xfrm>
        </p:spPr>
        <p:txBody>
          <a:bodyPr>
            <a:normAutofit/>
          </a:bodyPr>
          <a:lstStyle/>
          <a:p>
            <a:r>
              <a:rPr lang="en-US" sz="4800" dirty="0"/>
              <a:t>Cholesterol is classified  as </a:t>
            </a:r>
            <a:r>
              <a:rPr lang="en-US" sz="4800" b="1" dirty="0" smtClean="0">
                <a:solidFill>
                  <a:srgbClr val="C00000"/>
                </a:solidFill>
              </a:rPr>
              <a:t>Derived </a:t>
            </a:r>
            <a:r>
              <a:rPr lang="en-US" sz="4800" b="1" dirty="0">
                <a:solidFill>
                  <a:srgbClr val="C00000"/>
                </a:solidFill>
              </a:rPr>
              <a:t>Lipid</a:t>
            </a:r>
            <a:r>
              <a:rPr lang="en-US" sz="4800" b="1" dirty="0" smtClean="0">
                <a:solidFill>
                  <a:srgbClr val="C00000"/>
                </a:solidFill>
              </a:rPr>
              <a:t>.</a:t>
            </a:r>
          </a:p>
          <a:p>
            <a:pPr marL="0" indent="0">
              <a:buNone/>
            </a:pPr>
            <a:endParaRPr lang="en-US" sz="4800" b="1" dirty="0">
              <a:solidFill>
                <a:srgbClr val="C00000"/>
              </a:solidFill>
            </a:endParaRPr>
          </a:p>
          <a:p>
            <a:r>
              <a:rPr lang="en-US" sz="4800" dirty="0"/>
              <a:t>It is </a:t>
            </a:r>
            <a:r>
              <a:rPr lang="en-US" sz="4800" b="1" dirty="0">
                <a:solidFill>
                  <a:srgbClr val="C00000"/>
                </a:solidFill>
              </a:rPr>
              <a:t>derived</a:t>
            </a:r>
            <a:r>
              <a:rPr lang="en-US" sz="4800" dirty="0"/>
              <a:t> from </a:t>
            </a:r>
            <a:r>
              <a:rPr lang="en-US" sz="4800" b="1" dirty="0"/>
              <a:t>Cholesterol Ester (Wax). 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047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Cholesterol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35480"/>
            <a:ext cx="8534400" cy="4770120"/>
          </a:xfrm>
        </p:spPr>
        <p:txBody>
          <a:bodyPr>
            <a:normAutofit fontScale="62500" lnSpcReduction="20000"/>
          </a:bodyPr>
          <a:lstStyle/>
          <a:p>
            <a:r>
              <a:rPr lang="en-US" sz="6400" dirty="0" smtClean="0"/>
              <a:t>Cholesterol is  an </a:t>
            </a:r>
            <a:r>
              <a:rPr lang="en-US" sz="6400" b="1" dirty="0" smtClean="0">
                <a:solidFill>
                  <a:srgbClr val="C00000"/>
                </a:solidFill>
              </a:rPr>
              <a:t>Animal Sterol </a:t>
            </a:r>
            <a:r>
              <a:rPr lang="en-US" sz="6400" dirty="0" smtClean="0">
                <a:solidFill>
                  <a:srgbClr val="C00000"/>
                </a:solidFill>
              </a:rPr>
              <a:t>. </a:t>
            </a:r>
          </a:p>
          <a:p>
            <a:pPr marL="0" indent="0">
              <a:buNone/>
            </a:pPr>
            <a:endParaRPr lang="en-US" sz="6400" dirty="0" smtClean="0">
              <a:solidFill>
                <a:srgbClr val="C00000"/>
              </a:solidFill>
            </a:endParaRPr>
          </a:p>
          <a:p>
            <a:r>
              <a:rPr lang="en-US" sz="6400" dirty="0" smtClean="0"/>
              <a:t>Cholesterol  means </a:t>
            </a:r>
            <a:r>
              <a:rPr lang="en-US" sz="6400" b="1" dirty="0">
                <a:solidFill>
                  <a:srgbClr val="C00000"/>
                </a:solidFill>
              </a:rPr>
              <a:t>S</a:t>
            </a:r>
            <a:r>
              <a:rPr lang="en-US" sz="6400" b="1" dirty="0" smtClean="0">
                <a:solidFill>
                  <a:srgbClr val="C00000"/>
                </a:solidFill>
              </a:rPr>
              <a:t>olid Alcohol</a:t>
            </a:r>
            <a:r>
              <a:rPr lang="en-US" sz="6400" b="1" dirty="0" smtClean="0"/>
              <a:t> </a:t>
            </a:r>
            <a:r>
              <a:rPr lang="en-US" sz="6400" dirty="0" smtClean="0"/>
              <a:t>as it was first obtained from gall stones of bile.</a:t>
            </a:r>
          </a:p>
          <a:p>
            <a:pPr marL="0" indent="0">
              <a:buNone/>
            </a:pPr>
            <a:endParaRPr lang="en-US" sz="6400" dirty="0" smtClean="0"/>
          </a:p>
          <a:p>
            <a:r>
              <a:rPr lang="en-US" sz="6400" dirty="0" smtClean="0"/>
              <a:t>Cholesterol is </a:t>
            </a:r>
            <a:r>
              <a:rPr lang="en-US" sz="6400" b="1" dirty="0" smtClean="0">
                <a:solidFill>
                  <a:srgbClr val="C00000"/>
                </a:solidFill>
              </a:rPr>
              <a:t>richly composed in </a:t>
            </a:r>
            <a:r>
              <a:rPr lang="en-US" sz="6400" b="1" dirty="0">
                <a:solidFill>
                  <a:srgbClr val="C00000"/>
                </a:solidFill>
              </a:rPr>
              <a:t>G</a:t>
            </a:r>
            <a:r>
              <a:rPr lang="en-US" sz="6400" b="1" dirty="0" smtClean="0">
                <a:solidFill>
                  <a:srgbClr val="C00000"/>
                </a:solidFill>
              </a:rPr>
              <a:t>all stones.</a:t>
            </a:r>
          </a:p>
          <a:p>
            <a:endParaRPr lang="en-US" sz="64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3820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Structure Of Cholesterol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35480"/>
            <a:ext cx="8763000" cy="438912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Cholesterol is complex  cyclic unsaturated, </a:t>
            </a:r>
            <a:r>
              <a:rPr lang="en-US" sz="4800" b="1" dirty="0" smtClean="0"/>
              <a:t>monohydric Alcohol.</a:t>
            </a:r>
          </a:p>
          <a:p>
            <a:r>
              <a:rPr lang="en-US" sz="4800" dirty="0" smtClean="0"/>
              <a:t>Its molecular formula is </a:t>
            </a:r>
            <a:r>
              <a:rPr lang="en-US" sz="4800" b="1" dirty="0" smtClean="0"/>
              <a:t>C27H45 OH.</a:t>
            </a:r>
          </a:p>
        </p:txBody>
      </p:sp>
    </p:spTree>
    <p:extLst>
      <p:ext uri="{BB962C8B-B14F-4D97-AF65-F5344CB8AC3E}">
        <p14:creationId xmlns:p14="http://schemas.microsoft.com/office/powerpoint/2010/main" val="217106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34400" cy="4389120"/>
          </a:xfrm>
        </p:spPr>
        <p:txBody>
          <a:bodyPr>
            <a:noAutofit/>
          </a:bodyPr>
          <a:lstStyle/>
          <a:p>
            <a:r>
              <a:rPr lang="en-US" sz="4400" dirty="0" smtClean="0"/>
              <a:t>Cholesterol </a:t>
            </a:r>
            <a:r>
              <a:rPr lang="en-US" sz="4400" dirty="0"/>
              <a:t>has parent nucleus as </a:t>
            </a:r>
            <a:r>
              <a:rPr lang="en-US" sz="4400" b="1" dirty="0">
                <a:solidFill>
                  <a:srgbClr val="C00000"/>
                </a:solidFill>
              </a:rPr>
              <a:t>Cyclo Pentano Per hydro Phenantherene ring </a:t>
            </a:r>
            <a:r>
              <a:rPr lang="en-US" sz="4400" dirty="0"/>
              <a:t>system(CPPP).</a:t>
            </a:r>
          </a:p>
          <a:p>
            <a:r>
              <a:rPr lang="en-US" sz="4400" dirty="0"/>
              <a:t>The </a:t>
            </a:r>
            <a:r>
              <a:rPr lang="en-US" sz="4400" dirty="0" smtClean="0"/>
              <a:t>structure of CPPP </a:t>
            </a:r>
            <a:r>
              <a:rPr lang="en-US" sz="4400" dirty="0"/>
              <a:t>has </a:t>
            </a:r>
            <a:r>
              <a:rPr lang="en-US" sz="4400" b="1" dirty="0">
                <a:solidFill>
                  <a:srgbClr val="C00000"/>
                </a:solidFill>
              </a:rPr>
              <a:t>four fused cyclic rings</a:t>
            </a:r>
            <a:r>
              <a:rPr lang="en-US" sz="4400" dirty="0"/>
              <a:t> (A,B,C and D)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2277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207" y="2133600"/>
            <a:ext cx="8839200" cy="50292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Hexane ring </a:t>
            </a:r>
            <a:r>
              <a:rPr lang="en-US" sz="5400" b="1" dirty="0" smtClean="0"/>
              <a:t>A,B,C</a:t>
            </a:r>
            <a:r>
              <a:rPr lang="en-US" sz="5400" dirty="0" smtClean="0"/>
              <a:t> is a </a:t>
            </a:r>
            <a:r>
              <a:rPr lang="en-US" sz="5400" b="1" dirty="0" smtClean="0">
                <a:solidFill>
                  <a:srgbClr val="C00000"/>
                </a:solidFill>
              </a:rPr>
              <a:t>Phenatrene</a:t>
            </a:r>
            <a:r>
              <a:rPr lang="en-US" sz="5400" dirty="0" smtClean="0"/>
              <a:t> nucleus.</a:t>
            </a:r>
          </a:p>
          <a:p>
            <a:r>
              <a:rPr lang="en-US" sz="5400" b="1" dirty="0" smtClean="0"/>
              <a:t>D</a:t>
            </a:r>
            <a:r>
              <a:rPr lang="en-US" sz="5400" dirty="0" smtClean="0"/>
              <a:t> ring is </a:t>
            </a:r>
            <a:r>
              <a:rPr lang="en-US" sz="5400" b="1" dirty="0" smtClean="0">
                <a:solidFill>
                  <a:srgbClr val="C00000"/>
                </a:solidFill>
              </a:rPr>
              <a:t>Cyclopentane </a:t>
            </a:r>
            <a:r>
              <a:rPr lang="en-US" sz="5400" dirty="0" smtClean="0"/>
              <a:t>ring.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40726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71500"/>
            <a:ext cx="8763000" cy="685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800" b="1" dirty="0" smtClean="0">
                <a:solidFill>
                  <a:schemeClr val="tx1"/>
                </a:solidFill>
              </a:rPr>
              <a:t>Pentahydrophenantrene </a:t>
            </a:r>
            <a:r>
              <a:rPr lang="uk-UA" sz="4800" b="1" dirty="0" smtClean="0">
                <a:solidFill>
                  <a:schemeClr val="tx1"/>
                </a:solidFill>
              </a:rPr>
              <a:t>(</a:t>
            </a:r>
            <a:r>
              <a:rPr lang="en-US" sz="4800" b="1" dirty="0" smtClean="0">
                <a:solidFill>
                  <a:schemeClr val="tx1"/>
                </a:solidFill>
              </a:rPr>
              <a:t>sterane</a:t>
            </a:r>
            <a:r>
              <a:rPr lang="uk-UA" sz="4800" b="1" dirty="0" smtClean="0">
                <a:solidFill>
                  <a:schemeClr val="tx1"/>
                </a:solidFill>
              </a:rPr>
              <a:t>)</a:t>
            </a:r>
          </a:p>
        </p:txBody>
      </p:sp>
      <p:graphicFrame>
        <p:nvGraphicFramePr>
          <p:cNvPr id="22530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0" y="1357313"/>
          <a:ext cx="91440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99" name="Точечный рисунок" r:id="rId3" imgW="2066667" imgH="1333333" progId="Paint.Picture">
                  <p:embed/>
                </p:oleObj>
              </mc:Choice>
              <mc:Fallback>
                <p:oleObj name="Точечный рисунок" r:id="rId3" imgW="2066667" imgH="13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57313"/>
                        <a:ext cx="9144000" cy="525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403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2578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pPr algn="ctr"/>
            <a:r>
              <a:rPr lang="en-US" sz="3500" b="1" dirty="0" smtClean="0"/>
              <a:t>The Structure of Cholesterol </a:t>
            </a:r>
            <a:r>
              <a:rPr lang="en-US" sz="3500" b="1" dirty="0"/>
              <a:t>P</a:t>
            </a:r>
            <a:r>
              <a:rPr lang="en-US" sz="3500" b="1" dirty="0" smtClean="0"/>
              <a:t>ossess:</a:t>
            </a:r>
          </a:p>
          <a:p>
            <a:pPr marL="0" indent="0" algn="ctr">
              <a:buNone/>
            </a:pPr>
            <a:endParaRPr lang="en-US" sz="3500" b="1" dirty="0" smtClean="0"/>
          </a:p>
          <a:p>
            <a:pPr marL="742950" indent="-742950">
              <a:buFont typeface="+mj-lt"/>
              <a:buAutoNum type="arabicPeriod"/>
            </a:pPr>
            <a:r>
              <a:rPr lang="en-US" sz="4000" b="1" dirty="0" smtClean="0"/>
              <a:t>Hydroxyl group </a:t>
            </a:r>
            <a:r>
              <a:rPr lang="en-US" sz="4000" dirty="0" smtClean="0"/>
              <a:t>(-OH) at C3.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smtClean="0"/>
              <a:t>Double bond </a:t>
            </a:r>
            <a:r>
              <a:rPr lang="en-US" sz="4000" dirty="0" smtClean="0"/>
              <a:t>between C5 and C6.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smtClean="0"/>
              <a:t>5 </a:t>
            </a:r>
            <a:r>
              <a:rPr lang="en-US" sz="4000" b="1" dirty="0"/>
              <a:t>Methyl </a:t>
            </a:r>
            <a:r>
              <a:rPr lang="en-US" sz="4000" dirty="0"/>
              <a:t>(-CH3) groups</a:t>
            </a:r>
            <a:r>
              <a:rPr lang="en-US" sz="4000" dirty="0" smtClean="0"/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A </a:t>
            </a:r>
            <a:r>
              <a:rPr lang="en-US" sz="4000" b="1" dirty="0"/>
              <a:t>8 Carbon side </a:t>
            </a:r>
            <a:r>
              <a:rPr lang="en-US" sz="4000" b="1" dirty="0" smtClean="0"/>
              <a:t>chain</a:t>
            </a:r>
            <a:r>
              <a:rPr lang="en-US" sz="4000" dirty="0" smtClean="0"/>
              <a:t> </a:t>
            </a:r>
            <a:r>
              <a:rPr lang="en-US" sz="4000" dirty="0"/>
              <a:t>linked to C17 of the structure.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8142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82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b="1" dirty="0" smtClean="0">
                <a:solidFill>
                  <a:schemeClr val="tx1"/>
                </a:solidFill>
                <a:cs typeface="Times New Roman" pitchFamily="18" charset="0"/>
              </a:rPr>
              <a:t>Cholesterol is the </a:t>
            </a:r>
            <a:r>
              <a:rPr lang="en-US" sz="4000" b="1" dirty="0">
                <a:solidFill>
                  <a:srgbClr val="C00000"/>
                </a:solidFill>
                <a:cs typeface="Times New Roman" pitchFamily="18" charset="0"/>
              </a:rPr>
              <a:t>M</a:t>
            </a:r>
            <a:r>
              <a:rPr lang="en-US" sz="4000" b="1" dirty="0" smtClean="0">
                <a:solidFill>
                  <a:srgbClr val="C00000"/>
                </a:solidFill>
                <a:cs typeface="Times New Roman" pitchFamily="18" charset="0"/>
              </a:rPr>
              <a:t>ost abundant Sterol of Human body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</a:p>
        </p:txBody>
      </p:sp>
      <p:graphicFrame>
        <p:nvGraphicFramePr>
          <p:cNvPr id="23554" name="Object 3"/>
          <p:cNvGraphicFramePr>
            <a:graphicFrameLocks noGrp="1" noChangeAspect="1"/>
          </p:cNvGraphicFramePr>
          <p:nvPr>
            <p:ph type="body" idx="1"/>
            <p:extLst>
              <p:ext uri="{D42A27DB-BD31-4B8C-83A1-F6EECF244321}">
                <p14:modId xmlns:p14="http://schemas.microsoft.com/office/powerpoint/2010/main" val="1678115575"/>
              </p:ext>
            </p:extLst>
          </p:nvPr>
        </p:nvGraphicFramePr>
        <p:xfrm>
          <a:off x="0" y="1752600"/>
          <a:ext cx="91440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99" name="Точечный рисунок" r:id="rId3" imgW="3638095" imgH="1848108" progId="Paint.Picture">
                  <p:embed/>
                </p:oleObj>
              </mc:Choice>
              <mc:Fallback>
                <p:oleObj name="Точечный рисунок" r:id="rId3" imgW="3638095" imgH="1848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52600"/>
                        <a:ext cx="9144000" cy="510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553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9530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Fats/Oils/TAG</a:t>
            </a:r>
            <a:r>
              <a:rPr lang="en-US" sz="4800" dirty="0" smtClean="0"/>
              <a:t>:</a:t>
            </a:r>
          </a:p>
          <a:p>
            <a:pPr marL="0" indent="0" algn="ctr">
              <a:buNone/>
            </a:pPr>
            <a:r>
              <a:rPr lang="en-US" sz="4800" dirty="0" smtClean="0"/>
              <a:t> </a:t>
            </a:r>
          </a:p>
          <a:p>
            <a:r>
              <a:rPr lang="en-US" sz="4800" dirty="0" smtClean="0"/>
              <a:t>Chemically </a:t>
            </a:r>
            <a:r>
              <a:rPr lang="en-US" sz="4800" b="1" dirty="0" smtClean="0"/>
              <a:t>Esters of Fatty acids </a:t>
            </a:r>
            <a:r>
              <a:rPr lang="en-US" sz="4800" dirty="0" smtClean="0"/>
              <a:t>with </a:t>
            </a:r>
            <a:r>
              <a:rPr lang="en-US" sz="4800" b="1" dirty="0" smtClean="0"/>
              <a:t>Glycero</a:t>
            </a:r>
            <a:r>
              <a:rPr lang="en-US" sz="4800" dirty="0" smtClean="0"/>
              <a:t>l</a:t>
            </a:r>
            <a:r>
              <a:rPr lang="en-US" sz="4800" b="1" dirty="0" smtClean="0">
                <a:solidFill>
                  <a:srgbClr val="0070C0"/>
                </a:solidFill>
              </a:rPr>
              <a:t>(Trihydric Alcohol)</a:t>
            </a:r>
          </a:p>
          <a:p>
            <a:pPr marL="0" indent="0">
              <a:buNone/>
            </a:pPr>
            <a:endParaRPr lang="en-US" sz="4800" b="1" dirty="0" smtClean="0">
              <a:solidFill>
                <a:srgbClr val="0070C0"/>
              </a:solidFill>
            </a:endParaRPr>
          </a:p>
          <a:p>
            <a:r>
              <a:rPr lang="en-US" sz="4800" b="1" dirty="0" smtClean="0">
                <a:solidFill>
                  <a:srgbClr val="C00000"/>
                </a:solidFill>
              </a:rPr>
              <a:t>Three Fatty acids linked to a Glycerol molecule.</a:t>
            </a:r>
          </a:p>
          <a:p>
            <a:pPr marL="0" indent="0">
              <a:buNone/>
            </a:pPr>
            <a:endParaRPr lang="en-US" sz="48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Forms Of Cholesterol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35480"/>
            <a:ext cx="8991600" cy="477012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Cholesterol exists in two forms:</a:t>
            </a:r>
          </a:p>
          <a:p>
            <a:pPr lvl="1"/>
            <a:r>
              <a:rPr lang="en-US" sz="4000" b="1" dirty="0" smtClean="0"/>
              <a:t>Free Cholesterol - 30%</a:t>
            </a:r>
          </a:p>
          <a:p>
            <a:pPr marL="393192" lvl="1" indent="0">
              <a:buNone/>
            </a:pPr>
            <a:r>
              <a:rPr lang="en-US" sz="4000" b="1" dirty="0"/>
              <a:t> </a:t>
            </a:r>
            <a:r>
              <a:rPr lang="en-US" sz="4000" b="1" dirty="0" smtClean="0"/>
              <a:t> </a:t>
            </a:r>
            <a:r>
              <a:rPr lang="en-US" sz="4000" dirty="0" smtClean="0"/>
              <a:t>(Amphipathic form)</a:t>
            </a:r>
          </a:p>
          <a:p>
            <a:pPr marL="393192" lvl="1" indent="0">
              <a:buNone/>
            </a:pPr>
            <a:endParaRPr lang="en-US" sz="4000" dirty="0" smtClean="0"/>
          </a:p>
          <a:p>
            <a:pPr lvl="1"/>
            <a:r>
              <a:rPr lang="en-US" sz="4000" b="1" dirty="0" smtClean="0"/>
              <a:t>Cholesterol Ester - 70%</a:t>
            </a:r>
          </a:p>
          <a:p>
            <a:pPr marL="393192" lvl="1" indent="0">
              <a:buNone/>
            </a:pPr>
            <a:r>
              <a:rPr lang="en-US" sz="4000" b="1" dirty="0"/>
              <a:t> </a:t>
            </a:r>
            <a:r>
              <a:rPr lang="en-US" sz="4000" b="1" dirty="0" smtClean="0"/>
              <a:t>  </a:t>
            </a:r>
            <a:r>
              <a:rPr lang="en-US" sz="4000" dirty="0" smtClean="0"/>
              <a:t>(Non polar form)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2654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10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figure_05_07_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88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38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images Lipids\cholestero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873"/>
            <a:ext cx="91440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17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Properties Of Cholesterol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6482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Cholesterol is </a:t>
            </a:r>
            <a:r>
              <a:rPr lang="en-US" sz="4000" b="1" dirty="0" smtClean="0"/>
              <a:t>white or pale yellowish, crystalline ,odorless compound.</a:t>
            </a:r>
          </a:p>
          <a:p>
            <a:r>
              <a:rPr lang="en-US" sz="4000" b="1" dirty="0" smtClean="0">
                <a:solidFill>
                  <a:srgbClr val="C00000"/>
                </a:solidFill>
              </a:rPr>
              <a:t>Insoluble in water and soluble in organic solvents</a:t>
            </a:r>
            <a:r>
              <a:rPr lang="en-US" sz="4000" dirty="0" smtClean="0"/>
              <a:t> like </a:t>
            </a:r>
            <a:r>
              <a:rPr lang="en-US" sz="4000" b="1" dirty="0" smtClean="0"/>
              <a:t>Ether and Chloroform.</a:t>
            </a:r>
          </a:p>
          <a:p>
            <a:r>
              <a:rPr lang="en-US" sz="4000" dirty="0" smtClean="0"/>
              <a:t>It forms crystal of </a:t>
            </a:r>
            <a:r>
              <a:rPr lang="en-US" sz="4000" b="1" dirty="0" smtClean="0"/>
              <a:t>rhombic plates </a:t>
            </a:r>
            <a:r>
              <a:rPr lang="en-US" sz="4000" dirty="0" smtClean="0"/>
              <a:t>with </a:t>
            </a:r>
            <a:r>
              <a:rPr lang="en-US" sz="4000" b="1" dirty="0" smtClean="0"/>
              <a:t>notched edges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630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ntranet.tdmu.edu.ua/data/kafedra/internal/clinlab/classes_stud/en/pharm/prov_pharm/ptn/4/04.%20CLINICAL%20INVESTIGATION%20OF%20URINE.%20LABORATORY%20DIAGNOSTICS%20OF%20THE%20KIDNEY%20DISEASES.files/image05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mages.rheumatology.org/image_dir/album75676/md_99-14-0036.ti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5734"/>
            <a:ext cx="9144000" cy="358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13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686800" cy="438912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Qualitative Tests Of Cholesterol detection are:</a:t>
            </a:r>
          </a:p>
          <a:p>
            <a:pPr lvl="1"/>
            <a:r>
              <a:rPr lang="en-US" sz="4400" dirty="0" smtClean="0"/>
              <a:t>Liebermann Burchard Reaction</a:t>
            </a:r>
          </a:p>
          <a:p>
            <a:pPr lvl="1"/>
            <a:r>
              <a:rPr lang="en-US" sz="4400" dirty="0" smtClean="0"/>
              <a:t>Salkowski Reaction</a:t>
            </a:r>
          </a:p>
          <a:p>
            <a:pPr lvl="1"/>
            <a:r>
              <a:rPr lang="en-US" sz="4400" dirty="0" smtClean="0"/>
              <a:t>Zak’s Reaction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88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1242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/>
              <a:t>Sources Of Cholesterol </a:t>
            </a:r>
            <a:r>
              <a:rPr lang="en-US" sz="6600" b="1" dirty="0" smtClean="0"/>
              <a:t/>
            </a:r>
            <a:br>
              <a:rPr lang="en-US" sz="6600" b="1" dirty="0" smtClean="0"/>
            </a:br>
            <a:r>
              <a:rPr lang="en-US" sz="6600" b="1" dirty="0" smtClean="0"/>
              <a:t>To </a:t>
            </a:r>
            <a:r>
              <a:rPr lang="en-US" sz="6600" b="1" dirty="0"/>
              <a:t>Human Body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74314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9067800" cy="62484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Exogenous Sources of Cholesterol:</a:t>
            </a:r>
          </a:p>
          <a:p>
            <a:pPr lvl="1"/>
            <a:r>
              <a:rPr lang="en-US" sz="3800" b="1" dirty="0" smtClean="0">
                <a:solidFill>
                  <a:srgbClr val="C00000"/>
                </a:solidFill>
              </a:rPr>
              <a:t>Animal Origin Food Items</a:t>
            </a:r>
          </a:p>
          <a:p>
            <a:pPr marL="393192" lvl="1" indent="0">
              <a:buNone/>
            </a:pPr>
            <a:endParaRPr lang="en-US" sz="3800" b="1" dirty="0" smtClean="0">
              <a:solidFill>
                <a:srgbClr val="C00000"/>
              </a:solidFill>
            </a:endParaRPr>
          </a:p>
          <a:p>
            <a:r>
              <a:rPr lang="en-US" sz="4000" b="1" dirty="0" smtClean="0"/>
              <a:t>Endogenous Source Of Cholesterol:</a:t>
            </a:r>
          </a:p>
          <a:p>
            <a:pPr lvl="1"/>
            <a:r>
              <a:rPr lang="en-US" sz="3800" dirty="0" smtClean="0"/>
              <a:t>Obtained In </a:t>
            </a:r>
            <a:r>
              <a:rPr lang="en-US" sz="3800" b="1" dirty="0" smtClean="0">
                <a:solidFill>
                  <a:srgbClr val="C00000"/>
                </a:solidFill>
              </a:rPr>
              <a:t>well fed condition from Excess Glucose</a:t>
            </a:r>
            <a:endParaRPr lang="en-US" sz="3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38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295400"/>
            <a:ext cx="9029700" cy="44196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Waxes :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sz="4800" dirty="0" smtClean="0"/>
              <a:t>Waxes are  Simple Lipids</a:t>
            </a:r>
          </a:p>
          <a:p>
            <a:r>
              <a:rPr lang="en-US" sz="4800" dirty="0" smtClean="0"/>
              <a:t>Waxes are chemically Esters of Fatty acids with </a:t>
            </a:r>
            <a:r>
              <a:rPr lang="en-US" sz="4800" b="1" dirty="0" smtClean="0"/>
              <a:t>higher</a:t>
            </a:r>
            <a:r>
              <a:rPr lang="en-US" sz="4800" dirty="0" smtClean="0"/>
              <a:t> </a:t>
            </a:r>
            <a:r>
              <a:rPr lang="en-US" sz="4800" b="1" dirty="0" smtClean="0"/>
              <a:t>complex, monohydric ,Alcohols, </a:t>
            </a:r>
            <a:r>
              <a:rPr lang="en-US" sz="4800" dirty="0" smtClean="0"/>
              <a:t>other than Glycerol.</a:t>
            </a:r>
          </a:p>
        </p:txBody>
      </p:sp>
    </p:spTree>
    <p:extLst>
      <p:ext uri="{BB962C8B-B14F-4D97-AF65-F5344CB8AC3E}">
        <p14:creationId xmlns:p14="http://schemas.microsoft.com/office/powerpoint/2010/main" val="25352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Dietary Sources Of Cholesterol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6000" dirty="0" smtClean="0"/>
              <a:t>Cholesterol is exclusively present in animal body hence it is an </a:t>
            </a:r>
            <a:r>
              <a:rPr lang="en-US" sz="6000" b="1" dirty="0" smtClean="0"/>
              <a:t>animal sterol.</a:t>
            </a:r>
          </a:p>
        </p:txBody>
      </p:sp>
    </p:spTree>
    <p:extLst>
      <p:ext uri="{BB962C8B-B14F-4D97-AF65-F5344CB8AC3E}">
        <p14:creationId xmlns:p14="http://schemas.microsoft.com/office/powerpoint/2010/main" val="4961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05800" cy="5257800"/>
          </a:xfrm>
        </p:spPr>
        <p:txBody>
          <a:bodyPr>
            <a:normAutofit/>
          </a:bodyPr>
          <a:lstStyle/>
          <a:p>
            <a:r>
              <a:rPr lang="en-US" sz="3600" dirty="0"/>
              <a:t>The dietary rich sources of  Cholesterol are </a:t>
            </a:r>
            <a:r>
              <a:rPr lang="en-US" sz="3600" b="1" dirty="0">
                <a:solidFill>
                  <a:srgbClr val="C00000"/>
                </a:solidFill>
              </a:rPr>
              <a:t>animal </a:t>
            </a:r>
            <a:r>
              <a:rPr lang="en-US" sz="3600" b="1" dirty="0" smtClean="0">
                <a:solidFill>
                  <a:srgbClr val="C00000"/>
                </a:solidFill>
              </a:rPr>
              <a:t>origin foods </a:t>
            </a:r>
            <a:r>
              <a:rPr lang="en-US" sz="3600" dirty="0" smtClean="0"/>
              <a:t>like:</a:t>
            </a:r>
            <a:endParaRPr lang="en-US" sz="3600" dirty="0"/>
          </a:p>
          <a:p>
            <a:pPr lvl="1"/>
            <a:r>
              <a:rPr lang="en-US" sz="4400" b="1" dirty="0"/>
              <a:t>Egg Yolk</a:t>
            </a:r>
          </a:p>
          <a:p>
            <a:pPr lvl="1"/>
            <a:r>
              <a:rPr lang="en-US" sz="4400" b="1" dirty="0"/>
              <a:t>Meat</a:t>
            </a:r>
          </a:p>
          <a:p>
            <a:pPr lvl="1"/>
            <a:r>
              <a:rPr lang="en-US" sz="4400" b="1" dirty="0"/>
              <a:t>Milk</a:t>
            </a:r>
          </a:p>
          <a:p>
            <a:pPr lvl="1"/>
            <a:r>
              <a:rPr lang="en-US" sz="4400" b="1" dirty="0"/>
              <a:t>Butter</a:t>
            </a:r>
          </a:p>
          <a:p>
            <a:pPr lvl="1"/>
            <a:r>
              <a:rPr lang="en-US" sz="4400" b="1" dirty="0"/>
              <a:t>Cream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79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39200" cy="48768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Remember </a:t>
            </a:r>
            <a:r>
              <a:rPr lang="en-US" sz="6600" b="1" dirty="0" smtClean="0"/>
              <a:t>Cholesterol</a:t>
            </a:r>
            <a:r>
              <a:rPr lang="en-US" sz="6600" dirty="0" smtClean="0"/>
              <a:t> is </a:t>
            </a:r>
            <a:r>
              <a:rPr lang="en-US" sz="6600" b="1" dirty="0" smtClean="0">
                <a:solidFill>
                  <a:srgbClr val="C00000"/>
                </a:solidFill>
              </a:rPr>
              <a:t>absent in plant origin food items.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14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Occurrence and Distribution Of Cholesterol in the Body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458200" cy="5867400"/>
          </a:xfrm>
        </p:spPr>
        <p:txBody>
          <a:bodyPr>
            <a:normAutofit/>
          </a:bodyPr>
          <a:lstStyle/>
          <a:p>
            <a:r>
              <a:rPr lang="en-US" sz="3500" dirty="0" smtClean="0"/>
              <a:t>Cholesterol is richly present in </a:t>
            </a:r>
            <a:r>
              <a:rPr lang="en-US" sz="3500" b="1" dirty="0" smtClean="0"/>
              <a:t>Nervous tissue Brain.</a:t>
            </a:r>
          </a:p>
          <a:p>
            <a:r>
              <a:rPr lang="en-US" sz="3500" dirty="0" smtClean="0"/>
              <a:t>Other organs containing Cholesterol are:</a:t>
            </a:r>
          </a:p>
          <a:p>
            <a:pPr lvl="1"/>
            <a:r>
              <a:rPr lang="en-US" sz="4000" b="1" dirty="0"/>
              <a:t>Intestinal Mucosal </a:t>
            </a:r>
            <a:r>
              <a:rPr lang="en-US" sz="4000" b="1" dirty="0" smtClean="0"/>
              <a:t>cells</a:t>
            </a:r>
          </a:p>
          <a:p>
            <a:pPr lvl="1"/>
            <a:r>
              <a:rPr lang="en-US" sz="4000" b="1" dirty="0" smtClean="0"/>
              <a:t>Skin</a:t>
            </a:r>
          </a:p>
          <a:p>
            <a:pPr lvl="1"/>
            <a:r>
              <a:rPr lang="en-US" sz="4000" b="1" dirty="0" smtClean="0"/>
              <a:t>Liver</a:t>
            </a:r>
          </a:p>
          <a:p>
            <a:pPr lvl="1"/>
            <a:r>
              <a:rPr lang="en-US" sz="4000" b="1" dirty="0" smtClean="0"/>
              <a:t>Adrenal Cortex </a:t>
            </a:r>
          </a:p>
          <a:p>
            <a:pPr lvl="1"/>
            <a:r>
              <a:rPr lang="en-US" sz="4000" b="1" dirty="0" smtClean="0"/>
              <a:t>Gonads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316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800600"/>
          </a:xfrm>
        </p:spPr>
        <p:txBody>
          <a:bodyPr>
            <a:normAutofit/>
          </a:bodyPr>
          <a:lstStyle/>
          <a:p>
            <a:pPr lvl="1"/>
            <a:r>
              <a:rPr lang="en-US" sz="4800" dirty="0"/>
              <a:t>70 %  of </a:t>
            </a:r>
            <a:r>
              <a:rPr lang="en-US" sz="4800" dirty="0" smtClean="0"/>
              <a:t>Cholesterol </a:t>
            </a:r>
            <a:r>
              <a:rPr lang="en-US" sz="4800" dirty="0"/>
              <a:t>associated with cellular components</a:t>
            </a:r>
          </a:p>
          <a:p>
            <a:pPr lvl="1"/>
            <a:r>
              <a:rPr lang="en-US" sz="4800" dirty="0"/>
              <a:t>30 % </a:t>
            </a:r>
            <a:r>
              <a:rPr lang="en-US" sz="4800" dirty="0" smtClean="0"/>
              <a:t>of Cholesterol </a:t>
            </a:r>
            <a:r>
              <a:rPr lang="en-US" sz="4800" dirty="0"/>
              <a:t>is in the </a:t>
            </a:r>
            <a:r>
              <a:rPr lang="en-US" sz="4800" dirty="0" smtClean="0"/>
              <a:t>plasma.</a:t>
            </a:r>
          </a:p>
          <a:p>
            <a:pPr marL="0" indent="0">
              <a:buNone/>
            </a:pP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8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Transportation Of Cholesterol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667000"/>
            <a:ext cx="8382000" cy="4922520"/>
          </a:xfrm>
        </p:spPr>
        <p:txBody>
          <a:bodyPr/>
          <a:lstStyle/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4800" b="1" dirty="0">
                <a:solidFill>
                  <a:srgbClr val="C00000"/>
                </a:solidFill>
                <a:cs typeface="Times New Roman" pitchFamily="18" charset="0"/>
              </a:rPr>
              <a:t>Cholesterol in blood is transported by </a:t>
            </a:r>
            <a:r>
              <a:rPr lang="en-US" sz="4800" b="1" dirty="0" smtClean="0">
                <a:solidFill>
                  <a:srgbClr val="C00000"/>
                </a:solidFill>
                <a:cs typeface="Times New Roman" pitchFamily="18" charset="0"/>
              </a:rPr>
              <a:t>: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4800" b="1" dirty="0" smtClean="0">
                <a:solidFill>
                  <a:srgbClr val="C00000"/>
                </a:solidFill>
                <a:cs typeface="Times New Roman" pitchFamily="18" charset="0"/>
              </a:rPr>
              <a:t>HDL </a:t>
            </a:r>
            <a:r>
              <a:rPr lang="en-US" sz="4800" b="1" dirty="0">
                <a:solidFill>
                  <a:srgbClr val="C00000"/>
                </a:solidFill>
                <a:cs typeface="Times New Roman" pitchFamily="18" charset="0"/>
              </a:rPr>
              <a:t>and LDL</a:t>
            </a:r>
            <a:endParaRPr lang="en-US" sz="4800" b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3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45" y="3048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Functions Of Cholesterol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9829800" cy="51054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Cholesterol is the </a:t>
            </a:r>
            <a:r>
              <a:rPr lang="en-US" sz="6000" b="1" dirty="0" smtClean="0">
                <a:solidFill>
                  <a:srgbClr val="C00000"/>
                </a:solidFill>
              </a:rPr>
              <a:t>constituent of biomembranes </a:t>
            </a:r>
            <a:r>
              <a:rPr lang="en-US" sz="6000" b="1" dirty="0" smtClean="0"/>
              <a:t>of the </a:t>
            </a:r>
          </a:p>
          <a:p>
            <a:pPr marL="0" indent="0">
              <a:buNone/>
            </a:pPr>
            <a:r>
              <a:rPr lang="en-US" sz="6000" b="1" dirty="0"/>
              <a:t> </a:t>
            </a:r>
            <a:r>
              <a:rPr lang="en-US" sz="6000" b="1" dirty="0" smtClean="0"/>
              <a:t> cell and has structural importance.</a:t>
            </a:r>
          </a:p>
        </p:txBody>
      </p:sp>
    </p:spTree>
    <p:extLst>
      <p:ext uri="{BB962C8B-B14F-4D97-AF65-F5344CB8AC3E}">
        <p14:creationId xmlns:p14="http://schemas.microsoft.com/office/powerpoint/2010/main" val="293043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35480"/>
            <a:ext cx="8382000" cy="4389120"/>
          </a:xfrm>
        </p:spPr>
        <p:txBody>
          <a:bodyPr>
            <a:normAutofit/>
          </a:bodyPr>
          <a:lstStyle/>
          <a:p>
            <a:r>
              <a:rPr lang="en-US" sz="5400" dirty="0"/>
              <a:t>Cholesterol richly </a:t>
            </a:r>
            <a:r>
              <a:rPr lang="en-US" sz="5400" b="1" dirty="0"/>
              <a:t>present in nervous tissue and covers Myelin sheaths.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83080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458200" cy="4953000"/>
          </a:xfrm>
        </p:spPr>
        <p:txBody>
          <a:bodyPr>
            <a:normAutofit/>
          </a:bodyPr>
          <a:lstStyle/>
          <a:p>
            <a:r>
              <a:rPr lang="en-US" sz="4800" dirty="0"/>
              <a:t>Cholesterol helps in nerve impulse transmission since:</a:t>
            </a:r>
          </a:p>
          <a:p>
            <a:pPr lvl="1"/>
            <a:r>
              <a:rPr lang="en-US" sz="4800" b="1" dirty="0"/>
              <a:t>It has </a:t>
            </a:r>
            <a:r>
              <a:rPr lang="en-US" sz="4800" b="1" dirty="0">
                <a:solidFill>
                  <a:srgbClr val="C00000"/>
                </a:solidFill>
              </a:rPr>
              <a:t>high dielectric constant</a:t>
            </a:r>
            <a:r>
              <a:rPr lang="en-US" sz="4800" dirty="0" smtClean="0">
                <a:solidFill>
                  <a:srgbClr val="C00000"/>
                </a:solidFill>
              </a:rPr>
              <a:t>.</a:t>
            </a:r>
            <a:endParaRPr lang="en-US" sz="4800" b="1" dirty="0" smtClean="0"/>
          </a:p>
          <a:p>
            <a:pPr lvl="1"/>
            <a:r>
              <a:rPr lang="en-US" sz="4800" b="1" dirty="0" smtClean="0"/>
              <a:t>It </a:t>
            </a:r>
            <a:r>
              <a:rPr lang="en-US" sz="4800" b="1" dirty="0"/>
              <a:t>is a  poor conductor of heat and electricity.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946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9906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Examples </a:t>
            </a:r>
            <a:r>
              <a:rPr lang="en-US" sz="5400" b="1" dirty="0" smtClean="0">
                <a:solidFill>
                  <a:srgbClr val="C00000"/>
                </a:solidFill>
              </a:rPr>
              <a:t>Of Human </a:t>
            </a:r>
            <a:r>
              <a:rPr lang="en-US" sz="5400" b="1" dirty="0">
                <a:solidFill>
                  <a:srgbClr val="C00000"/>
                </a:solidFill>
              </a:rPr>
              <a:t>Body Waxes </a:t>
            </a:r>
            <a:r>
              <a:rPr lang="en-US" sz="5400" b="1" dirty="0" smtClean="0">
                <a:solidFill>
                  <a:srgbClr val="C00000"/>
                </a:solidFill>
              </a:rPr>
              <a:t>:</a:t>
            </a:r>
            <a:r>
              <a:rPr lang="en-US" sz="5400" b="1" dirty="0">
                <a:solidFill>
                  <a:srgbClr val="C00000"/>
                </a:solidFill>
              </a:rPr>
              <a:t/>
            </a:r>
            <a:br>
              <a:rPr lang="en-US" sz="5400" b="1" dirty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0"/>
            <a:ext cx="8458200" cy="4038600"/>
          </a:xfrm>
        </p:spPr>
        <p:txBody>
          <a:bodyPr>
            <a:normAutofit lnSpcReduction="10000"/>
          </a:bodyPr>
          <a:lstStyle/>
          <a:p>
            <a:r>
              <a:rPr lang="en-US" sz="4500" b="1" dirty="0" smtClean="0"/>
              <a:t>Cholesterol Ester</a:t>
            </a:r>
          </a:p>
          <a:p>
            <a:pPr marL="0" indent="0">
              <a:buNone/>
            </a:pPr>
            <a:r>
              <a:rPr lang="en-US" sz="4500" b="1" dirty="0" smtClean="0"/>
              <a:t>(</a:t>
            </a:r>
            <a:r>
              <a:rPr lang="en-US" sz="4500" b="1" dirty="0" smtClean="0">
                <a:solidFill>
                  <a:srgbClr val="C00000"/>
                </a:solidFill>
              </a:rPr>
              <a:t>Cholesterol </a:t>
            </a:r>
            <a:r>
              <a:rPr lang="en-US" sz="4500" b="1" dirty="0">
                <a:solidFill>
                  <a:srgbClr val="C00000"/>
                </a:solidFill>
              </a:rPr>
              <a:t>Palmitate</a:t>
            </a:r>
            <a:r>
              <a:rPr lang="en-US" sz="4500" b="1" dirty="0" smtClean="0"/>
              <a:t>)</a:t>
            </a:r>
          </a:p>
          <a:p>
            <a:pPr marL="0" indent="0">
              <a:buNone/>
            </a:pPr>
            <a:endParaRPr lang="en-US" sz="4500" b="1" dirty="0"/>
          </a:p>
          <a:p>
            <a:r>
              <a:rPr lang="en-US" sz="4500" b="1" dirty="0"/>
              <a:t>Retinol Ester </a:t>
            </a:r>
            <a:endParaRPr lang="en-US" sz="4500" b="1" dirty="0" smtClean="0"/>
          </a:p>
          <a:p>
            <a:pPr marL="0" indent="0">
              <a:buNone/>
            </a:pPr>
            <a:r>
              <a:rPr lang="en-US" sz="4500" b="1" dirty="0" smtClean="0"/>
              <a:t>(</a:t>
            </a:r>
            <a:r>
              <a:rPr lang="en-US" sz="4500" b="1" dirty="0">
                <a:solidFill>
                  <a:srgbClr val="C00000"/>
                </a:solidFill>
              </a:rPr>
              <a:t>Retinol Palmitate</a:t>
            </a:r>
            <a:r>
              <a:rPr lang="en-US" sz="4500" b="1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4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Cholesterol Serve Precursor for Biosynthesis Of  Many Steroids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1361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Steroids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Steroids are </a:t>
            </a:r>
            <a:r>
              <a:rPr lang="en-US" sz="4800" b="1" dirty="0" smtClean="0">
                <a:solidFill>
                  <a:srgbClr val="C00000"/>
                </a:solidFill>
              </a:rPr>
              <a:t>derivatives of Sterols.</a:t>
            </a:r>
          </a:p>
          <a:p>
            <a:r>
              <a:rPr lang="en-US" sz="4800" dirty="0" smtClean="0"/>
              <a:t>Chemical </a:t>
            </a:r>
            <a:r>
              <a:rPr lang="en-US" sz="4800" b="1" dirty="0" smtClean="0"/>
              <a:t>Compounds obtained from Cholesterol </a:t>
            </a:r>
            <a:r>
              <a:rPr lang="en-US" sz="4800" dirty="0" smtClean="0"/>
              <a:t>are termed as </a:t>
            </a:r>
            <a:r>
              <a:rPr lang="en-US" sz="4800" b="1" dirty="0" smtClean="0">
                <a:solidFill>
                  <a:srgbClr val="C00000"/>
                </a:solidFill>
              </a:rPr>
              <a:t>Steroidal compounds.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39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915400" cy="63246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Examples </a:t>
            </a:r>
            <a:r>
              <a:rPr lang="en-US" sz="4000" b="1" dirty="0">
                <a:solidFill>
                  <a:srgbClr val="C00000"/>
                </a:solidFill>
              </a:rPr>
              <a:t>o</a:t>
            </a:r>
            <a:r>
              <a:rPr lang="en-US" sz="4000" b="1" dirty="0" smtClean="0">
                <a:solidFill>
                  <a:srgbClr val="C00000"/>
                </a:solidFill>
              </a:rPr>
              <a:t>f </a:t>
            </a:r>
            <a:r>
              <a:rPr lang="en-US" sz="4000" b="1" dirty="0">
                <a:solidFill>
                  <a:srgbClr val="C00000"/>
                </a:solidFill>
              </a:rPr>
              <a:t>S</a:t>
            </a:r>
            <a:r>
              <a:rPr lang="en-US" sz="4000" b="1" dirty="0" smtClean="0">
                <a:solidFill>
                  <a:srgbClr val="C00000"/>
                </a:solidFill>
              </a:rPr>
              <a:t>teroidal </a:t>
            </a:r>
            <a:r>
              <a:rPr lang="en-US" sz="4000" b="1" dirty="0">
                <a:solidFill>
                  <a:srgbClr val="C00000"/>
                </a:solidFill>
              </a:rPr>
              <a:t>C</a:t>
            </a:r>
            <a:r>
              <a:rPr lang="en-US" sz="4000" b="1" dirty="0" smtClean="0">
                <a:solidFill>
                  <a:srgbClr val="C00000"/>
                </a:solidFill>
              </a:rPr>
              <a:t>ompounds </a:t>
            </a:r>
            <a:endParaRPr lang="en-US" sz="4000" b="1" dirty="0"/>
          </a:p>
          <a:p>
            <a:r>
              <a:rPr lang="en-US" sz="3200" b="1" dirty="0"/>
              <a:t>Vitamin </a:t>
            </a:r>
            <a:r>
              <a:rPr lang="en-US" sz="3200" b="1" dirty="0" smtClean="0"/>
              <a:t>D </a:t>
            </a:r>
            <a:r>
              <a:rPr lang="en-US" sz="3200" dirty="0" smtClean="0"/>
              <a:t>(Cholecalciferol</a:t>
            </a:r>
            <a:r>
              <a:rPr lang="en-US" sz="3200" dirty="0"/>
              <a:t>)</a:t>
            </a:r>
          </a:p>
          <a:p>
            <a:r>
              <a:rPr lang="en-US" sz="3200" b="1" dirty="0"/>
              <a:t>Bile </a:t>
            </a:r>
            <a:r>
              <a:rPr lang="en-US" sz="3200" b="1" dirty="0" smtClean="0"/>
              <a:t>acids   </a:t>
            </a:r>
            <a:r>
              <a:rPr lang="en-US" sz="3200" dirty="0" smtClean="0"/>
              <a:t>(Cholic </a:t>
            </a:r>
            <a:r>
              <a:rPr lang="en-US" sz="3200" dirty="0"/>
              <a:t>and Chenodeoxycholic acid</a:t>
            </a:r>
            <a:r>
              <a:rPr lang="en-US" sz="3200" dirty="0" smtClean="0"/>
              <a:t>)</a:t>
            </a:r>
          </a:p>
          <a:p>
            <a:r>
              <a:rPr lang="en-US" sz="3200" b="1" dirty="0" smtClean="0"/>
              <a:t>Bile Salts </a:t>
            </a:r>
            <a:r>
              <a:rPr lang="en-US" sz="3200" dirty="0" smtClean="0"/>
              <a:t>are obtained from Bile acids.</a:t>
            </a:r>
            <a:endParaRPr lang="en-US" sz="3200" dirty="0"/>
          </a:p>
          <a:p>
            <a:r>
              <a:rPr lang="en-US" sz="3200" b="1" dirty="0"/>
              <a:t>Steroidal </a:t>
            </a:r>
            <a:r>
              <a:rPr lang="en-US" sz="3200" b="1" dirty="0" smtClean="0"/>
              <a:t>Hormones </a:t>
            </a:r>
            <a:endParaRPr lang="en-US" sz="3200" dirty="0"/>
          </a:p>
          <a:p>
            <a:pPr lvl="1"/>
            <a:r>
              <a:rPr lang="en-US" sz="3200" b="1" dirty="0" smtClean="0"/>
              <a:t>ACTH</a:t>
            </a:r>
          </a:p>
          <a:p>
            <a:pPr lvl="1"/>
            <a:r>
              <a:rPr lang="en-US" sz="3200" b="1" dirty="0" smtClean="0"/>
              <a:t>Mineralocorticoids  </a:t>
            </a:r>
          </a:p>
          <a:p>
            <a:pPr lvl="1"/>
            <a:r>
              <a:rPr lang="en-US" sz="3200" b="1" dirty="0" smtClean="0"/>
              <a:t>Glucocorticoids</a:t>
            </a:r>
          </a:p>
          <a:p>
            <a:pPr lvl="1"/>
            <a:r>
              <a:rPr lang="en-US" sz="3200" b="1" dirty="0" smtClean="0"/>
              <a:t>Sex Hormones: Androgens, Progesterone, Estrogen </a:t>
            </a:r>
            <a:r>
              <a:rPr lang="en-US" sz="3200" b="1" dirty="0"/>
              <a:t>and </a:t>
            </a:r>
            <a:r>
              <a:rPr lang="en-US" sz="3200" b="1" dirty="0" smtClean="0"/>
              <a:t>Testosterone</a:t>
            </a:r>
            <a:endParaRPr lang="en-US" sz="3200" b="1" dirty="0"/>
          </a:p>
          <a:p>
            <a:pPr lvl="1"/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1346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4572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Bile  Acids and Bile Salts</a:t>
            </a:r>
            <a:endParaRPr lang="ru-RU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4578" name="Object 3"/>
          <p:cNvGraphicFramePr>
            <a:graphicFrameLocks noGrp="1" noChangeAspect="1"/>
          </p:cNvGraphicFramePr>
          <p:nvPr>
            <p:ph type="body" idx="1"/>
            <p:extLst>
              <p:ext uri="{D42A27DB-BD31-4B8C-83A1-F6EECF244321}">
                <p14:modId xmlns:p14="http://schemas.microsoft.com/office/powerpoint/2010/main" val="1887645072"/>
              </p:ext>
            </p:extLst>
          </p:nvPr>
        </p:nvGraphicFramePr>
        <p:xfrm>
          <a:off x="0" y="1371600"/>
          <a:ext cx="9144000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10" name="Точечный рисунок" r:id="rId3" imgW="4809524" imgH="4858428" progId="Paint.Picture">
                  <p:embed/>
                </p:oleObj>
              </mc:Choice>
              <mc:Fallback>
                <p:oleObj name="Точечный рисунок" r:id="rId3" imgW="4809524" imgH="485842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71600"/>
                        <a:ext cx="9144000" cy="533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783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Steroids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ormones</a:t>
            </a:r>
            <a:endParaRPr lang="uk-UA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5602" name="Object 3"/>
          <p:cNvGraphicFramePr>
            <a:graphicFrameLocks noGrp="1" noChangeAspect="1"/>
          </p:cNvGraphicFramePr>
          <p:nvPr>
            <p:ph type="body" idx="1"/>
            <p:extLst>
              <p:ext uri="{D42A27DB-BD31-4B8C-83A1-F6EECF244321}">
                <p14:modId xmlns:p14="http://schemas.microsoft.com/office/powerpoint/2010/main" val="3050293227"/>
              </p:ext>
            </p:extLst>
          </p:nvPr>
        </p:nvGraphicFramePr>
        <p:xfrm>
          <a:off x="0" y="990600"/>
          <a:ext cx="34290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88" name="Точечный рисунок" r:id="rId3" imgW="2305372" imgH="1619476" progId="Paint.Picture">
                  <p:embed/>
                </p:oleObj>
              </mc:Choice>
              <mc:Fallback>
                <p:oleObj name="Точечный рисунок" r:id="rId3" imgW="2305372" imgH="16194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90600"/>
                        <a:ext cx="3429000" cy="441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313645"/>
              </p:ext>
            </p:extLst>
          </p:nvPr>
        </p:nvGraphicFramePr>
        <p:xfrm>
          <a:off x="3352800" y="990600"/>
          <a:ext cx="35052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89" name="Точечный рисунок" r:id="rId5" imgW="2257740" imgH="1542857" progId="Paint.Picture">
                  <p:embed/>
                </p:oleObj>
              </mc:Choice>
              <mc:Fallback>
                <p:oleObj name="Точечный рисунок" r:id="rId5" imgW="2257740" imgH="15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990600"/>
                        <a:ext cx="35052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756715"/>
              </p:ext>
            </p:extLst>
          </p:nvPr>
        </p:nvGraphicFramePr>
        <p:xfrm>
          <a:off x="6705600" y="990600"/>
          <a:ext cx="24384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90" name="Точечный рисунок" r:id="rId7" imgW="2514286" imgH="1943371" progId="Paint.Picture">
                  <p:embed/>
                </p:oleObj>
              </mc:Choice>
              <mc:Fallback>
                <p:oleObj name="Точечный рисунок" r:id="rId7" imgW="2514286" imgH="19433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990600"/>
                        <a:ext cx="24384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664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Disorders Related To Cholesterol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95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35480"/>
            <a:ext cx="8458200" cy="438912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</a:rPr>
              <a:t>Serum Total Cholesterol </a:t>
            </a:r>
            <a:r>
              <a:rPr lang="en-US" sz="6600" dirty="0" smtClean="0"/>
              <a:t>of a Healthy human body is </a:t>
            </a:r>
            <a:r>
              <a:rPr lang="en-US" sz="6600" b="1" dirty="0" smtClean="0"/>
              <a:t>150-200 mg%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76307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Hypercholesterolemia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9372600" cy="50292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algn="ctr"/>
            <a:r>
              <a:rPr lang="en-US" sz="3500" b="1" dirty="0" smtClean="0">
                <a:solidFill>
                  <a:srgbClr val="C00000"/>
                </a:solidFill>
              </a:rPr>
              <a:t>Causes for Hypercholesterolemia</a:t>
            </a:r>
          </a:p>
          <a:p>
            <a:r>
              <a:rPr lang="en-US" sz="3200" b="1" dirty="0" smtClean="0"/>
              <a:t>High intake </a:t>
            </a:r>
            <a:r>
              <a:rPr lang="en-US" sz="3200" dirty="0" smtClean="0"/>
              <a:t>of dietary cholesterol(animal origin) is a exogenous source of Cholesterol.</a:t>
            </a:r>
          </a:p>
          <a:p>
            <a:r>
              <a:rPr lang="en-US" sz="3200" dirty="0" smtClean="0"/>
              <a:t>Elevated </a:t>
            </a:r>
            <a:r>
              <a:rPr lang="en-US" sz="3200" dirty="0" smtClean="0">
                <a:solidFill>
                  <a:srgbClr val="FF0000"/>
                </a:solidFill>
              </a:rPr>
              <a:t>endogenous</a:t>
            </a:r>
            <a:r>
              <a:rPr lang="en-US" sz="3200" dirty="0" smtClean="0"/>
              <a:t> Cholesterol </a:t>
            </a:r>
            <a:r>
              <a:rPr lang="en-US" sz="3200" b="1" dirty="0" smtClean="0"/>
              <a:t>biosynthesis</a:t>
            </a:r>
            <a:r>
              <a:rPr lang="en-US" sz="3200" dirty="0" smtClean="0"/>
              <a:t> when a very </a:t>
            </a:r>
            <a:r>
              <a:rPr lang="en-US" sz="3200" b="1" dirty="0" smtClean="0">
                <a:solidFill>
                  <a:srgbClr val="FF0000"/>
                </a:solidFill>
              </a:rPr>
              <a:t>rich Carbohydrates is ingested.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Defect in </a:t>
            </a:r>
            <a:r>
              <a:rPr lang="en-US" sz="3200" dirty="0" smtClean="0"/>
              <a:t>Cholesterol </a:t>
            </a:r>
            <a:r>
              <a:rPr lang="en-US" sz="3200" b="1" dirty="0" smtClean="0"/>
              <a:t>transport by Lipoproteins </a:t>
            </a:r>
            <a:r>
              <a:rPr lang="en-US" sz="3200" dirty="0" smtClean="0"/>
              <a:t>in blood  retains Cholesterol in blood.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6235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525000" cy="57912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Hypercholesterolemia</a:t>
            </a:r>
            <a:r>
              <a:rPr lang="en-US" sz="4400" dirty="0" smtClean="0"/>
              <a:t>  leads to :</a:t>
            </a:r>
          </a:p>
          <a:p>
            <a:pPr lvl="1"/>
            <a:r>
              <a:rPr lang="en-US" sz="4200" dirty="0" smtClean="0"/>
              <a:t>Deposits of </a:t>
            </a:r>
            <a:r>
              <a:rPr lang="en-US" sz="4200" b="1" dirty="0" smtClean="0"/>
              <a:t>excess of Cholesterol </a:t>
            </a:r>
            <a:r>
              <a:rPr lang="en-US" sz="4200" dirty="0" smtClean="0"/>
              <a:t>in </a:t>
            </a:r>
            <a:r>
              <a:rPr lang="en-US" sz="4200" b="1" dirty="0" smtClean="0"/>
              <a:t>blood vessels. </a:t>
            </a:r>
          </a:p>
          <a:p>
            <a:pPr lvl="1"/>
            <a:r>
              <a:rPr lang="en-US" sz="4200" b="1" dirty="0" smtClean="0">
                <a:solidFill>
                  <a:srgbClr val="C00000"/>
                </a:solidFill>
              </a:rPr>
              <a:t>Atherosclerosis </a:t>
            </a:r>
            <a:r>
              <a:rPr lang="en-US" sz="4200" dirty="0" smtClean="0"/>
              <a:t>and atheroma /</a:t>
            </a:r>
            <a:r>
              <a:rPr lang="en-US" sz="4200" b="1" dirty="0" smtClean="0">
                <a:solidFill>
                  <a:srgbClr val="C00000"/>
                </a:solidFill>
              </a:rPr>
              <a:t>plaque formation</a:t>
            </a:r>
            <a:r>
              <a:rPr lang="en-US" sz="4200" dirty="0" smtClean="0"/>
              <a:t>.</a:t>
            </a:r>
          </a:p>
          <a:p>
            <a:pPr lvl="1"/>
            <a:r>
              <a:rPr lang="en-US" sz="4200" dirty="0" smtClean="0"/>
              <a:t>Increased risk of </a:t>
            </a:r>
            <a:r>
              <a:rPr lang="en-US" sz="4200" b="1" dirty="0" smtClean="0"/>
              <a:t>ischemia </a:t>
            </a:r>
            <a:r>
              <a:rPr lang="en-US" sz="4200" dirty="0" smtClean="0"/>
              <a:t>and </a:t>
            </a:r>
            <a:r>
              <a:rPr lang="en-US" sz="4200" b="1" dirty="0" smtClean="0"/>
              <a:t>Myocardial infarction and Stroke.</a:t>
            </a:r>
            <a:endParaRPr lang="en-US" sz="4200" b="1" dirty="0"/>
          </a:p>
        </p:txBody>
      </p:sp>
    </p:spTree>
    <p:extLst>
      <p:ext uri="{BB962C8B-B14F-4D97-AF65-F5344CB8AC3E}">
        <p14:creationId xmlns:p14="http://schemas.microsoft.com/office/powerpoint/2010/main" val="242410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8" y="228600"/>
            <a:ext cx="9134302" cy="6629400"/>
          </a:xfrm>
        </p:spPr>
        <p:txBody>
          <a:bodyPr>
            <a:noAutofit/>
          </a:bodyPr>
          <a:lstStyle/>
          <a:p>
            <a:pPr lvl="1" algn="ctr"/>
            <a:r>
              <a:rPr lang="en-US" sz="3600" b="1" dirty="0" smtClean="0">
                <a:solidFill>
                  <a:srgbClr val="C00000"/>
                </a:solidFill>
              </a:rPr>
              <a:t>Cholesterol Summary</a:t>
            </a:r>
          </a:p>
          <a:p>
            <a:pPr lvl="1"/>
            <a:r>
              <a:rPr lang="en-US" sz="3600" dirty="0" smtClean="0"/>
              <a:t>Cholesterol is </a:t>
            </a:r>
            <a:r>
              <a:rPr lang="en-US" sz="3600" b="1" dirty="0" smtClean="0"/>
              <a:t>exclusively found </a:t>
            </a:r>
            <a:r>
              <a:rPr lang="en-US" sz="3600" b="1" dirty="0"/>
              <a:t>only in </a:t>
            </a:r>
            <a:r>
              <a:rPr lang="en-US" sz="3600" b="1" dirty="0" smtClean="0"/>
              <a:t>animals.</a:t>
            </a:r>
          </a:p>
          <a:p>
            <a:pPr lvl="1"/>
            <a:r>
              <a:rPr lang="en-US" sz="3600" dirty="0"/>
              <a:t>Exogeneous Cholesterol comes from </a:t>
            </a:r>
            <a:r>
              <a:rPr lang="en-US" sz="3600" dirty="0" smtClean="0"/>
              <a:t>diet</a:t>
            </a:r>
            <a:endParaRPr lang="en-US" sz="3600" b="1" dirty="0"/>
          </a:p>
          <a:p>
            <a:pPr lvl="1"/>
            <a:r>
              <a:rPr lang="en-US" sz="3600" b="1" dirty="0" smtClean="0">
                <a:solidFill>
                  <a:srgbClr val="C00000"/>
                </a:solidFill>
              </a:rPr>
              <a:t>Endogeneous</a:t>
            </a:r>
            <a:r>
              <a:rPr lang="en-US" sz="3600" dirty="0" smtClean="0"/>
              <a:t> Cholesterol </a:t>
            </a:r>
            <a:r>
              <a:rPr lang="en-US" sz="3600" dirty="0"/>
              <a:t>is </a:t>
            </a:r>
            <a:r>
              <a:rPr lang="en-US" sz="3600" b="1" dirty="0" smtClean="0"/>
              <a:t>biosynthesized </a:t>
            </a:r>
            <a:r>
              <a:rPr lang="en-US" sz="3600" dirty="0"/>
              <a:t>by the </a:t>
            </a:r>
            <a:r>
              <a:rPr lang="en-US" sz="3600" b="1" dirty="0" smtClean="0"/>
              <a:t>Liver from Glucose  product  Acetyl-CoA.</a:t>
            </a:r>
          </a:p>
          <a:p>
            <a:pPr lvl="1"/>
            <a:r>
              <a:rPr lang="en-US" sz="3600" dirty="0"/>
              <a:t>Cholesterol is an important </a:t>
            </a:r>
            <a:r>
              <a:rPr lang="en-US" sz="3600" b="1" dirty="0">
                <a:solidFill>
                  <a:srgbClr val="C00000"/>
                </a:solidFill>
              </a:rPr>
              <a:t>component of biomembranes, steroidal hormones, bile acids and Vitamin D</a:t>
            </a:r>
          </a:p>
          <a:p>
            <a:pPr marL="393192" lvl="1" indent="0">
              <a:buNone/>
            </a:pPr>
            <a:endParaRPr lang="en-US" sz="3600" b="1" dirty="0"/>
          </a:p>
          <a:p>
            <a:pPr lvl="1">
              <a:buFontTx/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6041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Compound/Complex 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057400"/>
            <a:ext cx="8839200" cy="4267200"/>
          </a:xfrm>
        </p:spPr>
        <p:txBody>
          <a:bodyPr>
            <a:noAutofit/>
          </a:bodyPr>
          <a:lstStyle/>
          <a:p>
            <a:r>
              <a:rPr lang="en-US" sz="5400" dirty="0" smtClean="0"/>
              <a:t>Compound Lipids is a class of Lipids</a:t>
            </a:r>
          </a:p>
          <a:p>
            <a:r>
              <a:rPr lang="en-US" sz="5400" dirty="0" smtClean="0"/>
              <a:t>Chemically composed of </a:t>
            </a:r>
            <a:r>
              <a:rPr lang="en-US" sz="5400" b="1" dirty="0" smtClean="0"/>
              <a:t>Fatty acids Alcohol</a:t>
            </a:r>
            <a:r>
              <a:rPr lang="en-US" sz="5400" dirty="0" smtClean="0"/>
              <a:t> and  an </a:t>
            </a:r>
            <a:r>
              <a:rPr lang="en-US" sz="5400" b="1" dirty="0" smtClean="0">
                <a:solidFill>
                  <a:srgbClr val="C00000"/>
                </a:solidFill>
              </a:rPr>
              <a:t>Additional group.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/>
              <a:t>Study Of </a:t>
            </a:r>
            <a:br>
              <a:rPr lang="en-US" sz="5400" b="1" dirty="0" smtClean="0"/>
            </a:br>
            <a:r>
              <a:rPr lang="en-US" sz="5400" b="1" dirty="0" smtClean="0"/>
              <a:t>Simple Lipids/Neutral Lipids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27847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Fats/Oils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590800"/>
            <a:ext cx="9144000" cy="438912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Fats and Oils </a:t>
            </a:r>
            <a:r>
              <a:rPr lang="en-US" sz="5400" dirty="0" smtClean="0"/>
              <a:t>are </a:t>
            </a:r>
            <a:r>
              <a:rPr lang="en-US" sz="5400" b="1" dirty="0" smtClean="0"/>
              <a:t>simple /Neutral lipids </a:t>
            </a:r>
          </a:p>
        </p:txBody>
      </p:sp>
    </p:spTree>
    <p:extLst>
      <p:ext uri="{BB962C8B-B14F-4D97-AF65-F5344CB8AC3E}">
        <p14:creationId xmlns:p14="http://schemas.microsoft.com/office/powerpoint/2010/main" val="219105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Fats/Oils  are </a:t>
            </a:r>
            <a:r>
              <a:rPr lang="en-US" sz="5400" dirty="0"/>
              <a:t>chemically esters of </a:t>
            </a:r>
            <a:r>
              <a:rPr lang="en-US" sz="5400" b="1" dirty="0"/>
              <a:t>Fatty acids</a:t>
            </a:r>
            <a:r>
              <a:rPr lang="en-US" sz="5400" dirty="0"/>
              <a:t> with </a:t>
            </a:r>
            <a:r>
              <a:rPr lang="en-US" sz="5400" b="1" dirty="0"/>
              <a:t>Alcohol Glycerol </a:t>
            </a:r>
            <a:r>
              <a:rPr lang="en-US" sz="5400" dirty="0"/>
              <a:t>(</a:t>
            </a:r>
            <a:r>
              <a:rPr lang="en-US" sz="5400" b="1" dirty="0">
                <a:solidFill>
                  <a:srgbClr val="FF0000"/>
                </a:solidFill>
              </a:rPr>
              <a:t>Trihydric Alcohol</a:t>
            </a:r>
            <a:r>
              <a:rPr lang="en-US" sz="5400" dirty="0"/>
              <a:t>).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15078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839200" cy="4800600"/>
          </a:xfrm>
        </p:spPr>
        <p:txBody>
          <a:bodyPr>
            <a:normAutofit/>
          </a:bodyPr>
          <a:lstStyle/>
          <a:p>
            <a:r>
              <a:rPr lang="en-US" sz="7200" dirty="0"/>
              <a:t>Chemically Fat/Oil </a:t>
            </a:r>
            <a:r>
              <a:rPr lang="en-US" sz="7200" dirty="0" smtClean="0"/>
              <a:t>is </a:t>
            </a:r>
            <a:r>
              <a:rPr lang="en-US" sz="7200" b="1" dirty="0" smtClean="0"/>
              <a:t>Triacylglycerol</a:t>
            </a:r>
          </a:p>
          <a:p>
            <a:pPr marL="0" indent="0">
              <a:buNone/>
            </a:pPr>
            <a:r>
              <a:rPr lang="en-US" sz="7200" b="1" dirty="0"/>
              <a:t> </a:t>
            </a:r>
            <a:r>
              <a:rPr lang="en-US" sz="7200" b="1" dirty="0" smtClean="0"/>
              <a:t>(TAG).</a:t>
            </a:r>
            <a:endParaRPr lang="en-US" sz="7200" b="1" dirty="0"/>
          </a:p>
          <a:p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58931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00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Fatty </a:t>
            </a:r>
            <a:r>
              <a:rPr lang="en-US" b="1" dirty="0"/>
              <a:t>acids </a:t>
            </a:r>
            <a:r>
              <a:rPr lang="en-US" b="1" dirty="0" smtClean="0"/>
              <a:t>are Stored </a:t>
            </a:r>
            <a:br>
              <a:rPr lang="en-US" b="1" dirty="0" smtClean="0"/>
            </a:br>
            <a:r>
              <a:rPr lang="en-US" b="1" dirty="0" smtClean="0"/>
              <a:t>as </a:t>
            </a:r>
            <a:r>
              <a:rPr lang="en-US" b="1" dirty="0"/>
              <a:t>components of </a:t>
            </a:r>
            <a:r>
              <a:rPr lang="en-US" b="1" dirty="0" smtClean="0"/>
              <a:t>Triacylglycerols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82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51816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Fatty acids </a:t>
            </a:r>
            <a:r>
              <a:rPr lang="en-US" sz="4800" dirty="0" smtClean="0"/>
              <a:t>are </a:t>
            </a:r>
            <a:r>
              <a:rPr lang="en-US" sz="4800" b="1" dirty="0" smtClean="0">
                <a:solidFill>
                  <a:srgbClr val="C00000"/>
                </a:solidFill>
              </a:rPr>
              <a:t>not stored in free form</a:t>
            </a:r>
            <a:r>
              <a:rPr lang="en-US" sz="4800" dirty="0" smtClean="0"/>
              <a:t> in living beings.</a:t>
            </a:r>
          </a:p>
          <a:p>
            <a:r>
              <a:rPr lang="en-US" sz="4800" b="1" dirty="0" smtClean="0"/>
              <a:t>Fatty acids</a:t>
            </a:r>
            <a:r>
              <a:rPr lang="en-US" sz="4800" dirty="0" smtClean="0"/>
              <a:t> are </a:t>
            </a:r>
            <a:r>
              <a:rPr lang="en-US" sz="4800" b="1" dirty="0" smtClean="0"/>
              <a:t>stored </a:t>
            </a:r>
            <a:r>
              <a:rPr lang="en-US" sz="4800" dirty="0" smtClean="0"/>
              <a:t>in </a:t>
            </a:r>
            <a:r>
              <a:rPr lang="en-US" sz="4800" b="1" dirty="0" smtClean="0"/>
              <a:t>bound form </a:t>
            </a:r>
            <a:r>
              <a:rPr lang="en-US" sz="4800" dirty="0" smtClean="0"/>
              <a:t>as</a:t>
            </a:r>
            <a:r>
              <a:rPr lang="en-US" sz="4800" b="1" dirty="0" smtClean="0"/>
              <a:t> TAG.</a:t>
            </a:r>
          </a:p>
          <a:p>
            <a:r>
              <a:rPr lang="en-US" sz="4800" dirty="0"/>
              <a:t>Thus </a:t>
            </a:r>
            <a:r>
              <a:rPr lang="en-US" sz="4800" b="1" dirty="0">
                <a:solidFill>
                  <a:srgbClr val="C00000"/>
                </a:solidFill>
              </a:rPr>
              <a:t>TAG</a:t>
            </a:r>
            <a:r>
              <a:rPr lang="en-US" sz="4800" dirty="0"/>
              <a:t> is a </a:t>
            </a:r>
            <a:r>
              <a:rPr lang="en-US" sz="4800" b="1" dirty="0"/>
              <a:t>storage form of Fatty acids </a:t>
            </a:r>
            <a:r>
              <a:rPr lang="en-US" sz="4800" dirty="0"/>
              <a:t>.</a:t>
            </a:r>
          </a:p>
          <a:p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4573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05800" cy="51816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Fatty acids </a:t>
            </a:r>
            <a:r>
              <a:rPr lang="en-US" sz="6000" dirty="0" smtClean="0"/>
              <a:t>are </a:t>
            </a:r>
            <a:r>
              <a:rPr lang="en-US" sz="6000" b="1" dirty="0" smtClean="0"/>
              <a:t>linked</a:t>
            </a:r>
            <a:r>
              <a:rPr lang="en-US" sz="6000" dirty="0" smtClean="0"/>
              <a:t> to an Alcohol </a:t>
            </a:r>
            <a:r>
              <a:rPr lang="en-US" sz="6000" b="1" dirty="0" smtClean="0"/>
              <a:t>Glycerol by </a:t>
            </a:r>
            <a:r>
              <a:rPr lang="en-US" sz="6000" dirty="0" smtClean="0"/>
              <a:t>ester bonds to form </a:t>
            </a:r>
            <a:r>
              <a:rPr lang="en-US" sz="6000" b="1" dirty="0" smtClean="0"/>
              <a:t>Triacylglycerol </a:t>
            </a:r>
            <a:r>
              <a:rPr lang="en-US" sz="6000" dirty="0" smtClean="0"/>
              <a:t>(TAG).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622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1600200"/>
            <a:ext cx="10058400" cy="48006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Three Fatty acids </a:t>
            </a:r>
            <a:r>
              <a:rPr lang="en-US" sz="4800" b="1" dirty="0" smtClean="0">
                <a:solidFill>
                  <a:srgbClr val="C00000"/>
                </a:solidFill>
              </a:rPr>
              <a:t>same or different </a:t>
            </a:r>
            <a:r>
              <a:rPr lang="en-US" sz="4800" dirty="0" smtClean="0"/>
              <a:t>(Acyl Chains) are esterified</a:t>
            </a:r>
          </a:p>
          <a:p>
            <a:r>
              <a:rPr lang="en-US" sz="4800" dirty="0" smtClean="0"/>
              <a:t>With </a:t>
            </a:r>
            <a:r>
              <a:rPr lang="en-US" sz="4800" b="1" dirty="0" smtClean="0"/>
              <a:t>three hydroxyl groups </a:t>
            </a:r>
            <a:r>
              <a:rPr lang="en-US" sz="4800" dirty="0" smtClean="0"/>
              <a:t>of a </a:t>
            </a:r>
            <a:r>
              <a:rPr lang="en-US" sz="4800" b="1" dirty="0" smtClean="0"/>
              <a:t>Glycerol </a:t>
            </a:r>
            <a:r>
              <a:rPr lang="en-US" sz="4800" dirty="0" smtClean="0"/>
              <a:t>to form </a:t>
            </a:r>
            <a:r>
              <a:rPr lang="en-US" sz="4800" b="1" dirty="0" smtClean="0">
                <a:solidFill>
                  <a:srgbClr val="C00000"/>
                </a:solidFill>
              </a:rPr>
              <a:t>Triacylglycerol </a:t>
            </a:r>
          </a:p>
          <a:p>
            <a:pPr marL="0" indent="0">
              <a:buNone/>
            </a:pPr>
            <a:r>
              <a:rPr lang="en-US" sz="4800" b="1" dirty="0" smtClean="0"/>
              <a:t> (TAG)/Triglycerides(TG).</a:t>
            </a:r>
          </a:p>
          <a:p>
            <a:endParaRPr lang="en-US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9296400" cy="5181600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dirty="0" smtClean="0">
                <a:solidFill>
                  <a:srgbClr val="C00000"/>
                </a:solidFill>
              </a:rPr>
              <a:t>Hydrolytic Products Of TAG</a:t>
            </a:r>
            <a:endParaRPr lang="en-US" sz="4400" b="1" dirty="0">
              <a:solidFill>
                <a:srgbClr val="C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4400" b="1" dirty="0" smtClean="0"/>
              <a:t>Monoacylglycerol (MAG) /(Monoglycerides): </a:t>
            </a:r>
            <a:r>
              <a:rPr lang="en-US" sz="4400" dirty="0" smtClean="0"/>
              <a:t>A Glycerol esterified with one fatty acid.</a:t>
            </a:r>
            <a:endParaRPr lang="en-US" sz="4400" dirty="0"/>
          </a:p>
          <a:p>
            <a:pPr lvl="1">
              <a:lnSpc>
                <a:spcPct val="90000"/>
              </a:lnSpc>
            </a:pPr>
            <a:r>
              <a:rPr lang="en-US" sz="4400" b="1" dirty="0" smtClean="0"/>
              <a:t>Diacyl</a:t>
            </a:r>
            <a:r>
              <a:rPr lang="en-US" sz="4400" b="1" dirty="0"/>
              <a:t>g</a:t>
            </a:r>
            <a:r>
              <a:rPr lang="en-US" sz="4400" b="1" dirty="0" smtClean="0"/>
              <a:t>lycerol (DAG) (Diglycerides):</a:t>
            </a:r>
          </a:p>
          <a:p>
            <a:pPr lvl="1">
              <a:lnSpc>
                <a:spcPct val="90000"/>
              </a:lnSpc>
            </a:pPr>
            <a:r>
              <a:rPr lang="en-US" sz="4400" dirty="0" smtClean="0"/>
              <a:t>A Glycerol esterified with two fatty acids.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824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39200" cy="48768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MAG and DAG are derived Lipids</a:t>
            </a:r>
            <a:r>
              <a:rPr lang="en-US" sz="4800" b="1" dirty="0" smtClean="0">
                <a:solidFill>
                  <a:srgbClr val="C00000"/>
                </a:solidFill>
              </a:rPr>
              <a:t>.</a:t>
            </a:r>
            <a:endParaRPr lang="en-US" sz="4800" b="1" dirty="0" smtClean="0"/>
          </a:p>
          <a:p>
            <a:r>
              <a:rPr lang="en-US" sz="4800" b="1" dirty="0" smtClean="0"/>
              <a:t>Monoacylglycerol </a:t>
            </a:r>
            <a:r>
              <a:rPr lang="en-US" sz="4800" dirty="0" smtClean="0"/>
              <a:t>and </a:t>
            </a:r>
            <a:r>
              <a:rPr lang="en-US" sz="4800" b="1" dirty="0" smtClean="0"/>
              <a:t>Diacylglycerol </a:t>
            </a:r>
            <a:r>
              <a:rPr lang="en-US" sz="4800" dirty="0" smtClean="0"/>
              <a:t>are hydrolytic products of </a:t>
            </a:r>
            <a:r>
              <a:rPr lang="en-US" sz="4800" b="1" dirty="0" smtClean="0"/>
              <a:t>Triacylglycerol.</a:t>
            </a:r>
          </a:p>
          <a:p>
            <a:r>
              <a:rPr lang="en-US" sz="4800" dirty="0" smtClean="0"/>
              <a:t>These are  produced during </a:t>
            </a:r>
            <a:r>
              <a:rPr lang="en-US" sz="4800" b="1" dirty="0" smtClean="0"/>
              <a:t>TAG metabolism </a:t>
            </a:r>
            <a:r>
              <a:rPr lang="en-US" sz="4800" dirty="0" smtClean="0"/>
              <a:t>in the body.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9327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95800"/>
            <a:ext cx="8915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/>
              <a:t>Depending upon the </a:t>
            </a:r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6000" b="1" dirty="0" smtClean="0"/>
              <a:t>Type </a:t>
            </a:r>
            <a:r>
              <a:rPr lang="en-US" sz="6000" b="1" dirty="0"/>
              <a:t>of </a:t>
            </a:r>
            <a:r>
              <a:rPr lang="en-US" sz="6000" b="1" dirty="0" smtClean="0"/>
              <a:t>Additional group</a:t>
            </a:r>
            <a:br>
              <a:rPr lang="en-US" sz="6000" b="1" dirty="0" smtClean="0"/>
            </a:br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6000" b="1" dirty="0" smtClean="0"/>
              <a:t> </a:t>
            </a:r>
            <a:r>
              <a:rPr lang="en-US" sz="6000" b="1" dirty="0">
                <a:solidFill>
                  <a:srgbClr val="C00000"/>
                </a:solidFill>
              </a:rPr>
              <a:t>T</a:t>
            </a:r>
            <a:r>
              <a:rPr lang="en-US" sz="6000" b="1" dirty="0" smtClean="0">
                <a:solidFill>
                  <a:srgbClr val="C00000"/>
                </a:solidFill>
              </a:rPr>
              <a:t>ypes </a:t>
            </a:r>
            <a:r>
              <a:rPr lang="en-US" sz="6000" b="1" dirty="0">
                <a:solidFill>
                  <a:srgbClr val="C00000"/>
                </a:solidFill>
              </a:rPr>
              <a:t>of Compound Lipids are:</a:t>
            </a:r>
            <a:r>
              <a:rPr lang="en-US" sz="9600" b="1" dirty="0">
                <a:solidFill>
                  <a:srgbClr val="C00000"/>
                </a:solidFill>
              </a:rPr>
              <a:t/>
            </a:r>
            <a:br>
              <a:rPr lang="en-US" sz="9600" b="1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75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620000" cy="7794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 dirty="0" smtClean="0"/>
              <a:t>Most Common Fatty Acids in Triacylglycerol</a:t>
            </a:r>
          </a:p>
        </p:txBody>
      </p:sp>
      <p:graphicFrame>
        <p:nvGraphicFramePr>
          <p:cNvPr id="183299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508487911"/>
              </p:ext>
            </p:extLst>
          </p:nvPr>
        </p:nvGraphicFramePr>
        <p:xfrm>
          <a:off x="152400" y="1295402"/>
          <a:ext cx="8991601" cy="4968876"/>
        </p:xfrm>
        <a:graphic>
          <a:graphicData uri="http://schemas.openxmlformats.org/drawingml/2006/table">
            <a:tbl>
              <a:tblPr/>
              <a:tblGrid>
                <a:gridCol w="2714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8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8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17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Fatty acid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Carbon:Double bonds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Double bonds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Myristic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14:0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Palmitic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16:0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Palmitoleic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16:1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Cis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-9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Stearic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18:0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1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Oleic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18:1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Cis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-9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1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Linoleic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18:2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Cis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-9,12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1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Linolenic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18:3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Cis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-9,12,15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1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Arachidonic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20:4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Cis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-5,8,11,14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1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Eicosapentaenoic 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20:5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Cis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-5,8,11,14,17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1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Docosahexaenoic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22:6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-4,7,10,13,16,19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1239" name="Text Box 62"/>
          <p:cNvSpPr txBox="1">
            <a:spLocks noChangeArrowheads="1"/>
          </p:cNvSpPr>
          <p:nvPr/>
        </p:nvSpPr>
        <p:spPr bwMode="auto">
          <a:xfrm>
            <a:off x="3429000" y="6400800"/>
            <a:ext cx="26148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b="1" dirty="0" smtClean="0">
                <a:latin typeface="Arial" charset="0"/>
              </a:rPr>
              <a:t>CH</a:t>
            </a:r>
            <a:r>
              <a:rPr lang="en-US" sz="2400" b="1" baseline="-25000" dirty="0" smtClean="0">
                <a:latin typeface="Arial" charset="0"/>
              </a:rPr>
              <a:t>3</a:t>
            </a:r>
            <a:r>
              <a:rPr lang="en-US" sz="2400" b="1" dirty="0" smtClean="0">
                <a:latin typeface="Arial" charset="0"/>
              </a:rPr>
              <a:t>(CH</a:t>
            </a:r>
            <a:r>
              <a:rPr lang="en-US" sz="2400" b="1" baseline="-25000" dirty="0" smtClean="0">
                <a:latin typeface="Arial" charset="0"/>
              </a:rPr>
              <a:t>2</a:t>
            </a:r>
            <a:r>
              <a:rPr lang="en-US" sz="2400" b="1" dirty="0" smtClean="0">
                <a:latin typeface="Arial" charset="0"/>
              </a:rPr>
              <a:t>)</a:t>
            </a:r>
            <a:r>
              <a:rPr lang="en-US" sz="2400" b="1" baseline="-25000" dirty="0" smtClean="0">
                <a:latin typeface="Arial" charset="0"/>
              </a:rPr>
              <a:t>n </a:t>
            </a:r>
            <a:r>
              <a:rPr lang="en-US" sz="2400" b="1" dirty="0" smtClean="0">
                <a:latin typeface="Arial" charset="0"/>
              </a:rPr>
              <a:t>COOH</a:t>
            </a:r>
            <a:endParaRPr lang="en-US" sz="24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Differences In Fat and Oil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9144000" cy="4419600"/>
          </a:xfrm>
        </p:spPr>
        <p:txBody>
          <a:bodyPr>
            <a:normAutofit lnSpcReduction="10000"/>
          </a:bodyPr>
          <a:lstStyle/>
          <a:p>
            <a:r>
              <a:rPr lang="en-US" sz="4400" dirty="0" smtClean="0"/>
              <a:t>Fat and Oils are </a:t>
            </a:r>
            <a:r>
              <a:rPr lang="en-US" sz="4400" b="1" dirty="0" smtClean="0"/>
              <a:t>different</a:t>
            </a:r>
            <a:r>
              <a:rPr lang="en-US" sz="4400" dirty="0" smtClean="0"/>
              <a:t> in </a:t>
            </a:r>
            <a:r>
              <a:rPr lang="en-US" sz="4400" b="1" dirty="0" smtClean="0"/>
              <a:t>Physical Characteristics</a:t>
            </a:r>
          </a:p>
          <a:p>
            <a:pPr marL="0" indent="0">
              <a:buNone/>
            </a:pPr>
            <a:endParaRPr lang="en-US" sz="4400" b="1" dirty="0" smtClean="0"/>
          </a:p>
          <a:p>
            <a:r>
              <a:rPr lang="en-US" sz="4400" b="1" dirty="0" smtClean="0">
                <a:solidFill>
                  <a:srgbClr val="C00000"/>
                </a:solidFill>
              </a:rPr>
              <a:t>Fat is solid at room temperature.</a:t>
            </a:r>
          </a:p>
          <a:p>
            <a:r>
              <a:rPr lang="en-US" sz="4400" b="1" dirty="0" smtClean="0">
                <a:solidFill>
                  <a:srgbClr val="0070C0"/>
                </a:solidFill>
              </a:rPr>
              <a:t>Oil is liquid at room temperature.</a:t>
            </a:r>
          </a:p>
          <a:p>
            <a:pPr>
              <a:buNone/>
            </a:pPr>
            <a:endParaRPr lang="en-US" sz="4400" dirty="0" smtClean="0"/>
          </a:p>
          <a:p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839200" cy="57150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Chemical Name of Both Fats and Oils is Triacylglycerols</a:t>
            </a:r>
            <a:r>
              <a:rPr lang="en-US" sz="4400" b="1" dirty="0" smtClean="0"/>
              <a:t>:</a:t>
            </a:r>
          </a:p>
          <a:p>
            <a:pPr algn="ctr">
              <a:buNone/>
            </a:pPr>
            <a:endParaRPr lang="en-US" sz="4400" b="1" dirty="0" smtClean="0"/>
          </a:p>
          <a:p>
            <a:r>
              <a:rPr lang="en-US" sz="4400" b="1" dirty="0" smtClean="0"/>
              <a:t>TAG of Fat is solid </a:t>
            </a:r>
            <a:r>
              <a:rPr lang="en-US" sz="4400" dirty="0" smtClean="0"/>
              <a:t>since chemically composed of  </a:t>
            </a:r>
            <a:r>
              <a:rPr lang="en-US" sz="4400" b="1" dirty="0" smtClean="0"/>
              <a:t>long and saturated fatty acids</a:t>
            </a:r>
            <a:r>
              <a:rPr lang="en-US" sz="4400" dirty="0" smtClean="0"/>
              <a:t>.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Source of Fat is Animal foods</a:t>
            </a:r>
            <a:r>
              <a:rPr lang="en-US" sz="4400" dirty="0" smtClean="0">
                <a:solidFill>
                  <a:srgbClr val="C00000"/>
                </a:solidFill>
              </a:rPr>
              <a:t>.</a:t>
            </a:r>
          </a:p>
          <a:p>
            <a:pPr>
              <a:buNone/>
            </a:pPr>
            <a:endParaRPr lang="en-US" sz="4400" dirty="0" smtClean="0">
              <a:solidFill>
                <a:srgbClr val="C00000"/>
              </a:solidFill>
            </a:endParaRPr>
          </a:p>
          <a:p>
            <a:r>
              <a:rPr lang="en-US" sz="4400" b="1" dirty="0" smtClean="0"/>
              <a:t>TAG of Oil is liquid </a:t>
            </a:r>
            <a:r>
              <a:rPr lang="en-US" sz="4400" dirty="0" smtClean="0"/>
              <a:t>as composed of </a:t>
            </a:r>
            <a:r>
              <a:rPr lang="en-US" sz="4400" b="1" dirty="0" smtClean="0"/>
              <a:t>short and unsaturated fatty acids.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Source of Oil is plant</a:t>
            </a:r>
            <a:r>
              <a:rPr lang="en-US" sz="4400" dirty="0" smtClean="0">
                <a:solidFill>
                  <a:srgbClr val="C00000"/>
                </a:solidFill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3820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/>
              <a:t>Chain Length Of Fatty acids</a:t>
            </a:r>
            <a:br>
              <a:rPr lang="en-US" b="1" dirty="0" smtClean="0"/>
            </a:br>
            <a:r>
              <a:rPr lang="en-US" b="1" dirty="0" smtClean="0"/>
              <a:t>IN TAG affects  Melting Point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017713"/>
            <a:ext cx="8802688" cy="2630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dirty="0" smtClean="0"/>
              <a:t>The chain length of the majority of Fatty acids will determine the “hardness” of the Fat/TAG.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/>
              <a:t>&lt;10 carbons in FA = liquid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/>
              <a:t>&gt;20 carbons  in FA = solid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dirty="0" smtClean="0"/>
          </a:p>
        </p:txBody>
      </p:sp>
      <p:graphicFrame>
        <p:nvGraphicFramePr>
          <p:cNvPr id="154650" name="Group 26"/>
          <p:cNvGraphicFramePr>
            <a:graphicFrameLocks noGrp="1"/>
          </p:cNvGraphicFramePr>
          <p:nvPr/>
        </p:nvGraphicFramePr>
        <p:xfrm>
          <a:off x="1447800" y="4800600"/>
          <a:ext cx="6400800" cy="1803400"/>
        </p:xfrm>
        <a:graphic>
          <a:graphicData uri="http://schemas.openxmlformats.org/drawingml/2006/table">
            <a:tbl>
              <a:tblPr/>
              <a:tblGrid>
                <a:gridCol w="240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Acetic Acid (2 C)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Vinegar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Liquid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Stearic Acid (18 C)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Beef Tallow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Solid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Arachidic Acid (20 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Butter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Solid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271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fat o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4" y="381000"/>
            <a:ext cx="895973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76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00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smtClean="0"/>
              <a:t>Chemical Structures Of </a:t>
            </a:r>
            <a:br>
              <a:rPr lang="en-US" sz="5400" b="1" dirty="0" smtClean="0"/>
            </a:br>
            <a:r>
              <a:rPr lang="en-US" sz="5400" b="1" dirty="0" smtClean="0"/>
              <a:t>Triacylglycerol (TAG)</a:t>
            </a:r>
            <a:endParaRPr lang="en-US" sz="5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figure_05_01_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22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475-2891-6-43-1-l.web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3276600"/>
            <a:ext cx="6248400" cy="3352800"/>
          </a:xfrm>
          <a:prstGeom prst="rect">
            <a:avLst/>
          </a:prstGeom>
          <a:noFill/>
        </p:spPr>
      </p:pic>
      <p:pic>
        <p:nvPicPr>
          <p:cNvPr id="2051" name="Picture 3" descr="C:\Users\user\Desktop\mcb2_10_triacylglycerol.web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0"/>
            <a:ext cx="6248400" cy="289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261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9916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 smtClean="0"/>
              <a:t>Triacylglycerol is formed by linking of 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Three same or different fatty acids </a:t>
            </a:r>
            <a:r>
              <a:rPr lang="en-US" sz="4400" b="1" dirty="0" smtClean="0"/>
              <a:t>to a Glycerol </a:t>
            </a:r>
            <a:r>
              <a:rPr lang="en-US" sz="4400" dirty="0" smtClean="0"/>
              <a:t>molecule by ester bonds.</a:t>
            </a:r>
          </a:p>
          <a:p>
            <a:r>
              <a:rPr lang="en-US" sz="4400" dirty="0" smtClean="0"/>
              <a:t>The </a:t>
            </a:r>
            <a:r>
              <a:rPr lang="en-US" sz="4400" b="1" dirty="0" smtClean="0">
                <a:solidFill>
                  <a:srgbClr val="C00000"/>
                </a:solidFill>
              </a:rPr>
              <a:t>Carboxyl group of each fatty acid interacts with hydroxyl group of Glycerol</a:t>
            </a:r>
            <a:r>
              <a:rPr lang="en-US" sz="4400" dirty="0" smtClean="0"/>
              <a:t>(Trihydric Alcohol) to form </a:t>
            </a:r>
            <a:r>
              <a:rPr lang="en-US" sz="4400" b="1" dirty="0" smtClean="0"/>
              <a:t>Ester bond of TAG</a:t>
            </a:r>
            <a:r>
              <a:rPr lang="en-US" sz="4400" dirty="0" smtClean="0"/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3027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Types Of </a:t>
            </a:r>
            <a:r>
              <a:rPr lang="en-US" b="1" dirty="0" smtClean="0"/>
              <a:t>Triacylglycerol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90800"/>
            <a:ext cx="8610600" cy="4389120"/>
          </a:xfrm>
        </p:spPr>
        <p:txBody>
          <a:bodyPr>
            <a:normAutofit/>
          </a:bodyPr>
          <a:lstStyle/>
          <a:p>
            <a:r>
              <a:rPr lang="en-US" sz="9600" dirty="0" smtClean="0"/>
              <a:t>Simple TAG</a:t>
            </a:r>
          </a:p>
          <a:p>
            <a:r>
              <a:rPr lang="en-US" sz="9600" dirty="0" smtClean="0"/>
              <a:t>Mixed TAG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07411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Four Names Of Compound 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389120"/>
          </a:xfrm>
        </p:spPr>
        <p:txBody>
          <a:bodyPr>
            <a:norm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5400" dirty="0" smtClean="0"/>
              <a:t>Phospholipids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5400" dirty="0" smtClean="0"/>
              <a:t>Glycolipids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5400" dirty="0" smtClean="0"/>
              <a:t>Lipoproteins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5400" dirty="0" smtClean="0"/>
              <a:t>Sulfolipids</a:t>
            </a:r>
          </a:p>
          <a:p>
            <a:pPr marL="0" indent="0">
              <a:buNone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0438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610600" cy="556260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Simple TAG: </a:t>
            </a:r>
            <a:r>
              <a:rPr lang="en-US" sz="4400" b="1" dirty="0">
                <a:solidFill>
                  <a:srgbClr val="C00000"/>
                </a:solidFill>
              </a:rPr>
              <a:t>T</a:t>
            </a:r>
            <a:r>
              <a:rPr lang="en-US" sz="4400" b="1" dirty="0" smtClean="0">
                <a:solidFill>
                  <a:srgbClr val="C00000"/>
                </a:solidFill>
              </a:rPr>
              <a:t>hree  same Fatty acids </a:t>
            </a:r>
            <a:r>
              <a:rPr lang="en-US" sz="4400" dirty="0" smtClean="0"/>
              <a:t>are esterified to Glycerol to form simple TAG.</a:t>
            </a:r>
          </a:p>
          <a:p>
            <a:r>
              <a:rPr lang="en-US" sz="4400" b="1" dirty="0" smtClean="0"/>
              <a:t>Examples  of Simple TAG:</a:t>
            </a:r>
          </a:p>
          <a:p>
            <a:pPr lvl="1"/>
            <a:r>
              <a:rPr lang="en-US" sz="4200" dirty="0" smtClean="0"/>
              <a:t>TriPalmitin</a:t>
            </a:r>
          </a:p>
          <a:p>
            <a:pPr lvl="1"/>
            <a:r>
              <a:rPr lang="en-US" sz="4200" dirty="0" smtClean="0"/>
              <a:t>TriStearin</a:t>
            </a:r>
          </a:p>
          <a:p>
            <a:pPr lvl="1"/>
            <a:r>
              <a:rPr lang="en-US" sz="4200" dirty="0" smtClean="0"/>
              <a:t>TriOlein</a:t>
            </a:r>
          </a:p>
          <a:p>
            <a:pPr>
              <a:buNone/>
            </a:pP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290540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77200" cy="4572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Olive </a:t>
            </a:r>
            <a:r>
              <a:rPr lang="en-US" sz="5400" b="1" dirty="0" smtClean="0"/>
              <a:t>Oil Rich In Simple TAG</a:t>
            </a:r>
            <a:endParaRPr lang="en-US" sz="5400" b="1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153400" cy="41148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ct val="15000"/>
              </a:spcBef>
            </a:pPr>
            <a:r>
              <a:rPr lang="en-US" sz="2800" dirty="0"/>
              <a:t>Olive oil contains mostly </a:t>
            </a:r>
            <a:r>
              <a:rPr lang="en-US" sz="2800" dirty="0" smtClean="0"/>
              <a:t>TAG as </a:t>
            </a:r>
            <a:r>
              <a:rPr lang="en-US" sz="2800" b="1" dirty="0" smtClean="0"/>
              <a:t>Triolein</a:t>
            </a:r>
            <a:r>
              <a:rPr lang="en-US" sz="2800" b="1" dirty="0"/>
              <a:t>, which has three </a:t>
            </a:r>
            <a:r>
              <a:rPr lang="en-US" sz="2800" b="1" dirty="0" smtClean="0"/>
              <a:t>Oleic acids.</a:t>
            </a:r>
            <a:endParaRPr lang="en-US" sz="2800" b="1" dirty="0"/>
          </a:p>
        </p:txBody>
      </p:sp>
      <p:pic>
        <p:nvPicPr>
          <p:cNvPr id="12292" name="Picture 4" descr=" 18-07.jpg                                                      00032983Platinum_IPL                   BA1A60C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86868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76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autoUpdateAnimBg="0"/>
    </p:bld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4800" b="1" dirty="0"/>
              <a:t>Mixed TAG: </a:t>
            </a:r>
            <a:endParaRPr lang="en-US" sz="4800" b="1" dirty="0" smtClean="0"/>
          </a:p>
          <a:p>
            <a:r>
              <a:rPr lang="en-US" sz="4800" dirty="0" smtClean="0"/>
              <a:t>The </a:t>
            </a:r>
            <a:r>
              <a:rPr lang="en-US" sz="4800" b="1" dirty="0">
                <a:solidFill>
                  <a:srgbClr val="C00000"/>
                </a:solidFill>
              </a:rPr>
              <a:t>3 </a:t>
            </a:r>
            <a:r>
              <a:rPr lang="en-US" sz="4800" b="1" dirty="0" smtClean="0">
                <a:solidFill>
                  <a:srgbClr val="C00000"/>
                </a:solidFill>
              </a:rPr>
              <a:t> different Fatty </a:t>
            </a:r>
            <a:r>
              <a:rPr lang="en-US" sz="4800" b="1" dirty="0">
                <a:solidFill>
                  <a:srgbClr val="C00000"/>
                </a:solidFill>
              </a:rPr>
              <a:t>acids </a:t>
            </a:r>
            <a:r>
              <a:rPr lang="en-US" sz="4800" dirty="0" smtClean="0"/>
              <a:t>esterified to Glycerol to form a mixed TAG.</a:t>
            </a:r>
          </a:p>
          <a:p>
            <a:pPr marL="0" indent="0">
              <a:buNone/>
            </a:pPr>
            <a:endParaRPr lang="en-US" sz="4800" dirty="0" smtClean="0"/>
          </a:p>
          <a:p>
            <a:r>
              <a:rPr lang="en-US" sz="4800" dirty="0" smtClean="0"/>
              <a:t>Mixed TAG’s are </a:t>
            </a:r>
            <a:r>
              <a:rPr lang="en-US" sz="4800" b="1" dirty="0" smtClean="0"/>
              <a:t>more predominant in nature</a:t>
            </a:r>
            <a:r>
              <a:rPr lang="en-US" sz="4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645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334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In a Mixed TAG</a:t>
            </a:r>
          </a:p>
          <a:p>
            <a:r>
              <a:rPr lang="en-US" sz="4000" b="1" dirty="0" smtClean="0"/>
              <a:t>First Carbon C1 </a:t>
            </a:r>
            <a:r>
              <a:rPr lang="en-US" sz="4000" dirty="0" smtClean="0"/>
              <a:t>-has </a:t>
            </a:r>
            <a:r>
              <a:rPr lang="en-US" sz="4000" b="1" dirty="0" smtClean="0">
                <a:solidFill>
                  <a:srgbClr val="C00000"/>
                </a:solidFill>
              </a:rPr>
              <a:t>Saturated Fatty acid</a:t>
            </a:r>
          </a:p>
          <a:p>
            <a:r>
              <a:rPr lang="en-US" sz="4000" b="1" dirty="0" smtClean="0"/>
              <a:t>Second position C2-</a:t>
            </a:r>
            <a:r>
              <a:rPr lang="en-US" sz="4000" dirty="0" smtClean="0"/>
              <a:t>has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Unsaturated Fatty acid-PUFA</a:t>
            </a:r>
          </a:p>
          <a:p>
            <a:r>
              <a:rPr lang="en-US" sz="4000" dirty="0" smtClean="0"/>
              <a:t>The </a:t>
            </a:r>
            <a:r>
              <a:rPr lang="en-US" sz="4000" b="1" dirty="0" smtClean="0"/>
              <a:t>3 </a:t>
            </a:r>
            <a:r>
              <a:rPr lang="en-US" sz="4000" b="1" baseline="30000" dirty="0" smtClean="0"/>
              <a:t>rd</a:t>
            </a:r>
            <a:r>
              <a:rPr lang="en-US" sz="4000" b="1" dirty="0" smtClean="0"/>
              <a:t> position  C3 Fatty acid </a:t>
            </a:r>
            <a:r>
              <a:rPr lang="en-US" sz="4000" dirty="0" smtClean="0"/>
              <a:t>in TAG has- </a:t>
            </a:r>
            <a:r>
              <a:rPr lang="en-US" sz="4000" b="1" dirty="0" smtClean="0">
                <a:solidFill>
                  <a:srgbClr val="C00000"/>
                </a:solidFill>
              </a:rPr>
              <a:t>either Saturated/Unsaturated fatty acid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1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839200" cy="51054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TAG is </a:t>
            </a:r>
            <a:r>
              <a:rPr lang="en-US" sz="6000" b="1" dirty="0" smtClean="0">
                <a:solidFill>
                  <a:srgbClr val="C00000"/>
                </a:solidFill>
              </a:rPr>
              <a:t>Neutral </a:t>
            </a:r>
            <a:r>
              <a:rPr lang="en-US" sz="6000" b="1" dirty="0">
                <a:solidFill>
                  <a:srgbClr val="C00000"/>
                </a:solidFill>
              </a:rPr>
              <a:t>or </a:t>
            </a:r>
            <a:r>
              <a:rPr lang="en-US" sz="6000" b="1" dirty="0" smtClean="0">
                <a:solidFill>
                  <a:srgbClr val="C00000"/>
                </a:solidFill>
              </a:rPr>
              <a:t>Non </a:t>
            </a:r>
            <a:r>
              <a:rPr lang="en-US" sz="6000" b="1" dirty="0">
                <a:solidFill>
                  <a:srgbClr val="C00000"/>
                </a:solidFill>
              </a:rPr>
              <a:t>polar lipid.</a:t>
            </a:r>
          </a:p>
          <a:p>
            <a:r>
              <a:rPr lang="en-US" sz="6000" dirty="0" smtClean="0"/>
              <a:t>Since </a:t>
            </a:r>
            <a:r>
              <a:rPr lang="en-US" sz="6000" b="1" dirty="0" smtClean="0"/>
              <a:t>TAG structure </a:t>
            </a:r>
            <a:r>
              <a:rPr lang="en-US" sz="6000" dirty="0" smtClean="0"/>
              <a:t>has </a:t>
            </a:r>
            <a:r>
              <a:rPr lang="en-US" sz="6000" b="1" dirty="0" smtClean="0"/>
              <a:t>no charged/polar group </a:t>
            </a:r>
            <a:r>
              <a:rPr lang="en-US" sz="6000" dirty="0" smtClean="0"/>
              <a:t>in its structure.</a:t>
            </a:r>
          </a:p>
        </p:txBody>
      </p:sp>
    </p:spTree>
    <p:extLst>
      <p:ext uri="{BB962C8B-B14F-4D97-AF65-F5344CB8AC3E}">
        <p14:creationId xmlns:p14="http://schemas.microsoft.com/office/powerpoint/2010/main" val="13306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29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Sources OF </a:t>
            </a:r>
            <a:r>
              <a:rPr lang="en-US" b="1" dirty="0" smtClean="0"/>
              <a:t>Triacylglycerol </a:t>
            </a:r>
            <a:br>
              <a:rPr lang="en-US" b="1" dirty="0" smtClean="0"/>
            </a:br>
            <a:r>
              <a:rPr lang="en-US" b="1" dirty="0" smtClean="0"/>
              <a:t>To </a:t>
            </a:r>
            <a:br>
              <a:rPr lang="en-US" b="1" dirty="0" smtClean="0"/>
            </a:br>
            <a:r>
              <a:rPr lang="en-US" b="1" dirty="0" smtClean="0"/>
              <a:t>Human Body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54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839200" cy="5562600"/>
          </a:xfrm>
        </p:spPr>
        <p:txBody>
          <a:bodyPr>
            <a:noAutofit/>
          </a:bodyPr>
          <a:lstStyle/>
          <a:p>
            <a:pPr marL="393192" lvl="1" indent="0">
              <a:buNone/>
            </a:pPr>
            <a:endParaRPr lang="en-US" sz="3600" dirty="0"/>
          </a:p>
          <a:p>
            <a:pPr lvl="1"/>
            <a:r>
              <a:rPr lang="en-US" sz="4400" b="1" dirty="0"/>
              <a:t>Exogenesis source of TAG </a:t>
            </a:r>
            <a:r>
              <a:rPr lang="en-US" sz="4400" dirty="0" smtClean="0"/>
              <a:t>: </a:t>
            </a:r>
          </a:p>
          <a:p>
            <a:pPr lvl="2"/>
            <a:r>
              <a:rPr lang="en-US" sz="4400" b="1" dirty="0" smtClean="0">
                <a:solidFill>
                  <a:srgbClr val="C00000"/>
                </a:solidFill>
              </a:rPr>
              <a:t>Dietary Fat/Oil</a:t>
            </a:r>
            <a:endParaRPr lang="en-US" sz="4400" b="1" dirty="0">
              <a:solidFill>
                <a:srgbClr val="C00000"/>
              </a:solidFill>
            </a:endParaRPr>
          </a:p>
          <a:p>
            <a:pPr lvl="1"/>
            <a:r>
              <a:rPr lang="en-US" sz="4400" b="1" dirty="0"/>
              <a:t>Endogenous source of TAG </a:t>
            </a:r>
            <a:r>
              <a:rPr lang="en-US" sz="4400" dirty="0" smtClean="0"/>
              <a:t>: </a:t>
            </a:r>
            <a:endParaRPr lang="en-US" sz="4400" dirty="0"/>
          </a:p>
          <a:p>
            <a:pPr lvl="2"/>
            <a:r>
              <a:rPr lang="en-US" sz="4400" b="1" dirty="0" smtClean="0">
                <a:solidFill>
                  <a:srgbClr val="C00000"/>
                </a:solidFill>
              </a:rPr>
              <a:t>Liver Lipogenesis  in well fed condition </a:t>
            </a:r>
          </a:p>
          <a:p>
            <a:pPr lvl="2"/>
            <a:r>
              <a:rPr lang="en-US" sz="4400" b="1" dirty="0" smtClean="0">
                <a:solidFill>
                  <a:srgbClr val="C00000"/>
                </a:solidFill>
              </a:rPr>
              <a:t>Using Glucose product Acetyl-CoA.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Dietary Sources Of TAG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8229600" cy="438912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Animal Fat (Solid)</a:t>
            </a:r>
          </a:p>
          <a:p>
            <a:r>
              <a:rPr lang="en-US" sz="6600" dirty="0" smtClean="0"/>
              <a:t>Plant Oils (Liquid)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54879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3300"/>
                </a:solidFill>
                <a:latin typeface="Arial" pitchFamily="34" charset="0"/>
              </a:rPr>
              <a:t>Fats (solid T</a:t>
            </a:r>
            <a:r>
              <a:rPr lang="en-US" sz="2800" b="1" dirty="0" smtClean="0">
                <a:solidFill>
                  <a:srgbClr val="003300"/>
                </a:solidFill>
                <a:latin typeface="Arial" pitchFamily="34" charset="0"/>
              </a:rPr>
              <a:t>riacylglycerol) </a:t>
            </a:r>
            <a:br>
              <a:rPr lang="en-US" sz="2800" b="1" dirty="0" smtClean="0">
                <a:solidFill>
                  <a:srgbClr val="003300"/>
                </a:solidFill>
                <a:latin typeface="Arial" pitchFamily="34" charset="0"/>
              </a:rPr>
            </a:br>
            <a:r>
              <a:rPr lang="en-US" sz="2800" b="1" dirty="0" smtClean="0">
                <a:solidFill>
                  <a:srgbClr val="003300"/>
                </a:solidFill>
                <a:latin typeface="Arial" pitchFamily="34" charset="0"/>
              </a:rPr>
              <a:t>Oil </a:t>
            </a:r>
            <a:r>
              <a:rPr lang="en-US" sz="2800" b="1" dirty="0">
                <a:solidFill>
                  <a:srgbClr val="003300"/>
                </a:solidFill>
                <a:latin typeface="Arial" pitchFamily="34" charset="0"/>
              </a:rPr>
              <a:t>(a liquid </a:t>
            </a:r>
            <a:r>
              <a:rPr lang="en-US" sz="2800" b="1" dirty="0" smtClean="0">
                <a:solidFill>
                  <a:srgbClr val="003300"/>
                </a:solidFill>
                <a:latin typeface="Arial" pitchFamily="34" charset="0"/>
              </a:rPr>
              <a:t>Triacylglycerol)</a:t>
            </a:r>
            <a:endParaRPr lang="en-US" sz="2800" b="1" dirty="0">
              <a:solidFill>
                <a:srgbClr val="003300"/>
              </a:solidFill>
              <a:latin typeface="Arial" pitchFamily="34" charset="0"/>
            </a:endParaRPr>
          </a:p>
        </p:txBody>
      </p:sp>
      <p:pic>
        <p:nvPicPr>
          <p:cNvPr id="47108" name="Picture 4" descr="p_36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2133600"/>
            <a:ext cx="6858000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53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Occurrence/Distribution Of TAG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7125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Autofit/>
          </a:bodyPr>
          <a:lstStyle/>
          <a:p>
            <a:pPr lvl="3" algn="ctr" rtl="0">
              <a:spcBef>
                <a:spcPct val="0"/>
              </a:spcBef>
            </a:pPr>
            <a:r>
              <a:rPr lang="en-US" sz="4800" b="1" dirty="0" smtClean="0">
                <a:solidFill>
                  <a:srgbClr val="C00000"/>
                </a:solidFill>
              </a:rPr>
              <a:t>Phospholipids </a:t>
            </a:r>
            <a:br>
              <a:rPr lang="en-US" sz="4800" b="1" dirty="0" smtClean="0">
                <a:solidFill>
                  <a:srgbClr val="C00000"/>
                </a:solidFill>
              </a:rPr>
            </a:b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468880"/>
            <a:ext cx="8534400" cy="4389120"/>
          </a:xfrm>
        </p:spPr>
        <p:txBody>
          <a:bodyPr>
            <a:normAutofit/>
          </a:bodyPr>
          <a:lstStyle/>
          <a:p>
            <a:pPr lvl="4"/>
            <a:r>
              <a:rPr lang="en-US" sz="4800" b="1" dirty="0" smtClean="0"/>
              <a:t>Glycerophospholipds</a:t>
            </a:r>
          </a:p>
          <a:p>
            <a:pPr marL="1252728" lvl="4" indent="0">
              <a:buNone/>
            </a:pPr>
            <a:endParaRPr lang="en-US" sz="4800" b="1" dirty="0"/>
          </a:p>
          <a:p>
            <a:pPr lvl="4"/>
            <a:r>
              <a:rPr lang="en-US" sz="4800" b="1" dirty="0"/>
              <a:t>Sphingophospholipids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8535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22" y="2362200"/>
            <a:ext cx="8991600" cy="5029200"/>
          </a:xfrm>
        </p:spPr>
        <p:txBody>
          <a:bodyPr>
            <a:noAutofit/>
          </a:bodyPr>
          <a:lstStyle/>
          <a:p>
            <a:pPr indent="342900" eaLnBrk="0" hangingPunct="0">
              <a:lnSpc>
                <a:spcPct val="115000"/>
              </a:lnSpc>
              <a:buFont typeface="Wingdings" pitchFamily="2" charset="2"/>
              <a:buChar char="q"/>
            </a:pPr>
            <a:r>
              <a:rPr lang="en-US" sz="6000" b="1" dirty="0" smtClean="0"/>
              <a:t>TAG is a </a:t>
            </a:r>
            <a:r>
              <a:rPr lang="en-US" sz="6000" b="1" dirty="0"/>
              <a:t>most </a:t>
            </a:r>
            <a:r>
              <a:rPr lang="en-US" sz="6000" b="1" dirty="0" smtClean="0"/>
              <a:t>widely distributed abundant </a:t>
            </a:r>
            <a:r>
              <a:rPr lang="en-US" sz="6000" b="1" dirty="0"/>
              <a:t>natural </a:t>
            </a:r>
            <a:r>
              <a:rPr lang="en-US" sz="6000" b="1" dirty="0" smtClean="0"/>
              <a:t>lipid. 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54265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5181600"/>
          </a:xfrm>
        </p:spPr>
        <p:txBody>
          <a:bodyPr>
            <a:normAutofit/>
          </a:bodyPr>
          <a:lstStyle/>
          <a:p>
            <a:pPr lvl="1"/>
            <a:r>
              <a:rPr lang="en-US" sz="5400" dirty="0" smtClean="0"/>
              <a:t>The </a:t>
            </a:r>
            <a:r>
              <a:rPr lang="en-US" sz="5400" b="1" dirty="0" smtClean="0"/>
              <a:t>predominant Lipid </a:t>
            </a:r>
            <a:r>
              <a:rPr lang="en-US" sz="5400" dirty="0" smtClean="0"/>
              <a:t>form in </a:t>
            </a:r>
            <a:r>
              <a:rPr lang="en-US" sz="5400" b="1" dirty="0" smtClean="0">
                <a:solidFill>
                  <a:srgbClr val="C00000"/>
                </a:solidFill>
              </a:rPr>
              <a:t>Human diet </a:t>
            </a:r>
            <a:r>
              <a:rPr lang="en-US" sz="5400" dirty="0" smtClean="0"/>
              <a:t>is </a:t>
            </a:r>
            <a:r>
              <a:rPr lang="en-US" sz="5400" b="1" dirty="0" smtClean="0"/>
              <a:t>TAG 98%.</a:t>
            </a:r>
          </a:p>
          <a:p>
            <a:pPr lvl="1"/>
            <a:r>
              <a:rPr lang="en-US" sz="5400" b="1" dirty="0" smtClean="0"/>
              <a:t>95 </a:t>
            </a:r>
            <a:r>
              <a:rPr lang="en-US" sz="5400" b="1" dirty="0"/>
              <a:t>%  </a:t>
            </a:r>
            <a:r>
              <a:rPr lang="en-US" sz="5400" dirty="0"/>
              <a:t>of </a:t>
            </a:r>
            <a:r>
              <a:rPr lang="en-US" sz="5400" dirty="0" smtClean="0"/>
              <a:t>human body </a:t>
            </a:r>
            <a:r>
              <a:rPr lang="en-US" sz="5400" b="1" dirty="0"/>
              <a:t>Lipid </a:t>
            </a:r>
            <a:r>
              <a:rPr lang="en-US" sz="5400" dirty="0" smtClean="0"/>
              <a:t>is </a:t>
            </a:r>
            <a:r>
              <a:rPr lang="en-US" sz="5400" b="1" dirty="0" smtClean="0"/>
              <a:t>TAG.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69371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81400"/>
            <a:ext cx="8229600" cy="1143000"/>
          </a:xfrm>
        </p:spPr>
        <p:txBody>
          <a:bodyPr>
            <a:normAutofit fontScale="90000"/>
          </a:bodyPr>
          <a:lstStyle/>
          <a:p>
            <a:pPr lvl="1" algn="ctr"/>
            <a:r>
              <a:rPr lang="en-US" sz="5400" b="1" dirty="0" smtClean="0">
                <a:solidFill>
                  <a:srgbClr val="C00000"/>
                </a:solidFill>
              </a:rPr>
              <a:t>Storage form </a:t>
            </a:r>
            <a:r>
              <a:rPr lang="en-US" sz="5400" dirty="0" smtClean="0"/>
              <a:t>of </a:t>
            </a:r>
            <a:r>
              <a:rPr lang="en-US" sz="5400" b="1" dirty="0" smtClean="0"/>
              <a:t>Lipid</a:t>
            </a:r>
            <a:r>
              <a:rPr lang="en-US" sz="5400" dirty="0" smtClean="0"/>
              <a:t> in human body is </a:t>
            </a:r>
            <a:r>
              <a:rPr lang="en-US" sz="5400" b="1" dirty="0" smtClean="0">
                <a:solidFill>
                  <a:srgbClr val="C00000"/>
                </a:solidFill>
              </a:rPr>
              <a:t>TAG.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88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753600" cy="75438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Because of insolubility of TAG in aqueous phase:</a:t>
            </a:r>
          </a:p>
          <a:p>
            <a:r>
              <a:rPr lang="en-US" sz="4800" dirty="0" smtClean="0"/>
              <a:t>Body TAG are mostly found in </a:t>
            </a:r>
            <a:r>
              <a:rPr lang="en-US" sz="4800" b="1" dirty="0" smtClean="0"/>
              <a:t>isolated compartments as droplets.</a:t>
            </a:r>
          </a:p>
          <a:p>
            <a:r>
              <a:rPr lang="en-US" sz="4800" dirty="0" smtClean="0"/>
              <a:t> </a:t>
            </a:r>
            <a:r>
              <a:rPr lang="en-US" sz="4800" b="1" dirty="0" smtClean="0">
                <a:solidFill>
                  <a:srgbClr val="C00000"/>
                </a:solidFill>
              </a:rPr>
              <a:t>TAG in anhydrous form </a:t>
            </a:r>
            <a:r>
              <a:rPr lang="en-US" sz="4800" dirty="0" smtClean="0"/>
              <a:t>is packed in </a:t>
            </a:r>
            <a:r>
              <a:rPr lang="en-US" sz="4800" b="1" dirty="0" smtClean="0">
                <a:solidFill>
                  <a:srgbClr val="C00000"/>
                </a:solidFill>
              </a:rPr>
              <a:t>Adipocytes</a:t>
            </a:r>
          </a:p>
          <a:p>
            <a:pPr marL="0" indent="0">
              <a:buNone/>
            </a:pP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smtClean="0"/>
              <a:t>(Depot Fat)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32969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smtClean="0"/>
              <a:t>Transportation Of TAG in blood is By Lipoproteins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90800"/>
            <a:ext cx="9372600" cy="4245033"/>
          </a:xfrm>
        </p:spPr>
        <p:txBody>
          <a:bodyPr/>
          <a:lstStyle/>
          <a:p>
            <a:pPr marL="274320" lvl="4" indent="-274320">
              <a:buClr>
                <a:schemeClr val="accent3"/>
              </a:buClr>
              <a:buSzPct val="95000"/>
            </a:pPr>
            <a:r>
              <a:rPr lang="en-US" sz="4000" b="1" dirty="0"/>
              <a:t>Chylomicrons</a:t>
            </a:r>
            <a:r>
              <a:rPr lang="en-US" sz="4000" dirty="0"/>
              <a:t> </a:t>
            </a:r>
            <a:r>
              <a:rPr lang="en-US" sz="4000" dirty="0" smtClean="0"/>
              <a:t>:</a:t>
            </a:r>
          </a:p>
          <a:p>
            <a:pPr marL="274320" lvl="4" indent="-274320">
              <a:buClr>
                <a:schemeClr val="accent3"/>
              </a:buClr>
              <a:buSzPct val="95000"/>
            </a:pPr>
            <a:r>
              <a:rPr lang="en-US" sz="4000" dirty="0" smtClean="0"/>
              <a:t>Transports exogenous  dietary TAG</a:t>
            </a:r>
          </a:p>
          <a:p>
            <a:pPr marL="274320" lvl="4" indent="-274320">
              <a:buClr>
                <a:schemeClr val="accent3"/>
              </a:buClr>
              <a:buSzPct val="95000"/>
            </a:pPr>
            <a:r>
              <a:rPr lang="en-US" sz="4000" b="1" dirty="0" smtClean="0"/>
              <a:t>VLDL:</a:t>
            </a:r>
          </a:p>
          <a:p>
            <a:pPr marL="274320" lvl="4" indent="-274320">
              <a:buClr>
                <a:schemeClr val="accent3"/>
              </a:buClr>
              <a:buSzPct val="95000"/>
            </a:pPr>
            <a:r>
              <a:rPr lang="en-US" sz="4000" dirty="0" smtClean="0"/>
              <a:t> Transports endogenous TAG </a:t>
            </a:r>
            <a:endParaRPr lang="en-US" sz="4000" dirty="0"/>
          </a:p>
          <a:p>
            <a:pPr marL="0" lvl="4" indent="0">
              <a:buClr>
                <a:schemeClr val="accent3"/>
              </a:buClr>
              <a:buSzPct val="95000"/>
              <a:buNone/>
            </a:pP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90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71800"/>
            <a:ext cx="8229600" cy="1143000"/>
          </a:xfrm>
        </p:spPr>
        <p:txBody>
          <a:bodyPr/>
          <a:lstStyle/>
          <a:p>
            <a:r>
              <a:rPr lang="en-US" b="1" dirty="0"/>
              <a:t>Biomedical Importance Of TAG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95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Triacylglycerol is the </a:t>
            </a:r>
            <a:r>
              <a:rPr lang="en-US" sz="6600" b="1" dirty="0"/>
              <a:t>predominant form of dietary Lipid </a:t>
            </a:r>
            <a:r>
              <a:rPr lang="en-US" sz="6600" dirty="0"/>
              <a:t>(99%).</a:t>
            </a:r>
          </a:p>
          <a:p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47511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1.TAG Serves As Source Of Energy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344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35480"/>
            <a:ext cx="8991600" cy="4389120"/>
          </a:xfrm>
        </p:spPr>
        <p:txBody>
          <a:bodyPr/>
          <a:lstStyle/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5400" dirty="0"/>
              <a:t>TAG </a:t>
            </a:r>
            <a:r>
              <a:rPr lang="en-US" sz="5400" dirty="0" smtClean="0"/>
              <a:t>serve as </a:t>
            </a:r>
            <a:r>
              <a:rPr lang="en-US" sz="5400" b="1" dirty="0">
                <a:solidFill>
                  <a:srgbClr val="C00000"/>
                </a:solidFill>
              </a:rPr>
              <a:t>secondary source of </a:t>
            </a:r>
            <a:r>
              <a:rPr lang="en-US" sz="5400" b="1" dirty="0" smtClean="0">
                <a:solidFill>
                  <a:srgbClr val="C00000"/>
                </a:solidFill>
              </a:rPr>
              <a:t>energy </a:t>
            </a:r>
            <a:r>
              <a:rPr lang="en-US" sz="5400" dirty="0" smtClean="0"/>
              <a:t>when body </a:t>
            </a:r>
            <a:r>
              <a:rPr lang="en-US" sz="5400" dirty="0"/>
              <a:t>Glucose </a:t>
            </a:r>
            <a:r>
              <a:rPr lang="en-US" sz="5400" dirty="0" smtClean="0"/>
              <a:t>get lowered.</a:t>
            </a:r>
            <a:endParaRPr lang="en-US" sz="5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17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62200"/>
            <a:ext cx="8686800" cy="5257800"/>
          </a:xfrm>
        </p:spPr>
        <p:txBody>
          <a:bodyPr>
            <a:noAutofit/>
          </a:bodyPr>
          <a:lstStyle/>
          <a:p>
            <a:r>
              <a:rPr lang="en-US" sz="4800" dirty="0" smtClean="0"/>
              <a:t>TAG has </a:t>
            </a:r>
            <a:r>
              <a:rPr lang="en-US" sz="4800" b="1" dirty="0" smtClean="0">
                <a:solidFill>
                  <a:srgbClr val="C00000"/>
                </a:solidFill>
              </a:rPr>
              <a:t>high calorific value </a:t>
            </a:r>
            <a:r>
              <a:rPr lang="en-US" sz="4800" b="1" dirty="0" smtClean="0"/>
              <a:t>(9Kcal/gram) </a:t>
            </a:r>
            <a:r>
              <a:rPr lang="en-US" sz="4800" dirty="0" smtClean="0"/>
              <a:t>more than Carbohydrates (4 Kcal/gram ).</a:t>
            </a:r>
          </a:p>
          <a:p>
            <a:endParaRPr lang="en-US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>
            <a:noAutofit/>
          </a:bodyPr>
          <a:lstStyle/>
          <a:p>
            <a:pPr lvl="3" algn="ctr" rtl="0">
              <a:spcBef>
                <a:spcPct val="0"/>
              </a:spcBef>
            </a:pPr>
            <a:r>
              <a:rPr lang="en-US" sz="5400" b="1" dirty="0" smtClean="0">
                <a:solidFill>
                  <a:srgbClr val="C00000"/>
                </a:solidFill>
              </a:rPr>
              <a:t>Glycosphingolipids</a:t>
            </a:r>
            <a:br>
              <a:rPr lang="en-US" sz="5400" b="1" dirty="0" smtClean="0">
                <a:solidFill>
                  <a:srgbClr val="C00000"/>
                </a:solidFill>
              </a:rPr>
            </a:b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389120"/>
          </a:xfrm>
        </p:spPr>
        <p:txBody>
          <a:bodyPr/>
          <a:lstStyle/>
          <a:p>
            <a:pPr lvl="4"/>
            <a:r>
              <a:rPr lang="en-US" sz="6000" b="1" dirty="0" smtClean="0">
                <a:solidFill>
                  <a:srgbClr val="0070C0"/>
                </a:solidFill>
              </a:rPr>
              <a:t>Cerebrosides</a:t>
            </a:r>
            <a:endParaRPr lang="en-US" sz="6000" b="1" dirty="0">
              <a:solidFill>
                <a:srgbClr val="0070C0"/>
              </a:solidFill>
            </a:endParaRPr>
          </a:p>
          <a:p>
            <a:pPr lvl="4"/>
            <a:r>
              <a:rPr lang="en-US" sz="6000" b="1" dirty="0">
                <a:solidFill>
                  <a:srgbClr val="0070C0"/>
                </a:solidFill>
              </a:rPr>
              <a:t>Gangliosides</a:t>
            </a:r>
          </a:p>
          <a:p>
            <a:pPr lvl="4"/>
            <a:r>
              <a:rPr lang="en-US" sz="6000" b="1" dirty="0"/>
              <a:t>Globosides</a:t>
            </a:r>
          </a:p>
          <a:p>
            <a:pPr lvl="4"/>
            <a:r>
              <a:rPr lang="en-US" sz="6000" b="1" dirty="0"/>
              <a:t>Sulfatides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2.TAG Reservoir Of Energy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764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915400" cy="5257800"/>
          </a:xfrm>
        </p:spPr>
        <p:txBody>
          <a:bodyPr>
            <a:noAutofit/>
          </a:bodyPr>
          <a:lstStyle/>
          <a:p>
            <a:r>
              <a:rPr lang="en-US" sz="5400" b="1" dirty="0"/>
              <a:t>TAG </a:t>
            </a:r>
            <a:r>
              <a:rPr lang="en-US" sz="5400" b="1" dirty="0" smtClean="0"/>
              <a:t>When excess serves </a:t>
            </a:r>
            <a:r>
              <a:rPr lang="en-US" sz="5400" dirty="0" smtClean="0"/>
              <a:t>as an </a:t>
            </a:r>
            <a:r>
              <a:rPr lang="en-US" sz="5400" b="1" dirty="0" smtClean="0">
                <a:solidFill>
                  <a:srgbClr val="C00000"/>
                </a:solidFill>
              </a:rPr>
              <a:t>energy </a:t>
            </a:r>
            <a:r>
              <a:rPr lang="en-US" sz="5400" b="1" dirty="0">
                <a:solidFill>
                  <a:srgbClr val="C00000"/>
                </a:solidFill>
              </a:rPr>
              <a:t>reservoir </a:t>
            </a:r>
            <a:r>
              <a:rPr lang="en-US" sz="5400" b="1" dirty="0" smtClean="0"/>
              <a:t>stored </a:t>
            </a:r>
            <a:r>
              <a:rPr lang="en-US" sz="5400" b="1" dirty="0"/>
              <a:t>in </a:t>
            </a:r>
            <a:r>
              <a:rPr lang="en-US" sz="5400" b="1" dirty="0" smtClean="0"/>
              <a:t>Adipocytes </a:t>
            </a:r>
            <a:r>
              <a:rPr lang="en-US" sz="5400" dirty="0"/>
              <a:t>as </a:t>
            </a:r>
            <a:r>
              <a:rPr lang="en-US" sz="5400" dirty="0" smtClean="0"/>
              <a:t>:</a:t>
            </a:r>
          </a:p>
          <a:p>
            <a:pPr lvl="1"/>
            <a:r>
              <a:rPr lang="en-US" sz="5400" b="1" dirty="0">
                <a:solidFill>
                  <a:srgbClr val="C00000"/>
                </a:solidFill>
              </a:rPr>
              <a:t>U</a:t>
            </a:r>
            <a:r>
              <a:rPr lang="en-US" sz="5400" b="1" dirty="0" smtClean="0">
                <a:solidFill>
                  <a:srgbClr val="C00000"/>
                </a:solidFill>
              </a:rPr>
              <a:t>nlimited amount</a:t>
            </a:r>
          </a:p>
          <a:p>
            <a:pPr lvl="1"/>
            <a:r>
              <a:rPr lang="en-US" sz="5400" b="1" dirty="0">
                <a:solidFill>
                  <a:srgbClr val="C00000"/>
                </a:solidFill>
              </a:rPr>
              <a:t>C</a:t>
            </a:r>
            <a:r>
              <a:rPr lang="en-US" sz="5400" b="1" dirty="0" smtClean="0">
                <a:solidFill>
                  <a:srgbClr val="C00000"/>
                </a:solidFill>
              </a:rPr>
              <a:t>oncentrated  </a:t>
            </a:r>
          </a:p>
          <a:p>
            <a:pPr lvl="1"/>
            <a:r>
              <a:rPr lang="en-US" sz="5400" b="1" dirty="0">
                <a:solidFill>
                  <a:srgbClr val="C00000"/>
                </a:solidFill>
              </a:rPr>
              <a:t>A</a:t>
            </a:r>
            <a:r>
              <a:rPr lang="en-US" sz="5400" b="1" dirty="0" smtClean="0">
                <a:solidFill>
                  <a:srgbClr val="C00000"/>
                </a:solidFill>
              </a:rPr>
              <a:t>nhydrous </a:t>
            </a:r>
            <a:r>
              <a:rPr lang="en-US" sz="5400" b="1" dirty="0">
                <a:solidFill>
                  <a:srgbClr val="C00000"/>
                </a:solidFill>
              </a:rPr>
              <a:t>form </a:t>
            </a:r>
            <a:endParaRPr lang="en-US" sz="54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6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Stores of TAG are </a:t>
            </a:r>
            <a:r>
              <a:rPr lang="en-US" sz="6000" dirty="0"/>
              <a:t>utilized </a:t>
            </a:r>
            <a:r>
              <a:rPr lang="en-US" sz="6000" dirty="0" smtClean="0"/>
              <a:t>in </a:t>
            </a:r>
            <a:r>
              <a:rPr lang="en-US" sz="6000" b="1" dirty="0" smtClean="0"/>
              <a:t>between </a:t>
            </a:r>
            <a:r>
              <a:rPr lang="en-US" sz="6000" b="1" dirty="0"/>
              <a:t>meals</a:t>
            </a:r>
            <a:r>
              <a:rPr lang="en-US" sz="6000" dirty="0"/>
              <a:t> and </a:t>
            </a:r>
            <a:r>
              <a:rPr lang="en-US" sz="6000" b="1" dirty="0"/>
              <a:t>starvation phase</a:t>
            </a:r>
            <a:r>
              <a:rPr lang="en-US" sz="6000" dirty="0"/>
              <a:t>.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71054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A </a:t>
            </a:r>
            <a:r>
              <a:rPr lang="en-US" sz="5400" b="1" dirty="0"/>
              <a:t>good storage of depot Fat </a:t>
            </a:r>
            <a:r>
              <a:rPr lang="en-US" sz="5400" dirty="0"/>
              <a:t>can suffice for </a:t>
            </a:r>
            <a:r>
              <a:rPr lang="en-US" sz="5400" b="1" dirty="0"/>
              <a:t>2-3 months </a:t>
            </a:r>
            <a:r>
              <a:rPr lang="en-US" sz="5400" dirty="0"/>
              <a:t>in </a:t>
            </a:r>
            <a:r>
              <a:rPr lang="en-US" sz="5400" b="1" dirty="0">
                <a:solidFill>
                  <a:srgbClr val="C00000"/>
                </a:solidFill>
              </a:rPr>
              <a:t>starvation condition.</a:t>
            </a:r>
          </a:p>
          <a:p>
            <a:endParaRPr lang="en-US" sz="5400" dirty="0"/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18935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763000" cy="4953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TAG is </a:t>
            </a:r>
            <a:r>
              <a:rPr lang="en-US" sz="5400" b="1" dirty="0" smtClean="0"/>
              <a:t>highly</a:t>
            </a:r>
            <a:r>
              <a:rPr lang="en-US" sz="5400" dirty="0" smtClean="0"/>
              <a:t> </a:t>
            </a:r>
            <a:r>
              <a:rPr lang="en-US" sz="5400" b="1" dirty="0" smtClean="0"/>
              <a:t>reduced and anhydrous </a:t>
            </a:r>
            <a:r>
              <a:rPr lang="en-US" sz="5400" dirty="0" smtClean="0"/>
              <a:t>form.</a:t>
            </a:r>
          </a:p>
          <a:p>
            <a:r>
              <a:rPr lang="en-US" sz="5400" dirty="0" smtClean="0"/>
              <a:t>Hence chosen as energy reserve of the body.</a:t>
            </a:r>
          </a:p>
        </p:txBody>
      </p:sp>
    </p:spTree>
    <p:extLst>
      <p:ext uri="{BB962C8B-B14F-4D97-AF65-F5344CB8AC3E}">
        <p14:creationId xmlns:p14="http://schemas.microsoft.com/office/powerpoint/2010/main" val="282437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3.Store House Of TAG </a:t>
            </a:r>
            <a:br>
              <a:rPr lang="en-US" b="1" dirty="0" smtClean="0"/>
            </a:br>
            <a:r>
              <a:rPr lang="en-US" b="1" dirty="0" smtClean="0"/>
              <a:t>is High </a:t>
            </a:r>
            <a:br>
              <a:rPr lang="en-US" b="1" dirty="0" smtClean="0"/>
            </a:br>
            <a:r>
              <a:rPr lang="en-US" b="1" dirty="0" smtClean="0"/>
              <a:t>In Comparison To </a:t>
            </a:r>
            <a:br>
              <a:rPr lang="en-US" b="1" dirty="0" smtClean="0"/>
            </a:br>
            <a:r>
              <a:rPr lang="en-US" b="1" dirty="0" smtClean="0"/>
              <a:t>Glycogen Stores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054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72440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TAG </a:t>
            </a:r>
            <a:r>
              <a:rPr lang="en-US" sz="4400" dirty="0"/>
              <a:t>is </a:t>
            </a:r>
            <a:r>
              <a:rPr lang="en-US" sz="4400" b="1" dirty="0"/>
              <a:t>stored</a:t>
            </a:r>
            <a:r>
              <a:rPr lang="en-US" sz="4400" dirty="0"/>
              <a:t> in </a:t>
            </a:r>
            <a:r>
              <a:rPr lang="en-US" sz="4400" b="1" dirty="0"/>
              <a:t>anhydrous form </a:t>
            </a:r>
            <a:r>
              <a:rPr lang="en-US" sz="4400" b="1" dirty="0" smtClean="0"/>
              <a:t>.</a:t>
            </a:r>
          </a:p>
          <a:p>
            <a:r>
              <a:rPr lang="en-US" sz="4400" b="1" dirty="0" smtClean="0"/>
              <a:t>More </a:t>
            </a:r>
            <a:r>
              <a:rPr lang="en-US" sz="4400" b="1" dirty="0"/>
              <a:t>content </a:t>
            </a:r>
            <a:r>
              <a:rPr lang="en-US" sz="4400" dirty="0"/>
              <a:t>of </a:t>
            </a:r>
            <a:r>
              <a:rPr lang="en-US" sz="4400" b="1" dirty="0"/>
              <a:t>energy</a:t>
            </a:r>
            <a:r>
              <a:rPr lang="en-US" sz="4400" dirty="0"/>
              <a:t> can be stored </a:t>
            </a:r>
            <a:r>
              <a:rPr lang="en-US" sz="4400" dirty="0" smtClean="0"/>
              <a:t>by TAG in </a:t>
            </a:r>
            <a:r>
              <a:rPr lang="en-US" sz="4400" b="1" dirty="0">
                <a:solidFill>
                  <a:srgbClr val="C00000"/>
                </a:solidFill>
              </a:rPr>
              <a:t>comparison to Glycogen stores.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8802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458200" cy="4800600"/>
          </a:xfrm>
        </p:spPr>
        <p:txBody>
          <a:bodyPr>
            <a:normAutofit/>
          </a:bodyPr>
          <a:lstStyle/>
          <a:p>
            <a:r>
              <a:rPr lang="en-US" sz="5400" b="1" dirty="0"/>
              <a:t>1 gm </a:t>
            </a:r>
            <a:r>
              <a:rPr lang="en-US" sz="5400" dirty="0"/>
              <a:t>of </a:t>
            </a:r>
            <a:r>
              <a:rPr lang="en-US" sz="5400" b="1" dirty="0"/>
              <a:t>anhydrous</a:t>
            </a:r>
            <a:r>
              <a:rPr lang="en-US" sz="5400" dirty="0"/>
              <a:t> </a:t>
            </a:r>
            <a:r>
              <a:rPr lang="en-US" sz="5400" b="1" dirty="0"/>
              <a:t>TAG stores </a:t>
            </a:r>
            <a:r>
              <a:rPr lang="en-US" sz="5400" b="1" dirty="0">
                <a:solidFill>
                  <a:srgbClr val="C00000"/>
                </a:solidFill>
              </a:rPr>
              <a:t>more than 6 times</a:t>
            </a:r>
            <a:r>
              <a:rPr lang="en-US" sz="5400" b="1" dirty="0"/>
              <a:t> </a:t>
            </a:r>
            <a:r>
              <a:rPr lang="en-US" sz="5400" dirty="0"/>
              <a:t>as much as </a:t>
            </a:r>
            <a:r>
              <a:rPr lang="en-US" sz="5400" b="1" dirty="0"/>
              <a:t>energy </a:t>
            </a:r>
            <a:r>
              <a:rPr lang="en-US" sz="5400" dirty="0"/>
              <a:t>as </a:t>
            </a:r>
            <a:r>
              <a:rPr lang="en-US" sz="5400" b="1" dirty="0"/>
              <a:t>1 gm of hydrated Glycogen.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25259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2578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4400" b="1" dirty="0"/>
              <a:t>Hydrated molecules requires more space</a:t>
            </a:r>
            <a:r>
              <a:rPr lang="en-US" sz="4400" b="1" dirty="0" smtClean="0"/>
              <a:t>.</a:t>
            </a:r>
          </a:p>
          <a:p>
            <a:pPr marL="0" indent="0" algn="ctr">
              <a:buNone/>
            </a:pPr>
            <a:endParaRPr lang="en-US" sz="4300" b="1" dirty="0" smtClean="0"/>
          </a:p>
          <a:p>
            <a:r>
              <a:rPr lang="en-US" sz="4300" b="1" dirty="0" smtClean="0">
                <a:solidFill>
                  <a:srgbClr val="C00000"/>
                </a:solidFill>
              </a:rPr>
              <a:t>TAG stored in  anhydrous </a:t>
            </a:r>
            <a:r>
              <a:rPr lang="en-US" sz="4300" dirty="0" smtClean="0"/>
              <a:t>form </a:t>
            </a:r>
          </a:p>
          <a:p>
            <a:pPr marL="0" indent="0">
              <a:buNone/>
            </a:pPr>
            <a:r>
              <a:rPr lang="en-US" sz="4300" dirty="0" smtClean="0"/>
              <a:t>   requires </a:t>
            </a:r>
            <a:r>
              <a:rPr lang="en-US" sz="4300" b="1" dirty="0" smtClean="0">
                <a:solidFill>
                  <a:srgbClr val="C00000"/>
                </a:solidFill>
              </a:rPr>
              <a:t>less space.</a:t>
            </a:r>
          </a:p>
          <a:p>
            <a:pPr marL="0" indent="0">
              <a:buNone/>
            </a:pPr>
            <a:endParaRPr lang="en-US" sz="4300" b="1" dirty="0" smtClean="0">
              <a:solidFill>
                <a:srgbClr val="C00000"/>
              </a:solidFill>
            </a:endParaRPr>
          </a:p>
          <a:p>
            <a:r>
              <a:rPr lang="en-US" sz="4800" dirty="0" smtClean="0"/>
              <a:t>In contrast </a:t>
            </a:r>
            <a:r>
              <a:rPr lang="en-US" sz="4800" b="1" dirty="0" smtClean="0"/>
              <a:t>Glycogen being hydrated </a:t>
            </a:r>
            <a:r>
              <a:rPr lang="en-US" sz="4800" dirty="0" smtClean="0"/>
              <a:t>requires more space.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(</a:t>
            </a:r>
            <a:r>
              <a:rPr lang="en-US" sz="4800" dirty="0">
                <a:solidFill>
                  <a:srgbClr val="C00000"/>
                </a:solidFill>
              </a:rPr>
              <a:t>1 gm of Glycogen binds with  2gm of water</a:t>
            </a:r>
            <a:r>
              <a:rPr lang="en-US" sz="4800" dirty="0" smtClean="0">
                <a:solidFill>
                  <a:srgbClr val="C00000"/>
                </a:solidFill>
              </a:rPr>
              <a:t>)</a:t>
            </a:r>
            <a:endParaRPr lang="en-US" sz="4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654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5181600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4400" dirty="0" smtClean="0"/>
              <a:t>The stored TAG is used as </a:t>
            </a:r>
            <a:r>
              <a:rPr lang="en-US" sz="4400" b="1" dirty="0" smtClean="0"/>
              <a:t>long term energy source for body activities.</a:t>
            </a:r>
          </a:p>
          <a:p>
            <a:r>
              <a:rPr lang="en-US" sz="4400" dirty="0" smtClean="0"/>
              <a:t>In </a:t>
            </a:r>
            <a:r>
              <a:rPr lang="en-US" sz="4400" b="1" dirty="0">
                <a:solidFill>
                  <a:srgbClr val="C00000"/>
                </a:solidFill>
              </a:rPr>
              <a:t>long marathon race </a:t>
            </a:r>
            <a:r>
              <a:rPr lang="en-US" sz="4400" dirty="0"/>
              <a:t>energy for muscle activity is provided by the </a:t>
            </a:r>
            <a:r>
              <a:rPr lang="en-US" sz="4400" b="1" dirty="0"/>
              <a:t>hydrolysis of depot TAG.</a:t>
            </a:r>
          </a:p>
          <a:p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45012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8628204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052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3" algn="ctr" rtl="0">
              <a:spcBef>
                <a:spcPct val="0"/>
              </a:spcBef>
            </a:pPr>
            <a:r>
              <a:rPr lang="en-US" sz="5400" b="1" dirty="0" smtClean="0">
                <a:solidFill>
                  <a:srgbClr val="C00000"/>
                </a:solidFill>
              </a:rPr>
              <a:t>Lipoproteins</a:t>
            </a:r>
            <a:r>
              <a:rPr lang="en-US" sz="3600" b="1" dirty="0" smtClean="0">
                <a:solidFill>
                  <a:srgbClr val="C00000"/>
                </a:solidFill>
              </a:rPr>
              <a:t/>
            </a:r>
            <a:br>
              <a:rPr lang="en-US" sz="3600" b="1" dirty="0" smtClean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4"/>
            <a:r>
              <a:rPr lang="en-US" sz="5400" b="1" dirty="0" smtClean="0"/>
              <a:t>Chylomicrons</a:t>
            </a:r>
            <a:endParaRPr lang="en-US" sz="5400" b="1" dirty="0"/>
          </a:p>
          <a:p>
            <a:pPr lvl="4"/>
            <a:r>
              <a:rPr lang="en-US" sz="5400" b="1" dirty="0"/>
              <a:t>VLDL</a:t>
            </a:r>
          </a:p>
          <a:p>
            <a:pPr lvl="4"/>
            <a:r>
              <a:rPr lang="en-US" sz="5400" b="1" dirty="0"/>
              <a:t>LDL</a:t>
            </a:r>
          </a:p>
          <a:p>
            <a:pPr lvl="4"/>
            <a:r>
              <a:rPr lang="en-US" sz="5400" b="1" dirty="0"/>
              <a:t>HDL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06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124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4. TAG Regulates Body Temperature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5336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Autofit/>
          </a:bodyPr>
          <a:lstStyle/>
          <a:p>
            <a:r>
              <a:rPr lang="en-US" sz="4000" dirty="0"/>
              <a:t>The </a:t>
            </a:r>
            <a:r>
              <a:rPr lang="en-US" sz="4000" b="1" dirty="0"/>
              <a:t>subcutaneous Fat </a:t>
            </a:r>
            <a:r>
              <a:rPr lang="en-US" sz="4000" dirty="0"/>
              <a:t>layer is a TAG </a:t>
            </a:r>
            <a:endParaRPr lang="en-US" sz="4000" dirty="0" smtClean="0"/>
          </a:p>
          <a:p>
            <a:r>
              <a:rPr lang="en-US" sz="4000" dirty="0" smtClean="0"/>
              <a:t>TAG is a </a:t>
            </a:r>
            <a:r>
              <a:rPr lang="en-US" sz="4000" b="1" dirty="0" smtClean="0"/>
              <a:t>bad conductor of heat and electricity</a:t>
            </a:r>
            <a:r>
              <a:rPr lang="en-US" sz="4000" dirty="0" smtClean="0"/>
              <a:t> and serves as a </a:t>
            </a:r>
            <a:r>
              <a:rPr lang="en-US" sz="4000" b="1" dirty="0" smtClean="0">
                <a:solidFill>
                  <a:srgbClr val="C00000"/>
                </a:solidFill>
              </a:rPr>
              <a:t>thermal and electrical insulator.</a:t>
            </a:r>
          </a:p>
          <a:p>
            <a:r>
              <a:rPr lang="en-US" sz="4000" dirty="0" smtClean="0"/>
              <a:t>Which prevents loss of heat from the body and plays important role in </a:t>
            </a:r>
            <a:r>
              <a:rPr lang="en-US" sz="4000" b="1" dirty="0" smtClean="0">
                <a:solidFill>
                  <a:srgbClr val="C00000"/>
                </a:solidFill>
              </a:rPr>
              <a:t>regulating body temperature.</a:t>
            </a:r>
          </a:p>
        </p:txBody>
      </p:sp>
    </p:spTree>
    <p:extLst>
      <p:ext uri="{BB962C8B-B14F-4D97-AF65-F5344CB8AC3E}">
        <p14:creationId xmlns:p14="http://schemas.microsoft.com/office/powerpoint/2010/main" val="348125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67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5.TAG Protects Internal Visceral Organ and Systems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96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382000" cy="5181600"/>
          </a:xfrm>
        </p:spPr>
        <p:txBody>
          <a:bodyPr>
            <a:normAutofit fontScale="92500" lnSpcReduction="10000"/>
          </a:bodyPr>
          <a:lstStyle/>
          <a:p>
            <a:r>
              <a:rPr lang="en-US" sz="5400" dirty="0" smtClean="0"/>
              <a:t>A presence of </a:t>
            </a:r>
            <a:r>
              <a:rPr lang="en-US" sz="5400" b="1" dirty="0" smtClean="0"/>
              <a:t>Fatty</a:t>
            </a:r>
            <a:r>
              <a:rPr lang="en-US" sz="5400" dirty="0" smtClean="0"/>
              <a:t> (TAG) </a:t>
            </a:r>
            <a:r>
              <a:rPr lang="en-US" sz="5400" b="1" dirty="0"/>
              <a:t>pad</a:t>
            </a:r>
            <a:r>
              <a:rPr lang="en-US" sz="5400" dirty="0"/>
              <a:t> around the </a:t>
            </a:r>
            <a:r>
              <a:rPr lang="en-US" sz="5400" b="1" dirty="0"/>
              <a:t>soft delicate </a:t>
            </a:r>
            <a:r>
              <a:rPr lang="en-US" sz="5400" dirty="0"/>
              <a:t>internal </a:t>
            </a:r>
            <a:r>
              <a:rPr lang="en-US" sz="5400" b="1" dirty="0" smtClean="0"/>
              <a:t>visceral organs</a:t>
            </a:r>
          </a:p>
          <a:p>
            <a:r>
              <a:rPr lang="en-US" sz="5400" b="1" dirty="0" smtClean="0">
                <a:solidFill>
                  <a:srgbClr val="C00000"/>
                </a:solidFill>
              </a:rPr>
              <a:t>Protects </a:t>
            </a:r>
            <a:r>
              <a:rPr lang="en-US" sz="5400" b="1" dirty="0">
                <a:solidFill>
                  <a:srgbClr val="C00000"/>
                </a:solidFill>
              </a:rPr>
              <a:t>from mechanical trauma or injury </a:t>
            </a:r>
            <a:r>
              <a:rPr lang="en-US" sz="5400" dirty="0"/>
              <a:t>by </a:t>
            </a:r>
            <a:r>
              <a:rPr lang="en-US" sz="5400" b="1" dirty="0"/>
              <a:t>acting as a shock absorber.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49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05800" cy="50292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TAG provides </a:t>
            </a:r>
            <a:r>
              <a:rPr lang="en-US" sz="6000" b="1" dirty="0" smtClean="0"/>
              <a:t>shape  to body and keep the skin smooth and supple.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98589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4800" y="1447800"/>
            <a:ext cx="9753600" cy="4389120"/>
          </a:xfrm>
        </p:spPr>
        <p:txBody>
          <a:bodyPr>
            <a:noAutofit/>
          </a:bodyPr>
          <a:lstStyle/>
          <a:p>
            <a:pPr lvl="1"/>
            <a:r>
              <a:rPr lang="en-US" sz="8000" b="1" dirty="0" smtClean="0"/>
              <a:t>Remember TAG is </a:t>
            </a:r>
            <a:r>
              <a:rPr lang="en-US" sz="8000" b="1" dirty="0" smtClean="0">
                <a:solidFill>
                  <a:srgbClr val="C00000"/>
                </a:solidFill>
              </a:rPr>
              <a:t>not associated to biomembranes.</a:t>
            </a:r>
            <a:endParaRPr lang="en-US" sz="8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57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733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sz="7300" b="1" dirty="0"/>
              <a:t>Tests To Check Purity Of</a:t>
            </a:r>
            <a:br>
              <a:rPr lang="en-US" sz="7300" b="1" dirty="0"/>
            </a:br>
            <a:r>
              <a:rPr lang="en-US" sz="7300" b="1" dirty="0"/>
              <a:t> Fat and Oil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534400" cy="4389120"/>
          </a:xfrm>
        </p:spPr>
        <p:txBody>
          <a:bodyPr>
            <a:normAutofit lnSpcReduction="10000"/>
          </a:bodyPr>
          <a:lstStyle/>
          <a:p>
            <a:r>
              <a:rPr lang="en-US" sz="5400" dirty="0" smtClean="0"/>
              <a:t>Several laboratory tests are employed to:</a:t>
            </a:r>
          </a:p>
          <a:p>
            <a:pPr lvl="1"/>
            <a:r>
              <a:rPr lang="en-US" sz="5200" b="1" dirty="0" smtClean="0"/>
              <a:t>Check the purity </a:t>
            </a:r>
            <a:r>
              <a:rPr lang="en-US" sz="5200" dirty="0" smtClean="0"/>
              <a:t> </a:t>
            </a:r>
          </a:p>
          <a:p>
            <a:pPr lvl="1"/>
            <a:r>
              <a:rPr lang="en-US" sz="5200" b="1" dirty="0" smtClean="0"/>
              <a:t>Degree of adulteration </a:t>
            </a:r>
            <a:r>
              <a:rPr lang="en-US" sz="5200" dirty="0" smtClean="0"/>
              <a:t>of fats and oils.</a:t>
            </a: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135401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35480"/>
            <a:ext cx="8915400" cy="438912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These tests also determine </a:t>
            </a:r>
            <a:r>
              <a:rPr lang="en-US" sz="6000" b="1" dirty="0"/>
              <a:t>the biological value of </a:t>
            </a:r>
            <a:r>
              <a:rPr lang="en-US" sz="6000" b="1" dirty="0" smtClean="0"/>
              <a:t>Fat</a:t>
            </a:r>
            <a:r>
              <a:rPr lang="en-US" sz="6000" b="1" dirty="0"/>
              <a:t>. </a:t>
            </a:r>
            <a:endParaRPr lang="en-GB" sz="6000" b="1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2541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Iodine Number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763000" cy="50292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Iodine number is </a:t>
            </a:r>
            <a:r>
              <a:rPr lang="en-US" sz="4800" b="1" dirty="0" smtClean="0"/>
              <a:t>Grams/Number of Iodine absorbed </a:t>
            </a:r>
            <a:r>
              <a:rPr lang="en-US" sz="4800" b="1" dirty="0" smtClean="0">
                <a:solidFill>
                  <a:srgbClr val="C00000"/>
                </a:solidFill>
              </a:rPr>
              <a:t>by 100 gram of Fat /Oil .</a:t>
            </a:r>
          </a:p>
          <a:p>
            <a:r>
              <a:rPr lang="en-US" sz="4800" dirty="0" smtClean="0"/>
              <a:t>Iodine Number is calculated by method of </a:t>
            </a:r>
            <a:r>
              <a:rPr lang="en-US" sz="4800" b="1" dirty="0" smtClean="0"/>
              <a:t>Iodometry.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61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Derived 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057400"/>
            <a:ext cx="9067800" cy="4617720"/>
          </a:xfrm>
        </p:spPr>
        <p:txBody>
          <a:bodyPr>
            <a:noAutofit/>
          </a:bodyPr>
          <a:lstStyle/>
          <a:p>
            <a:r>
              <a:rPr lang="en-US" sz="4800" dirty="0" smtClean="0"/>
              <a:t>Derived Lipids are </a:t>
            </a:r>
            <a:r>
              <a:rPr lang="en-US" sz="4800" b="1" dirty="0" smtClean="0"/>
              <a:t>Hydrolytic products </a:t>
            </a:r>
            <a:r>
              <a:rPr lang="en-US" sz="4800" dirty="0" smtClean="0"/>
              <a:t>of </a:t>
            </a:r>
            <a:r>
              <a:rPr lang="en-US" sz="4800" b="1" dirty="0" smtClean="0"/>
              <a:t>Simple or Compound </a:t>
            </a:r>
            <a:r>
              <a:rPr lang="en-US" sz="4800" dirty="0" smtClean="0"/>
              <a:t>Lipids and </a:t>
            </a:r>
            <a:r>
              <a:rPr lang="en-US" sz="4800" b="1" dirty="0" smtClean="0"/>
              <a:t>their derivatives</a:t>
            </a:r>
            <a:r>
              <a:rPr lang="en-US" sz="4800" dirty="0" smtClean="0"/>
              <a:t>.</a:t>
            </a:r>
          </a:p>
          <a:p>
            <a:pPr marL="393192" lvl="1" indent="0">
              <a:buNone/>
            </a:pPr>
            <a:endParaRPr lang="en-US" sz="40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Use Of Iodine Number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800" dirty="0"/>
              <a:t>Iodine number is useful to know </a:t>
            </a:r>
            <a:endParaRPr lang="en-US" sz="4800" dirty="0" smtClean="0"/>
          </a:p>
          <a:p>
            <a:r>
              <a:rPr lang="en-US" sz="4800" dirty="0" smtClean="0"/>
              <a:t>The </a:t>
            </a:r>
            <a:r>
              <a:rPr lang="en-US" sz="4800" b="1" dirty="0" smtClean="0"/>
              <a:t>index of unsaturation </a:t>
            </a:r>
            <a:r>
              <a:rPr lang="en-US" sz="4800" dirty="0"/>
              <a:t>and </a:t>
            </a:r>
            <a:r>
              <a:rPr lang="en-US" sz="4800" b="1" dirty="0">
                <a:solidFill>
                  <a:srgbClr val="C00000"/>
                </a:solidFill>
              </a:rPr>
              <a:t>content of unsaturated fatty acids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/>
              <a:t>present in the Fat/Oil.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6124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6106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sz="4800" dirty="0" smtClean="0"/>
              <a:t>Iodine number is </a:t>
            </a:r>
            <a:r>
              <a:rPr lang="en-US" sz="4800" b="1" dirty="0" smtClean="0"/>
              <a:t>directly proportional</a:t>
            </a:r>
            <a:r>
              <a:rPr lang="en-US" sz="4800" dirty="0" smtClean="0"/>
              <a:t> to the </a:t>
            </a:r>
            <a:r>
              <a:rPr lang="en-US" sz="4800" b="1" dirty="0" smtClean="0">
                <a:solidFill>
                  <a:srgbClr val="C00000"/>
                </a:solidFill>
              </a:rPr>
              <a:t>unsaturated bonds of PUFAs </a:t>
            </a:r>
            <a:r>
              <a:rPr lang="en-US" sz="4800" dirty="0" smtClean="0"/>
              <a:t>in a Fat/Oil.</a:t>
            </a:r>
          </a:p>
          <a:p>
            <a:pPr marL="0" indent="0">
              <a:buNone/>
            </a:pPr>
            <a:endParaRPr lang="en-US" sz="4800" dirty="0" smtClean="0"/>
          </a:p>
          <a:p>
            <a:r>
              <a:rPr lang="en-US" sz="4800" b="1" dirty="0" smtClean="0"/>
              <a:t>High value of Iodine number </a:t>
            </a:r>
            <a:r>
              <a:rPr lang="en-US" sz="4800" dirty="0" smtClean="0"/>
              <a:t>of oil </a:t>
            </a:r>
            <a:r>
              <a:rPr lang="en-US" sz="4800" b="1" dirty="0" smtClean="0">
                <a:solidFill>
                  <a:srgbClr val="C00000"/>
                </a:solidFill>
              </a:rPr>
              <a:t>indicates more content of Unsaturated Fatty acids </a:t>
            </a:r>
            <a:r>
              <a:rPr lang="en-US" sz="4800" dirty="0" smtClean="0"/>
              <a:t>in it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8619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217892"/>
              </p:ext>
            </p:extLst>
          </p:nvPr>
        </p:nvGraphicFramePr>
        <p:xfrm>
          <a:off x="0" y="1"/>
          <a:ext cx="9144000" cy="6819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8590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Name Of Oils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Iodine Number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350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Coconut Oil</a:t>
                      </a:r>
                    </a:p>
                    <a:p>
                      <a:r>
                        <a:rPr lang="en-US" sz="3600" dirty="0" smtClean="0"/>
                        <a:t>Butter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7-10 </a:t>
                      </a:r>
                      <a:r>
                        <a:rPr lang="en-US" sz="3600" b="1" dirty="0" smtClean="0"/>
                        <a:t>(Least)</a:t>
                      </a:r>
                    </a:p>
                    <a:p>
                      <a:r>
                        <a:rPr lang="en-US" sz="3600" dirty="0" smtClean="0"/>
                        <a:t>25-28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350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Ground Nut Oil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85-100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350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Sunflower Oil</a:t>
                      </a:r>
                    </a:p>
                    <a:p>
                      <a:r>
                        <a:rPr lang="en-US" sz="3600" dirty="0" smtClean="0"/>
                        <a:t>Soya bean Oil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125-145</a:t>
                      </a:r>
                    </a:p>
                    <a:p>
                      <a:r>
                        <a:rPr lang="en-US" sz="3600" dirty="0" smtClean="0"/>
                        <a:t>135-150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350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Linseed Oil /Flax seed</a:t>
                      </a:r>
                    </a:p>
                    <a:p>
                      <a:r>
                        <a:rPr lang="en-US" sz="3600" dirty="0" smtClean="0"/>
                        <a:t>                       Oil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175-200 </a:t>
                      </a:r>
                      <a:r>
                        <a:rPr lang="en-US" sz="3600" b="1" dirty="0" smtClean="0"/>
                        <a:t>(Highest)</a:t>
                      </a:r>
                      <a:endParaRPr lang="en-US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01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5257800"/>
          </a:xfrm>
        </p:spPr>
        <p:txBody>
          <a:bodyPr>
            <a:normAutofit fontScale="92500"/>
          </a:bodyPr>
          <a:lstStyle/>
          <a:p>
            <a:r>
              <a:rPr lang="en-US" sz="4000" dirty="0" smtClean="0"/>
              <a:t>Determination of Iodine number </a:t>
            </a:r>
            <a:r>
              <a:rPr lang="en-US" sz="4000" b="1" dirty="0" smtClean="0">
                <a:solidFill>
                  <a:srgbClr val="C00000"/>
                </a:solidFill>
              </a:rPr>
              <a:t>helps in knowing the degree of adulteration </a:t>
            </a:r>
            <a:r>
              <a:rPr lang="en-US" sz="4000" dirty="0" smtClean="0"/>
              <a:t>of tested  oil sample.</a:t>
            </a:r>
          </a:p>
          <a:p>
            <a:pPr marL="0" indent="0">
              <a:buNone/>
            </a:pPr>
            <a:endParaRPr lang="en-US" sz="4000" dirty="0" smtClean="0"/>
          </a:p>
          <a:p>
            <a:r>
              <a:rPr lang="en-US" sz="4000" dirty="0" smtClean="0"/>
              <a:t>If </a:t>
            </a:r>
            <a:r>
              <a:rPr lang="en-US" sz="4000" b="1" dirty="0" smtClean="0"/>
              <a:t>Linseed oil is adulterated </a:t>
            </a:r>
            <a:r>
              <a:rPr lang="en-US" sz="4000" dirty="0" smtClean="0"/>
              <a:t>with an oil whose content is high in </a:t>
            </a:r>
            <a:r>
              <a:rPr lang="en-US" sz="4000" b="1" dirty="0" smtClean="0"/>
              <a:t>saturated fatty acids </a:t>
            </a:r>
            <a:r>
              <a:rPr lang="en-US" sz="4000" dirty="0" smtClean="0"/>
              <a:t>will </a:t>
            </a:r>
            <a:r>
              <a:rPr lang="en-US" sz="4000" b="1" dirty="0" smtClean="0">
                <a:solidFill>
                  <a:srgbClr val="C00000"/>
                </a:solidFill>
              </a:rPr>
              <a:t>give lower Iodine number than the reference values.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6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Saponification Number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8991600" cy="5181600"/>
          </a:xfrm>
        </p:spPr>
        <p:txBody>
          <a:bodyPr>
            <a:noAutofit/>
          </a:bodyPr>
          <a:lstStyle/>
          <a:p>
            <a:r>
              <a:rPr lang="en-US" sz="4000" dirty="0" smtClean="0"/>
              <a:t>Saponification number is </a:t>
            </a:r>
            <a:r>
              <a:rPr lang="en-US" sz="4000" b="1" dirty="0" smtClean="0"/>
              <a:t>milligram/number of KOH molecules required to </a:t>
            </a:r>
            <a:r>
              <a:rPr lang="en-US" sz="4000" b="1" dirty="0" smtClean="0">
                <a:solidFill>
                  <a:srgbClr val="C00000"/>
                </a:solidFill>
              </a:rPr>
              <a:t>hydrolyze  and saponify one gram of Fat/Oil</a:t>
            </a:r>
            <a:r>
              <a:rPr lang="en-US" sz="4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249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/>
              <a:t>The saponification number gives the </a:t>
            </a:r>
            <a:r>
              <a:rPr lang="en-US" sz="4800" b="1" dirty="0">
                <a:solidFill>
                  <a:srgbClr val="C00000"/>
                </a:solidFill>
              </a:rPr>
              <a:t>idea of molecular size/chain length of </a:t>
            </a:r>
            <a:r>
              <a:rPr lang="en-US" sz="4800" b="1" dirty="0" smtClean="0">
                <a:solidFill>
                  <a:srgbClr val="C00000"/>
                </a:solidFill>
              </a:rPr>
              <a:t>Fatty </a:t>
            </a:r>
            <a:r>
              <a:rPr lang="en-US" sz="4800" b="1" dirty="0">
                <a:solidFill>
                  <a:srgbClr val="C00000"/>
                </a:solidFill>
              </a:rPr>
              <a:t>acids </a:t>
            </a:r>
            <a:r>
              <a:rPr lang="en-US" sz="4800" dirty="0"/>
              <a:t>present in 1 gram of Fat.</a:t>
            </a:r>
          </a:p>
          <a:p>
            <a:pPr marL="0" indent="0">
              <a:buNone/>
            </a:pPr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58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Autofit/>
          </a:bodyPr>
          <a:lstStyle/>
          <a:p>
            <a:r>
              <a:rPr lang="en-US" sz="4800" dirty="0" smtClean="0"/>
              <a:t>1 gram </a:t>
            </a:r>
            <a:r>
              <a:rPr lang="en-US" sz="4800" b="1" dirty="0" smtClean="0"/>
              <a:t>Fat/Oil with long chain fatty acids has low saponification </a:t>
            </a:r>
            <a:r>
              <a:rPr lang="en-US" sz="4800" dirty="0" smtClean="0"/>
              <a:t>number.</a:t>
            </a:r>
          </a:p>
          <a:p>
            <a:r>
              <a:rPr lang="en-US" sz="4800" dirty="0" smtClean="0"/>
              <a:t>Since in 1 gram of Fat has few -COOH groups of fatty acids to react with KOH.</a:t>
            </a:r>
          </a:p>
        </p:txBody>
      </p:sp>
    </p:spTree>
    <p:extLst>
      <p:ext uri="{BB962C8B-B14F-4D97-AF65-F5344CB8AC3E}">
        <p14:creationId xmlns:p14="http://schemas.microsoft.com/office/powerpoint/2010/main" val="51956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610600" cy="4953000"/>
          </a:xfrm>
        </p:spPr>
        <p:txBody>
          <a:bodyPr>
            <a:normAutofit/>
          </a:bodyPr>
          <a:lstStyle/>
          <a:p>
            <a:r>
              <a:rPr lang="en-US" sz="4400" dirty="0"/>
              <a:t>1 gram Oil with </a:t>
            </a:r>
            <a:r>
              <a:rPr lang="en-US" sz="4400" b="1" dirty="0"/>
              <a:t>short chain fatty acids </a:t>
            </a:r>
            <a:r>
              <a:rPr lang="en-US" sz="4400" dirty="0"/>
              <a:t>has </a:t>
            </a:r>
            <a:r>
              <a:rPr lang="en-US" sz="4400" b="1" dirty="0">
                <a:solidFill>
                  <a:srgbClr val="C00000"/>
                </a:solidFill>
              </a:rPr>
              <a:t>higher saponification number.</a:t>
            </a:r>
          </a:p>
          <a:p>
            <a:r>
              <a:rPr lang="en-US" sz="4400" dirty="0"/>
              <a:t>Since it has more COOH groups for KOH reaction.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127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305800" cy="48768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1 gram of Fat/oil with </a:t>
            </a:r>
            <a:r>
              <a:rPr lang="en-US" sz="4400" b="1" dirty="0" smtClean="0"/>
              <a:t>long chain fatty acids </a:t>
            </a:r>
            <a:r>
              <a:rPr lang="en-US" sz="4400" dirty="0" smtClean="0"/>
              <a:t>has </a:t>
            </a:r>
            <a:r>
              <a:rPr lang="en-US" sz="4400" b="1" dirty="0" smtClean="0"/>
              <a:t>lower saponification number.</a:t>
            </a:r>
          </a:p>
          <a:p>
            <a:r>
              <a:rPr lang="en-US" sz="4400" dirty="0" smtClean="0"/>
              <a:t> </a:t>
            </a:r>
            <a:r>
              <a:rPr lang="en-US" sz="4400" dirty="0"/>
              <a:t>A</a:t>
            </a:r>
            <a:r>
              <a:rPr lang="en-US" sz="4400" dirty="0" smtClean="0"/>
              <a:t>s compared to an 1 gram of oil containing short chain fatty acids.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2337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436530"/>
              </p:ext>
            </p:extLst>
          </p:nvPr>
        </p:nvGraphicFramePr>
        <p:xfrm>
          <a:off x="0" y="1"/>
          <a:ext cx="9144000" cy="6972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8590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Oils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Saponification Number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589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Coconut Oil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250-260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350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Butter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230-250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350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Jojoba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dirty="0" smtClean="0"/>
                        <a:t>Oil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69- 80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350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Olive Oil 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135-142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186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Examples of Derived Lipids:</a:t>
            </a:r>
            <a:br>
              <a:rPr lang="en-US" sz="5400" b="1" dirty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4800" b="1" dirty="0" smtClean="0"/>
              <a:t>Fatty </a:t>
            </a:r>
            <a:r>
              <a:rPr lang="en-US" sz="4800" b="1" dirty="0"/>
              <a:t>Acids</a:t>
            </a:r>
          </a:p>
          <a:p>
            <a:pPr lvl="1"/>
            <a:r>
              <a:rPr lang="en-US" sz="4800" b="1" dirty="0"/>
              <a:t>Alcohols: </a:t>
            </a:r>
            <a:endParaRPr lang="en-US" sz="4800" b="1" dirty="0" smtClean="0"/>
          </a:p>
          <a:p>
            <a:pPr lvl="3"/>
            <a:r>
              <a:rPr lang="en-US" sz="4400" b="1" dirty="0" smtClean="0">
                <a:solidFill>
                  <a:srgbClr val="0070C0"/>
                </a:solidFill>
              </a:rPr>
              <a:t>Glycerol </a:t>
            </a:r>
          </a:p>
          <a:p>
            <a:pPr lvl="3"/>
            <a:r>
              <a:rPr lang="en-US" sz="4400" b="1" dirty="0" smtClean="0">
                <a:solidFill>
                  <a:srgbClr val="0070C0"/>
                </a:solidFill>
              </a:rPr>
              <a:t>Sphingol  </a:t>
            </a:r>
          </a:p>
          <a:p>
            <a:pPr lvl="3"/>
            <a:r>
              <a:rPr lang="en-US" sz="4400" b="1" dirty="0" smtClean="0">
                <a:solidFill>
                  <a:srgbClr val="0070C0"/>
                </a:solidFill>
              </a:rPr>
              <a:t>Cholesterol</a:t>
            </a:r>
            <a:endParaRPr lang="en-US" sz="4400" b="1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7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Acid Number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400" dirty="0" smtClean="0"/>
              <a:t>Acid number is </a:t>
            </a:r>
            <a:r>
              <a:rPr lang="en-US" sz="4400" b="1" dirty="0" smtClean="0"/>
              <a:t>milligram of KOH required </a:t>
            </a:r>
            <a:r>
              <a:rPr lang="en-US" sz="4400" b="1" dirty="0" smtClean="0">
                <a:solidFill>
                  <a:srgbClr val="C00000"/>
                </a:solidFill>
              </a:rPr>
              <a:t>for complete neutralization</a:t>
            </a:r>
            <a:r>
              <a:rPr lang="en-US" sz="4400" dirty="0" smtClean="0"/>
              <a:t> of </a:t>
            </a:r>
            <a:r>
              <a:rPr lang="en-US" sz="4400" b="1" dirty="0" smtClean="0"/>
              <a:t>free fatty acids present in one gram of Fat/Oil.</a:t>
            </a:r>
          </a:p>
          <a:p>
            <a:r>
              <a:rPr lang="en-US" sz="4400" dirty="0" smtClean="0"/>
              <a:t>Acid number checks the </a:t>
            </a:r>
            <a:r>
              <a:rPr lang="en-US" sz="4400" b="1" dirty="0" smtClean="0"/>
              <a:t>purity of Refined oils.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7557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448800" cy="6477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Refined oils are free from free fatty acids and has zero Acid number.</a:t>
            </a:r>
          </a:p>
          <a:p>
            <a:r>
              <a:rPr lang="en-US" sz="4800" dirty="0" smtClean="0"/>
              <a:t>Increased Acid number of refined oil suggests bacterial/chemical contamination and unsafe for human consumption.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31188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Reichert Meissl (RM)Number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RM number is </a:t>
            </a:r>
            <a:r>
              <a:rPr lang="en-US" sz="4800" b="1" dirty="0" smtClean="0"/>
              <a:t>0.1 N KOH required for complete neutralization of </a:t>
            </a:r>
            <a:r>
              <a:rPr lang="en-US" sz="4800" b="1" dirty="0" smtClean="0">
                <a:solidFill>
                  <a:srgbClr val="C00000"/>
                </a:solidFill>
              </a:rPr>
              <a:t>soluble volatile fatty acids distilled from 5 gram of Fat 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99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389120"/>
          </a:xfrm>
        </p:spPr>
        <p:txBody>
          <a:bodyPr>
            <a:noAutofit/>
          </a:bodyPr>
          <a:lstStyle/>
          <a:p>
            <a:r>
              <a:rPr lang="en-US" sz="6000" b="1" dirty="0"/>
              <a:t>R.M Number </a:t>
            </a:r>
            <a:r>
              <a:rPr lang="en-US" sz="6000" dirty="0"/>
              <a:t>of </a:t>
            </a:r>
            <a:r>
              <a:rPr lang="en-US" sz="6000" dirty="0">
                <a:solidFill>
                  <a:srgbClr val="C00000"/>
                </a:solidFill>
              </a:rPr>
              <a:t>Butter is </a:t>
            </a:r>
            <a:r>
              <a:rPr lang="en-US" sz="6000" dirty="0" smtClean="0">
                <a:solidFill>
                  <a:srgbClr val="C00000"/>
                </a:solidFill>
              </a:rPr>
              <a:t>25-30.</a:t>
            </a:r>
          </a:p>
          <a:p>
            <a:pPr marL="0" indent="0">
              <a:buNone/>
            </a:pPr>
            <a:endParaRPr lang="en-US" sz="6000" dirty="0">
              <a:solidFill>
                <a:srgbClr val="C00000"/>
              </a:solidFill>
            </a:endParaRPr>
          </a:p>
          <a:p>
            <a:r>
              <a:rPr lang="en-US" sz="6000" dirty="0"/>
              <a:t>The R.M number of other  </a:t>
            </a:r>
            <a:r>
              <a:rPr lang="en-US" sz="6000" b="1" dirty="0">
                <a:solidFill>
                  <a:srgbClr val="C00000"/>
                </a:solidFill>
              </a:rPr>
              <a:t>edible oils is less than 1.</a:t>
            </a:r>
          </a:p>
          <a:p>
            <a:pPr marL="0" indent="0">
              <a:buNone/>
            </a:pP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80615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" y="1524000"/>
            <a:ext cx="8458200" cy="53340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R.M number is useful in testing the purity of butter</a:t>
            </a:r>
          </a:p>
          <a:p>
            <a:r>
              <a:rPr lang="en-US" sz="4400" dirty="0" smtClean="0"/>
              <a:t>Since it </a:t>
            </a:r>
            <a:r>
              <a:rPr lang="en-US" sz="4400" b="1" dirty="0" smtClean="0"/>
              <a:t>contains good concentration of free volatile fatty acids </a:t>
            </a:r>
            <a:r>
              <a:rPr lang="en-US" sz="4400" dirty="0" smtClean="0"/>
              <a:t>viz: </a:t>
            </a:r>
            <a:r>
              <a:rPr lang="en-US" sz="4400" b="1" dirty="0" smtClean="0">
                <a:solidFill>
                  <a:srgbClr val="C00000"/>
                </a:solidFill>
              </a:rPr>
              <a:t>Butyric, Caproic and Caprylic acid.</a:t>
            </a:r>
          </a:p>
        </p:txBody>
      </p:sp>
    </p:spTree>
    <p:extLst>
      <p:ext uri="{BB962C8B-B14F-4D97-AF65-F5344CB8AC3E}">
        <p14:creationId xmlns:p14="http://schemas.microsoft.com/office/powerpoint/2010/main" val="2113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35480"/>
            <a:ext cx="8686800" cy="4389120"/>
          </a:xfrm>
        </p:spPr>
        <p:txBody>
          <a:bodyPr/>
          <a:lstStyle/>
          <a:p>
            <a:r>
              <a:rPr lang="en-US" sz="6600" b="1" dirty="0">
                <a:solidFill>
                  <a:srgbClr val="C00000"/>
                </a:solidFill>
              </a:rPr>
              <a:t>Adulteration of butter reduces its R.M number.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38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Chain Length Of Fatty acids</a:t>
            </a:r>
            <a:br>
              <a:rPr lang="en-US" b="1" dirty="0"/>
            </a:br>
            <a:r>
              <a:rPr lang="en-US" b="1" dirty="0"/>
              <a:t>Of TAG affects  Melting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14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152" y="1447800"/>
            <a:ext cx="8955088" cy="2630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dirty="0" smtClean="0"/>
              <a:t>The chain length of the majority of fatty acids will determine the </a:t>
            </a:r>
            <a:r>
              <a:rPr lang="en-US" sz="3200" b="1" dirty="0" smtClean="0"/>
              <a:t>“hardness</a:t>
            </a:r>
            <a:r>
              <a:rPr lang="en-US" sz="3200" dirty="0" smtClean="0"/>
              <a:t>” of the Fat/TAG.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/>
              <a:t>&lt; 10 carbons in FA = liquid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/>
              <a:t>&gt;20 carbons  in FA = solid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dirty="0" smtClean="0"/>
          </a:p>
        </p:txBody>
      </p:sp>
      <p:graphicFrame>
        <p:nvGraphicFramePr>
          <p:cNvPr id="154650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694905"/>
              </p:ext>
            </p:extLst>
          </p:nvPr>
        </p:nvGraphicFramePr>
        <p:xfrm>
          <a:off x="762000" y="3809999"/>
          <a:ext cx="7772400" cy="2794001"/>
        </p:xfrm>
        <a:graphic>
          <a:graphicData uri="http://schemas.openxmlformats.org/drawingml/2006/table">
            <a:tbl>
              <a:tblPr/>
              <a:tblGrid>
                <a:gridCol w="291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50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Acetic Acid    (2 C)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Vinegar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Liquid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38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Stearic Acid  (18 C)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Beef Tallow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Solid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50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Arachidic Acid (20 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Butter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Solid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815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3"/>
          <p:cNvSpPr>
            <a:spLocks noGrp="1" noChangeArrowheads="1"/>
          </p:cNvSpPr>
          <p:nvPr>
            <p:ph type="title"/>
          </p:nvPr>
        </p:nvSpPr>
        <p:spPr>
          <a:xfrm>
            <a:off x="606424" y="0"/>
            <a:ext cx="7772400" cy="1143000"/>
          </a:xfrm>
          <a:noFill/>
        </p:spPr>
        <p:txBody>
          <a:bodyPr lIns="90487" tIns="44450" rIns="90487" bIns="44450"/>
          <a:lstStyle/>
          <a:p>
            <a:pPr algn="ctr" eaLnBrk="1" hangingPunct="1"/>
            <a:r>
              <a:rPr lang="en-US" sz="4800" b="1" u="sng" dirty="0" smtClean="0">
                <a:solidFill>
                  <a:schemeClr val="accent2"/>
                </a:solidFill>
              </a:rPr>
              <a:t>Hydrogenation Of Fat/Oil</a:t>
            </a:r>
          </a:p>
        </p:txBody>
      </p:sp>
      <p:sp>
        <p:nvSpPr>
          <p:cNvPr id="205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382000" cy="5089525"/>
          </a:xfrm>
          <a:noFill/>
        </p:spPr>
        <p:txBody>
          <a:bodyPr lIns="90487" tIns="44450" rIns="90487" bIns="44450">
            <a:normAutofit lnSpcReduction="10000"/>
          </a:bodyPr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Treatment of Oils(TAG) rich in PUFAs with Hydrogen gas, (H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2).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3200" b="1" dirty="0" smtClean="0">
                <a:solidFill>
                  <a:srgbClr val="008080"/>
                </a:solidFill>
              </a:rPr>
              <a:t>Catalyst required (Nickel).</a:t>
            </a:r>
          </a:p>
          <a:p>
            <a:pPr eaLnBrk="1" hangingPunct="1"/>
            <a:r>
              <a:rPr lang="en-US" sz="3200" b="1" dirty="0" smtClean="0">
                <a:solidFill>
                  <a:srgbClr val="008080"/>
                </a:solidFill>
              </a:rPr>
              <a:t>Adding Hydrogen at double bonds of PUFAs.</a:t>
            </a:r>
          </a:p>
          <a:p>
            <a:pPr eaLnBrk="1" hangingPunct="1"/>
            <a:r>
              <a:rPr lang="en-US" sz="3200" b="1" dirty="0" smtClean="0">
                <a:solidFill>
                  <a:srgbClr val="008080"/>
                </a:solidFill>
              </a:rPr>
              <a:t>It is also called </a:t>
            </a:r>
            <a:r>
              <a:rPr lang="en-US" sz="3200" b="1" dirty="0" smtClean="0">
                <a:solidFill>
                  <a:srgbClr val="C00000"/>
                </a:solidFill>
              </a:rPr>
              <a:t>“Hardening of  Oils”</a:t>
            </a:r>
          </a:p>
          <a:p>
            <a:pPr eaLnBrk="1" hangingPunct="1"/>
            <a:r>
              <a:rPr lang="en-US" sz="3200" b="1" dirty="0" smtClean="0">
                <a:solidFill>
                  <a:srgbClr val="008080"/>
                </a:solidFill>
              </a:rPr>
              <a:t>Hydrogenation  also converts PUFAs with  </a:t>
            </a:r>
            <a:r>
              <a:rPr lang="en-US" sz="3200" b="1" dirty="0" err="1" smtClean="0">
                <a:solidFill>
                  <a:srgbClr val="008080"/>
                </a:solidFill>
              </a:rPr>
              <a:t>cis</a:t>
            </a:r>
            <a:r>
              <a:rPr lang="en-US" sz="3200" b="1" dirty="0" smtClean="0">
                <a:solidFill>
                  <a:srgbClr val="008080"/>
                </a:solidFill>
              </a:rPr>
              <a:t>  form to trans form.</a:t>
            </a:r>
          </a:p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Margarine </a:t>
            </a:r>
          </a:p>
          <a:p>
            <a:pPr lvl="1" eaLnBrk="1" hangingPunct="1"/>
            <a:r>
              <a:rPr lang="en-US" sz="3200" b="1" dirty="0" smtClean="0">
                <a:solidFill>
                  <a:srgbClr val="FF0000"/>
                </a:solidFill>
              </a:rPr>
              <a:t>Vanaspati Dalda Crisco, Spry, etc.</a:t>
            </a:r>
          </a:p>
        </p:txBody>
      </p:sp>
      <p:grpSp>
        <p:nvGrpSpPr>
          <p:cNvPr id="2055" name="Group 5"/>
          <p:cNvGrpSpPr>
            <a:grpSpLocks/>
          </p:cNvGrpSpPr>
          <p:nvPr/>
        </p:nvGrpSpPr>
        <p:grpSpPr bwMode="auto">
          <a:xfrm>
            <a:off x="7683500" y="5029200"/>
            <a:ext cx="1325562" cy="1649413"/>
            <a:chOff x="4677" y="1064"/>
            <a:chExt cx="835" cy="1039"/>
          </a:xfrm>
        </p:grpSpPr>
        <p:grpSp>
          <p:nvGrpSpPr>
            <p:cNvPr id="2056" name="Group 6"/>
            <p:cNvGrpSpPr>
              <a:grpSpLocks/>
            </p:cNvGrpSpPr>
            <p:nvPr/>
          </p:nvGrpSpPr>
          <p:grpSpPr bwMode="auto">
            <a:xfrm>
              <a:off x="4677" y="1064"/>
              <a:ext cx="835" cy="1039"/>
              <a:chOff x="4677" y="1064"/>
              <a:chExt cx="835" cy="1039"/>
            </a:xfrm>
          </p:grpSpPr>
          <p:graphicFrame>
            <p:nvGraphicFramePr>
              <p:cNvPr id="2052" name="Object 7"/>
              <p:cNvGraphicFramePr>
                <a:graphicFrameLocks/>
              </p:cNvGraphicFramePr>
              <p:nvPr/>
            </p:nvGraphicFramePr>
            <p:xfrm>
              <a:off x="4677" y="1064"/>
              <a:ext cx="835" cy="10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8390" name="Microsoft ClipArt Gallery" r:id="rId4" imgW="1638300" imgH="3162300" progId="MS_ClipArt_Gallery">
                      <p:embed/>
                    </p:oleObj>
                  </mc:Choice>
                  <mc:Fallback>
                    <p:oleObj name="Microsoft ClipArt Gallery" r:id="rId4" imgW="1638300" imgH="3162300" progId="MS_ClipArt_Gallery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77" y="1064"/>
                            <a:ext cx="835" cy="103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57" name="Oval 8"/>
              <p:cNvSpPr>
                <a:spLocks noChangeArrowheads="1"/>
              </p:cNvSpPr>
              <p:nvPr/>
            </p:nvSpPr>
            <p:spPr bwMode="auto">
              <a:xfrm>
                <a:off x="4706" y="1084"/>
                <a:ext cx="762" cy="82"/>
              </a:xfrm>
              <a:prstGeom prst="ellipse">
                <a:avLst/>
              </a:prstGeom>
              <a:solidFill>
                <a:srgbClr val="91919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2050" name="Object 9"/>
            <p:cNvGraphicFramePr>
              <a:graphicFrameLocks/>
            </p:cNvGraphicFramePr>
            <p:nvPr/>
          </p:nvGraphicFramePr>
          <p:xfrm>
            <a:off x="4777" y="1590"/>
            <a:ext cx="694" cy="4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91" name="Microsoft ClipArt Gallery" r:id="rId6" imgW="5537200" imgH="3289300" progId="MS_ClipArt_Gallery">
                    <p:embed/>
                  </p:oleObj>
                </mc:Choice>
                <mc:Fallback>
                  <p:oleObj name="Microsoft ClipArt Gallery" r:id="rId6" imgW="5537200" imgH="3289300" progId="MS_ClipArt_Gallery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77" y="1590"/>
                          <a:ext cx="694" cy="4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1" name="Object 10"/>
            <p:cNvGraphicFramePr>
              <a:graphicFrameLocks/>
            </p:cNvGraphicFramePr>
            <p:nvPr/>
          </p:nvGraphicFramePr>
          <p:xfrm>
            <a:off x="4773" y="1313"/>
            <a:ext cx="660" cy="1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92" name="Microsoft WordArt 2.0" r:id="rId8" imgW="6096000" imgH="4064000" progId="MSWordArt.2">
                    <p:embed/>
                  </p:oleObj>
                </mc:Choice>
                <mc:Fallback>
                  <p:oleObj name="Microsoft WordArt 2.0" r:id="rId8" imgW="6096000" imgH="4064000" progId="MSWordArt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73" y="1313"/>
                          <a:ext cx="660" cy="1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17027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3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Advantages and Disadvantages Of Hydrogenation Of Fat /Fatty acids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4772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Other Examples Of Derived 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4700" b="1" dirty="0"/>
              <a:t>Lipid like compounds </a:t>
            </a:r>
            <a:r>
              <a:rPr lang="en-US" sz="4700" b="1" dirty="0" smtClean="0">
                <a:solidFill>
                  <a:srgbClr val="C00000"/>
                </a:solidFill>
              </a:rPr>
              <a:t>Derived </a:t>
            </a:r>
            <a:r>
              <a:rPr lang="en-US" sz="4700" b="1" dirty="0">
                <a:solidFill>
                  <a:srgbClr val="C00000"/>
                </a:solidFill>
              </a:rPr>
              <a:t>from  </a:t>
            </a:r>
            <a:r>
              <a:rPr lang="en-US" sz="4700" b="1" dirty="0" smtClean="0">
                <a:solidFill>
                  <a:srgbClr val="C00000"/>
                </a:solidFill>
              </a:rPr>
              <a:t>Fatty </a:t>
            </a:r>
            <a:r>
              <a:rPr lang="en-US" sz="4700" b="1" dirty="0">
                <a:solidFill>
                  <a:srgbClr val="C00000"/>
                </a:solidFill>
              </a:rPr>
              <a:t>acids and Sterols:</a:t>
            </a:r>
          </a:p>
          <a:p>
            <a:pPr marL="393192" lvl="1" indent="0">
              <a:buNone/>
            </a:pPr>
            <a:endParaRPr lang="en-US" dirty="0"/>
          </a:p>
          <a:p>
            <a:pPr lvl="1"/>
            <a:r>
              <a:rPr lang="en-US" sz="4000" b="1" dirty="0"/>
              <a:t>Steroidal Hormones: </a:t>
            </a:r>
            <a:r>
              <a:rPr lang="en-US" sz="4000" dirty="0"/>
              <a:t>Derived from Cholesterol</a:t>
            </a:r>
          </a:p>
          <a:p>
            <a:pPr lvl="1"/>
            <a:r>
              <a:rPr lang="en-US" sz="4000" b="1" dirty="0"/>
              <a:t>Fat Soluble Vitamins </a:t>
            </a:r>
            <a:r>
              <a:rPr lang="en-US" sz="4000" dirty="0"/>
              <a:t>(A,D,E and K)</a:t>
            </a:r>
          </a:p>
          <a:p>
            <a:pPr lvl="1"/>
            <a:r>
              <a:rPr lang="en-US" sz="4000" b="1" dirty="0"/>
              <a:t>Eicosanoids</a:t>
            </a:r>
            <a:r>
              <a:rPr lang="en-US" sz="4000" dirty="0"/>
              <a:t> (Prostaglandins , Leukotrienes ,Thromboxanes)</a:t>
            </a:r>
          </a:p>
          <a:p>
            <a:pPr lvl="1"/>
            <a:r>
              <a:rPr lang="en-US" sz="4000" b="1" dirty="0"/>
              <a:t>Ketone Bodies </a:t>
            </a:r>
            <a:r>
              <a:rPr lang="en-US" sz="4000" dirty="0"/>
              <a:t>(Partial Oxidized Products of Fatty acids)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889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Advantage Of Hydrogenation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800" dirty="0" smtClean="0"/>
          </a:p>
          <a:p>
            <a:r>
              <a:rPr lang="en-US" sz="4800" dirty="0" smtClean="0"/>
              <a:t>Commercially Oils with Unsaturated Fatty acids are </a:t>
            </a:r>
            <a:r>
              <a:rPr lang="en-US" sz="4800" b="1" dirty="0" smtClean="0"/>
              <a:t>Hydrogenated to Saturated Fatty acids.</a:t>
            </a:r>
          </a:p>
          <a:p>
            <a:pPr marL="0" indent="0">
              <a:buNone/>
            </a:pPr>
            <a:endParaRPr lang="en-US" sz="4800" b="1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9282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9050" y="1066800"/>
            <a:ext cx="9144000" cy="5105400"/>
          </a:xfrm>
        </p:spPr>
        <p:txBody>
          <a:bodyPr>
            <a:normAutofit fontScale="85000" lnSpcReduction="20000"/>
          </a:bodyPr>
          <a:lstStyle/>
          <a:p>
            <a:r>
              <a:rPr lang="en-US" sz="5400" dirty="0" smtClean="0"/>
              <a:t>Hydrogenation </a:t>
            </a:r>
            <a:r>
              <a:rPr lang="en-US" sz="5400" dirty="0"/>
              <a:t>makes </a:t>
            </a:r>
            <a:r>
              <a:rPr lang="en-US" sz="5400" dirty="0" smtClean="0"/>
              <a:t>the unstable ,unsaturated , liquid TAGs:</a:t>
            </a:r>
          </a:p>
          <a:p>
            <a:pPr lvl="1"/>
            <a:r>
              <a:rPr lang="en-US" sz="5200" dirty="0" smtClean="0"/>
              <a:t>To stable , saturated, solid TAGs</a:t>
            </a:r>
          </a:p>
          <a:p>
            <a:pPr lvl="1"/>
            <a:r>
              <a:rPr lang="en-US" sz="5200" b="1" dirty="0" smtClean="0"/>
              <a:t>Increases </a:t>
            </a:r>
            <a:r>
              <a:rPr lang="en-US" sz="5200" b="1" dirty="0"/>
              <a:t>s</a:t>
            </a:r>
            <a:r>
              <a:rPr lang="en-US" sz="5200" b="1" dirty="0" smtClean="0"/>
              <a:t>helf life </a:t>
            </a:r>
          </a:p>
          <a:p>
            <a:pPr lvl="1"/>
            <a:r>
              <a:rPr lang="en-US" sz="5200" dirty="0"/>
              <a:t> </a:t>
            </a:r>
            <a:r>
              <a:rPr lang="en-US" sz="5200" b="1" dirty="0" smtClean="0">
                <a:solidFill>
                  <a:srgbClr val="C00000"/>
                </a:solidFill>
              </a:rPr>
              <a:t>Reduces risk of </a:t>
            </a:r>
            <a:r>
              <a:rPr lang="en-US" sz="5200" b="1" dirty="0">
                <a:solidFill>
                  <a:srgbClr val="C00000"/>
                </a:solidFill>
              </a:rPr>
              <a:t>R</a:t>
            </a:r>
            <a:r>
              <a:rPr lang="en-US" sz="5200" b="1" dirty="0" smtClean="0">
                <a:solidFill>
                  <a:srgbClr val="C00000"/>
                </a:solidFill>
              </a:rPr>
              <a:t>ancidity</a:t>
            </a:r>
            <a:r>
              <a:rPr lang="en-US" sz="5200" dirty="0" smtClean="0"/>
              <a:t> </a:t>
            </a:r>
          </a:p>
          <a:p>
            <a:pPr lvl="1"/>
            <a:r>
              <a:rPr lang="en-US" sz="5200" dirty="0" smtClean="0"/>
              <a:t>Example : Vanaspati Dalda </a:t>
            </a:r>
            <a:r>
              <a:rPr lang="en-US" sz="5200" dirty="0"/>
              <a:t>,Margarine.</a:t>
            </a: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12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839200" cy="51054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Double bond</a:t>
            </a:r>
            <a:r>
              <a:rPr lang="en-US" sz="4000" b="1" dirty="0"/>
              <a:t> </a:t>
            </a:r>
            <a:r>
              <a:rPr lang="en-US" sz="4000" dirty="0"/>
              <a:t>containing </a:t>
            </a:r>
            <a:r>
              <a:rPr lang="en-US" sz="4000" dirty="0" smtClean="0"/>
              <a:t>/Unsaturated Fatty acids are </a:t>
            </a:r>
            <a:r>
              <a:rPr lang="en-US" sz="4000" b="1" dirty="0" smtClean="0">
                <a:solidFill>
                  <a:srgbClr val="C00000"/>
                </a:solidFill>
              </a:rPr>
              <a:t>unstable</a:t>
            </a:r>
            <a:r>
              <a:rPr lang="en-US" sz="4000" b="1" dirty="0" smtClean="0"/>
              <a:t> </a:t>
            </a:r>
            <a:r>
              <a:rPr lang="en-US" sz="4000" dirty="0" smtClean="0"/>
              <a:t>and </a:t>
            </a:r>
            <a:r>
              <a:rPr lang="en-US" sz="4000" b="1" dirty="0" smtClean="0"/>
              <a:t>ready</a:t>
            </a:r>
            <a:r>
              <a:rPr lang="en-US" sz="4000" dirty="0" smtClean="0"/>
              <a:t> for </a:t>
            </a:r>
            <a:r>
              <a:rPr lang="en-US" sz="4000" b="1" dirty="0" smtClean="0">
                <a:solidFill>
                  <a:srgbClr val="C00000"/>
                </a:solidFill>
              </a:rPr>
              <a:t>peroxidation and rancidity.</a:t>
            </a:r>
          </a:p>
          <a:p>
            <a:r>
              <a:rPr lang="en-US" sz="4000" b="1" dirty="0" smtClean="0"/>
              <a:t>Single bond </a:t>
            </a:r>
            <a:r>
              <a:rPr lang="en-US" sz="4000" dirty="0" smtClean="0"/>
              <a:t>containing/Saturated Fatty acids are </a:t>
            </a:r>
            <a:r>
              <a:rPr lang="en-US" sz="4000" b="1" dirty="0" smtClean="0">
                <a:solidFill>
                  <a:srgbClr val="C00000"/>
                </a:solidFill>
              </a:rPr>
              <a:t>stable and less peroxidized and made rancid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8967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Disadvantage Of Hydrogenation Of Fat/Fatty acids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458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During Hydrogenation some of the </a:t>
            </a:r>
            <a:r>
              <a:rPr lang="en-US" sz="5400" b="1" dirty="0" smtClean="0"/>
              <a:t>Cis form Fatty acids</a:t>
            </a:r>
            <a:r>
              <a:rPr lang="en-US" sz="5400" dirty="0" smtClean="0"/>
              <a:t> are </a:t>
            </a:r>
            <a:r>
              <a:rPr lang="en-US" sz="5400" b="1" dirty="0" smtClean="0">
                <a:solidFill>
                  <a:srgbClr val="C00000"/>
                </a:solidFill>
              </a:rPr>
              <a:t>transformed to Trans Fatty acids.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86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/>
              <a:t>Trans Fats increases the risk of Atherosclerosis and CVD.</a:t>
            </a:r>
            <a:br>
              <a:rPr lang="en-US" sz="5400" b="1" dirty="0"/>
            </a:br>
            <a:r>
              <a:rPr lang="en-US" sz="5400" dirty="0"/>
              <a:t/>
            </a:r>
            <a:br>
              <a:rPr lang="en-US" sz="5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73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8686800" cy="4343400"/>
          </a:xfrm>
        </p:spPr>
        <p:txBody>
          <a:bodyPr>
            <a:noAutofit/>
          </a:bodyPr>
          <a:lstStyle/>
          <a:p>
            <a:r>
              <a:rPr lang="en-US" sz="4800" dirty="0" smtClean="0"/>
              <a:t>Hydrogenated  trans Fatty acids are </a:t>
            </a:r>
            <a:r>
              <a:rPr lang="en-US" sz="4800" b="1" dirty="0" smtClean="0"/>
              <a:t>more stable.</a:t>
            </a:r>
          </a:p>
          <a:p>
            <a:r>
              <a:rPr lang="en-US" sz="4800" dirty="0" smtClean="0"/>
              <a:t>Body has </a:t>
            </a:r>
            <a:r>
              <a:rPr lang="en-US" sz="4800" b="1" dirty="0" smtClean="0"/>
              <a:t>no enzyme system </a:t>
            </a:r>
            <a:r>
              <a:rPr lang="en-US" sz="4800" dirty="0" smtClean="0"/>
              <a:t>to oxidize and </a:t>
            </a:r>
            <a:r>
              <a:rPr lang="en-US" sz="4800" b="1" dirty="0" smtClean="0"/>
              <a:t>metabolize trans fatty acids.</a:t>
            </a:r>
          </a:p>
        </p:txBody>
      </p:sp>
    </p:spTree>
    <p:extLst>
      <p:ext uri="{BB962C8B-B14F-4D97-AF65-F5344CB8AC3E}">
        <p14:creationId xmlns:p14="http://schemas.microsoft.com/office/powerpoint/2010/main" val="37097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953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Thus trans Fats containing trans Fatty acids are:  </a:t>
            </a:r>
          </a:p>
          <a:p>
            <a:r>
              <a:rPr lang="en-US" sz="4400" b="1" dirty="0" smtClean="0"/>
              <a:t>Less  </a:t>
            </a:r>
            <a:r>
              <a:rPr lang="en-US" sz="4400" b="1" dirty="0"/>
              <a:t>metabolized in body.</a:t>
            </a:r>
          </a:p>
          <a:p>
            <a:r>
              <a:rPr lang="en-US" sz="4400" dirty="0"/>
              <a:t>M</a:t>
            </a:r>
            <a:r>
              <a:rPr lang="en-US" sz="4400" dirty="0" smtClean="0"/>
              <a:t>ore retained </a:t>
            </a:r>
            <a:r>
              <a:rPr lang="en-US" sz="4400" dirty="0"/>
              <a:t>in the body</a:t>
            </a:r>
            <a:r>
              <a:rPr lang="en-US" sz="4400" dirty="0" smtClean="0"/>
              <a:t>.</a:t>
            </a:r>
          </a:p>
          <a:p>
            <a:r>
              <a:rPr lang="en-US" sz="4400" dirty="0" smtClean="0"/>
              <a:t>Leading to </a:t>
            </a:r>
            <a:r>
              <a:rPr lang="en-US" sz="4400" b="1" dirty="0" smtClean="0">
                <a:solidFill>
                  <a:srgbClr val="C00000"/>
                </a:solidFill>
              </a:rPr>
              <a:t>Atherosclerosis and CVD.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5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153400" cy="4876800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R</a:t>
            </a:r>
            <a:r>
              <a:rPr lang="en-US" sz="7200" b="1" dirty="0" smtClean="0">
                <a:solidFill>
                  <a:srgbClr val="C00000"/>
                </a:solidFill>
              </a:rPr>
              <a:t>emember Hydrogenated Fats are Bad for Health.</a:t>
            </a:r>
          </a:p>
        </p:txBody>
      </p:sp>
    </p:spTree>
    <p:extLst>
      <p:ext uri="{BB962C8B-B14F-4D97-AF65-F5344CB8AC3E}">
        <p14:creationId xmlns:p14="http://schemas.microsoft.com/office/powerpoint/2010/main" val="231790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6000" b="1" dirty="0" smtClean="0"/>
              <a:t>Note</a:t>
            </a:r>
          </a:p>
          <a:p>
            <a:r>
              <a:rPr lang="en-US" sz="6000" dirty="0" smtClean="0"/>
              <a:t>Try eat natural Fats.</a:t>
            </a:r>
          </a:p>
          <a:p>
            <a:r>
              <a:rPr lang="en-US" sz="6000" dirty="0" smtClean="0"/>
              <a:t>Avoid Processed Fats.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53161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956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Bloor’s Classification Of Lipids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92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458200" cy="52578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4300" b="1" dirty="0" smtClean="0"/>
              <a:t>Summary Of Hydrogenation:</a:t>
            </a:r>
          </a:p>
          <a:p>
            <a:pPr algn="ctr"/>
            <a:r>
              <a:rPr lang="en-US" sz="3600" dirty="0" smtClean="0"/>
              <a:t> Hydrogen </a:t>
            </a:r>
            <a:r>
              <a:rPr lang="en-US" sz="3600" dirty="0"/>
              <a:t>atoms are added to unsaturated </a:t>
            </a:r>
            <a:r>
              <a:rPr lang="en-US" sz="3600" dirty="0" smtClean="0"/>
              <a:t>Fatty </a:t>
            </a:r>
            <a:r>
              <a:rPr lang="en-US" sz="3600" dirty="0"/>
              <a:t>acids</a:t>
            </a:r>
          </a:p>
          <a:p>
            <a:pPr lvl="1"/>
            <a:r>
              <a:rPr lang="en-US" sz="3600" dirty="0"/>
              <a:t>Make </a:t>
            </a:r>
            <a:r>
              <a:rPr lang="en-US" sz="3600" dirty="0" smtClean="0"/>
              <a:t>liquid oils </a:t>
            </a:r>
            <a:r>
              <a:rPr lang="en-US" sz="3600" dirty="0"/>
              <a:t>more solid and more </a:t>
            </a:r>
            <a:r>
              <a:rPr lang="en-US" sz="3600" dirty="0" smtClean="0"/>
              <a:t>saturated.</a:t>
            </a:r>
            <a:endParaRPr lang="en-US" sz="3600" dirty="0"/>
          </a:p>
          <a:p>
            <a:pPr lvl="1"/>
            <a:r>
              <a:rPr lang="en-US" sz="3600" dirty="0"/>
              <a:t>Create </a:t>
            </a:r>
            <a:r>
              <a:rPr lang="en-US" sz="3600" i="1" dirty="0"/>
              <a:t>trans</a:t>
            </a:r>
            <a:r>
              <a:rPr lang="en-US" sz="3600" dirty="0"/>
              <a:t> fatty </a:t>
            </a:r>
            <a:r>
              <a:rPr lang="en-US" sz="3600" dirty="0" smtClean="0"/>
              <a:t>acids.</a:t>
            </a:r>
            <a:endParaRPr lang="en-US" sz="3600" dirty="0"/>
          </a:p>
          <a:p>
            <a:pPr lvl="1"/>
            <a:r>
              <a:rPr lang="en-US" sz="3600" dirty="0"/>
              <a:t>Reduce </a:t>
            </a:r>
            <a:r>
              <a:rPr lang="en-US" sz="3600" dirty="0" smtClean="0"/>
              <a:t>oxidation</a:t>
            </a:r>
            <a:r>
              <a:rPr lang="en-US" sz="3600" dirty="0"/>
              <a:t> </a:t>
            </a:r>
            <a:r>
              <a:rPr lang="en-US" sz="3600" dirty="0" smtClean="0"/>
              <a:t>of Fatty acids.</a:t>
            </a:r>
          </a:p>
          <a:p>
            <a:pPr lvl="1"/>
            <a:r>
              <a:rPr lang="en-US" sz="3600" dirty="0" smtClean="0"/>
              <a:t>Resist rancidity.</a:t>
            </a:r>
            <a:endParaRPr lang="en-US" sz="3600" dirty="0"/>
          </a:p>
          <a:p>
            <a:pPr lvl="1"/>
            <a:r>
              <a:rPr lang="en-US" sz="3600" dirty="0"/>
              <a:t>Increase risk of cardiovascular </a:t>
            </a:r>
            <a:r>
              <a:rPr lang="en-US" sz="3600" dirty="0" smtClean="0"/>
              <a:t>disease.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4181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Rancidity Of Fats/Oils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27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Rancidity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389120"/>
          </a:xfrm>
        </p:spPr>
        <p:txBody>
          <a:bodyPr>
            <a:noAutofit/>
          </a:bodyPr>
          <a:lstStyle/>
          <a:p>
            <a:r>
              <a:rPr lang="en-US" sz="4800" dirty="0" smtClean="0"/>
              <a:t>Rancidity is a </a:t>
            </a:r>
            <a:r>
              <a:rPr lang="en-US" sz="4800" b="1" dirty="0" smtClean="0"/>
              <a:t>physico chemical </a:t>
            </a:r>
            <a:r>
              <a:rPr lang="en-US" sz="4800" dirty="0" smtClean="0"/>
              <a:t>phenomenon </a:t>
            </a:r>
          </a:p>
          <a:p>
            <a:r>
              <a:rPr lang="en-US" sz="4800" dirty="0" smtClean="0"/>
              <a:t>Which </a:t>
            </a:r>
            <a:r>
              <a:rPr lang="en-US" sz="4800" b="1" dirty="0" smtClean="0">
                <a:solidFill>
                  <a:srgbClr val="C00000"/>
                </a:solidFill>
              </a:rPr>
              <a:t>deteriorates Fats and Oils </a:t>
            </a:r>
          </a:p>
          <a:p>
            <a:r>
              <a:rPr lang="en-US" sz="4800" dirty="0" smtClean="0"/>
              <a:t>Resulting in </a:t>
            </a:r>
            <a:r>
              <a:rPr lang="en-US" sz="4800" b="1" dirty="0" smtClean="0">
                <a:solidFill>
                  <a:srgbClr val="C00000"/>
                </a:solidFill>
              </a:rPr>
              <a:t>unpleasant taste </a:t>
            </a:r>
            <a:r>
              <a:rPr lang="en-US" sz="4800" b="1" dirty="0">
                <a:solidFill>
                  <a:srgbClr val="C00000"/>
                </a:solidFill>
              </a:rPr>
              <a:t>,</a:t>
            </a:r>
            <a:r>
              <a:rPr lang="en-US" sz="4800" b="1" dirty="0" smtClean="0">
                <a:solidFill>
                  <a:srgbClr val="C00000"/>
                </a:solidFill>
              </a:rPr>
              <a:t>odor and color of Fat/Oil       	       </a:t>
            </a:r>
            <a:r>
              <a:rPr lang="en-US" sz="4800" b="1" dirty="0" smtClean="0"/>
              <a:t>(Rancid Fat/oil)</a:t>
            </a:r>
          </a:p>
        </p:txBody>
      </p:sp>
    </p:spTree>
    <p:extLst>
      <p:ext uri="{BB962C8B-B14F-4D97-AF65-F5344CB8AC3E}">
        <p14:creationId xmlns:p14="http://schemas.microsoft.com/office/powerpoint/2010/main" val="264799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3" y="2819400"/>
            <a:ext cx="9144000" cy="4648200"/>
          </a:xfrm>
        </p:spPr>
        <p:txBody>
          <a:bodyPr/>
          <a:lstStyle/>
          <a:p>
            <a:r>
              <a:rPr lang="en-US" sz="6600" dirty="0"/>
              <a:t>Rancid </a:t>
            </a:r>
            <a:r>
              <a:rPr lang="en-US" sz="6600" dirty="0" smtClean="0"/>
              <a:t>Fat </a:t>
            </a:r>
            <a:r>
              <a:rPr lang="en-US" sz="6600" dirty="0"/>
              <a:t>is </a:t>
            </a:r>
            <a:r>
              <a:rPr lang="en-US" sz="6600" b="1" dirty="0" smtClean="0">
                <a:solidFill>
                  <a:srgbClr val="C00000"/>
                </a:solidFill>
              </a:rPr>
              <a:t>inedible</a:t>
            </a:r>
            <a:endParaRPr lang="en-US" sz="6600" b="1" dirty="0">
              <a:solidFill>
                <a:srgbClr val="C00000"/>
              </a:solidFill>
            </a:endParaRP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67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Factors Causing Rancidity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2300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Causes Of Rancidity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839200" cy="5029200"/>
          </a:xfrm>
        </p:spPr>
        <p:txBody>
          <a:bodyPr>
            <a:noAutofit/>
          </a:bodyPr>
          <a:lstStyle/>
          <a:p>
            <a:r>
              <a:rPr lang="en-US" sz="3600" dirty="0" smtClean="0"/>
              <a:t>Fats and Oils get </a:t>
            </a:r>
            <a:r>
              <a:rPr lang="en-US" sz="3600" b="1" dirty="0"/>
              <a:t>R</a:t>
            </a:r>
            <a:r>
              <a:rPr lang="en-US" sz="3600" b="1" dirty="0" smtClean="0"/>
              <a:t>ancid on Ageing</a:t>
            </a:r>
            <a:r>
              <a:rPr lang="en-US" sz="3600" dirty="0" smtClean="0"/>
              <a:t>.</a:t>
            </a:r>
          </a:p>
          <a:p>
            <a:r>
              <a:rPr lang="en-US" sz="3600" dirty="0" smtClean="0"/>
              <a:t>Various </a:t>
            </a:r>
            <a:r>
              <a:rPr lang="en-US" sz="3600" b="1" dirty="0">
                <a:solidFill>
                  <a:srgbClr val="C00000"/>
                </a:solidFill>
              </a:rPr>
              <a:t>F</a:t>
            </a:r>
            <a:r>
              <a:rPr lang="en-US" sz="3600" b="1" dirty="0" smtClean="0">
                <a:solidFill>
                  <a:srgbClr val="C00000"/>
                </a:solidFill>
              </a:rPr>
              <a:t>actors aggravates rancidity </a:t>
            </a:r>
            <a:r>
              <a:rPr lang="en-US" sz="3600" dirty="0" smtClean="0"/>
              <a:t>of Oils and Fats:</a:t>
            </a:r>
          </a:p>
          <a:p>
            <a:r>
              <a:rPr lang="en-US" sz="3600" b="1" dirty="0" smtClean="0">
                <a:solidFill>
                  <a:srgbClr val="C00000"/>
                </a:solidFill>
              </a:rPr>
              <a:t>Improper handling by exposure to:</a:t>
            </a:r>
          </a:p>
          <a:p>
            <a:pPr lvl="1"/>
            <a:r>
              <a:rPr lang="en-US" sz="3600" b="1" dirty="0" smtClean="0"/>
              <a:t>Light</a:t>
            </a:r>
          </a:p>
          <a:p>
            <a:pPr lvl="1"/>
            <a:r>
              <a:rPr lang="en-US" sz="3600" b="1" dirty="0" smtClean="0"/>
              <a:t>Air</a:t>
            </a:r>
          </a:p>
          <a:p>
            <a:pPr lvl="1"/>
            <a:r>
              <a:rPr lang="en-US" sz="3600" b="1" dirty="0" smtClean="0"/>
              <a:t>Moisture</a:t>
            </a:r>
          </a:p>
          <a:p>
            <a:pPr lvl="1"/>
            <a:r>
              <a:rPr lang="en-US" sz="3600" b="1" dirty="0" smtClean="0"/>
              <a:t>Microbes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12168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52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Oxygen is favorable for Rancidity</a:t>
            </a:r>
            <a:br>
              <a:rPr lang="en-US" b="1" dirty="0" smtClean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8750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956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/>
              <a:t>PUFAs are more prone to Rancidity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8294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95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Types and Mechanism </a:t>
            </a:r>
            <a:br>
              <a:rPr lang="en-US" b="1" dirty="0" smtClean="0"/>
            </a:br>
            <a:r>
              <a:rPr lang="en-US" b="1" dirty="0" smtClean="0"/>
              <a:t>Of Rancidity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3460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Types Of Rancidity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8229600" cy="438912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Oxidative Rancidity</a:t>
            </a:r>
          </a:p>
          <a:p>
            <a:r>
              <a:rPr lang="en-US" sz="6000" b="1" dirty="0" smtClean="0">
                <a:solidFill>
                  <a:srgbClr val="C00000"/>
                </a:solidFill>
              </a:rPr>
              <a:t>Hydrolytic Rancidity</a:t>
            </a:r>
          </a:p>
          <a:p>
            <a:r>
              <a:rPr lang="en-US" sz="6000" b="1" dirty="0" smtClean="0">
                <a:solidFill>
                  <a:srgbClr val="C00000"/>
                </a:solidFill>
              </a:rPr>
              <a:t>Ketonic Rancidity</a:t>
            </a:r>
            <a:endParaRPr 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7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915400" cy="522732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000" b="1" dirty="0" smtClean="0"/>
              <a:t>Four Classes of Lipids By Bloor</a:t>
            </a:r>
          </a:p>
          <a:p>
            <a:pPr marL="0" indent="0" algn="ctr">
              <a:buNone/>
            </a:pPr>
            <a:endParaRPr lang="en-US" sz="4000" b="1" dirty="0" smtClean="0"/>
          </a:p>
          <a:p>
            <a:pPr marL="1028700" indent="-1028700">
              <a:buFont typeface="+mj-lt"/>
              <a:buAutoNum type="alphaUcPeriod"/>
            </a:pPr>
            <a:r>
              <a:rPr lang="en-US" sz="4800" b="1" dirty="0" smtClean="0">
                <a:solidFill>
                  <a:srgbClr val="C00000"/>
                </a:solidFill>
              </a:rPr>
              <a:t>Simple Lipids</a:t>
            </a:r>
          </a:p>
          <a:p>
            <a:pPr marL="1028700" indent="-1028700">
              <a:buFont typeface="+mj-lt"/>
              <a:buAutoNum type="alphaUcPeriod"/>
            </a:pPr>
            <a:r>
              <a:rPr lang="en-US" sz="4800" b="1" dirty="0" smtClean="0">
                <a:solidFill>
                  <a:srgbClr val="C00000"/>
                </a:solidFill>
              </a:rPr>
              <a:t>Complex/Compound Lipids</a:t>
            </a:r>
          </a:p>
          <a:p>
            <a:pPr marL="1028700" indent="-1028700">
              <a:buFont typeface="+mj-lt"/>
              <a:buAutoNum type="alphaUcPeriod"/>
            </a:pPr>
            <a:r>
              <a:rPr lang="en-US" sz="4800" b="1" dirty="0" smtClean="0">
                <a:solidFill>
                  <a:srgbClr val="C00000"/>
                </a:solidFill>
              </a:rPr>
              <a:t>Derived Lipids</a:t>
            </a:r>
          </a:p>
          <a:p>
            <a:pPr marL="1028700" indent="-1028700">
              <a:buFont typeface="+mj-lt"/>
              <a:buAutoNum type="alphaUcPeriod"/>
            </a:pPr>
            <a:r>
              <a:rPr lang="en-US" sz="4800" b="1" dirty="0" smtClean="0">
                <a:solidFill>
                  <a:srgbClr val="C00000"/>
                </a:solidFill>
              </a:rPr>
              <a:t>Miscellaneous Lipids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9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534400" cy="438912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Oxidative Rancidity</a:t>
            </a:r>
            <a:r>
              <a:rPr lang="en-US" sz="4000" b="1" dirty="0" smtClean="0"/>
              <a:t>:</a:t>
            </a:r>
          </a:p>
          <a:p>
            <a:r>
              <a:rPr lang="en-US" sz="4400" dirty="0" smtClean="0"/>
              <a:t>PUFAs having </a:t>
            </a:r>
            <a:r>
              <a:rPr lang="en-US" sz="4400" b="1" dirty="0" smtClean="0"/>
              <a:t>double bonds </a:t>
            </a:r>
            <a:r>
              <a:rPr lang="en-US" sz="4400" dirty="0" smtClean="0"/>
              <a:t>are easily oxidized to form its peroxides.</a:t>
            </a:r>
          </a:p>
          <a:p>
            <a:r>
              <a:rPr lang="en-US" sz="4400" dirty="0" smtClean="0"/>
              <a:t>By the action of </a:t>
            </a:r>
            <a:r>
              <a:rPr lang="en-US" sz="4400" b="1" dirty="0" smtClean="0"/>
              <a:t>Oxygen Derived Free radicals (ODFR).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19646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The cellular Lipids are also likely to get peroxidized by Free radical action causing damage to biomembranes.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1242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458200" cy="51816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Hydrolytic Rancidity</a:t>
            </a:r>
            <a:r>
              <a:rPr lang="en-US" sz="4400" b="1" dirty="0" smtClean="0"/>
              <a:t>:</a:t>
            </a:r>
          </a:p>
          <a:p>
            <a:r>
              <a:rPr lang="en-US" sz="4400" dirty="0" smtClean="0"/>
              <a:t>Long Chain Saturated fatty acids are </a:t>
            </a:r>
            <a:r>
              <a:rPr lang="en-US" sz="4400" b="1" dirty="0" smtClean="0">
                <a:solidFill>
                  <a:srgbClr val="C00000"/>
                </a:solidFill>
              </a:rPr>
              <a:t>hydrolyzed</a:t>
            </a:r>
            <a:r>
              <a:rPr lang="en-US" sz="4400" dirty="0" smtClean="0"/>
              <a:t> by </a:t>
            </a:r>
            <a:r>
              <a:rPr lang="en-US" sz="4400" b="1" dirty="0" smtClean="0"/>
              <a:t>bacterial Enzymes .</a:t>
            </a:r>
          </a:p>
          <a:p>
            <a:r>
              <a:rPr lang="en-US" sz="4400" dirty="0" smtClean="0"/>
              <a:t>To produce </a:t>
            </a:r>
            <a:r>
              <a:rPr lang="en-US" sz="4400" b="1" dirty="0" smtClean="0"/>
              <a:t>Dicarboxylic  acids, Aldehydes</a:t>
            </a:r>
            <a:r>
              <a:rPr lang="en-US" sz="4400" dirty="0" smtClean="0"/>
              <a:t>, </a:t>
            </a:r>
            <a:r>
              <a:rPr lang="en-US" sz="4400" b="1" dirty="0" smtClean="0"/>
              <a:t>Ketones</a:t>
            </a:r>
            <a:r>
              <a:rPr lang="en-US" sz="4400" dirty="0" smtClean="0"/>
              <a:t> etc which make the Fat rancid.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2081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3300"/>
                </a:solidFill>
              </a:rPr>
              <a:t>Ketonic </a:t>
            </a:r>
            <a:r>
              <a:rPr lang="en-US" b="1" dirty="0">
                <a:solidFill>
                  <a:srgbClr val="FF3300"/>
                </a:solidFill>
              </a:rPr>
              <a:t>Rancidity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38912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It is due to the 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contamination </a:t>
            </a: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with certain </a:t>
            </a:r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Fungi </a:t>
            </a: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such as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Asperigillus Niger on 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Oils </a:t>
            </a: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such as </a:t>
            </a:r>
            <a:r>
              <a:rPr lang="en-US" sz="4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Coconut </a:t>
            </a: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oil.</a:t>
            </a:r>
          </a:p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Ketones, </a:t>
            </a:r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Fatty 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aldehydes, short chain fatty acids</a:t>
            </a: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and 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fatty alcohols </a:t>
            </a: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are formed. </a:t>
            </a:r>
          </a:p>
          <a:p>
            <a:pPr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Moisture accelerates 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Ketonic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rancidity.</a:t>
            </a:r>
            <a:endParaRPr lang="en-GB" sz="4000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172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648200"/>
          </a:xfrm>
        </p:spPr>
        <p:txBody>
          <a:bodyPr>
            <a:normAutofit fontScale="92500"/>
          </a:bodyPr>
          <a:lstStyle/>
          <a:p>
            <a:r>
              <a:rPr lang="en-US" sz="5400" dirty="0"/>
              <a:t>Rancidity gives bad odor and taste to rancid Fats/oils.</a:t>
            </a:r>
          </a:p>
          <a:p>
            <a:r>
              <a:rPr lang="en-US" sz="5400" b="1" dirty="0" smtClean="0"/>
              <a:t>Due to Dicarboxylic acids ,Ketones , Aldehydes </a:t>
            </a:r>
            <a:r>
              <a:rPr lang="en-US" sz="5400" dirty="0" smtClean="0"/>
              <a:t>Produced during </a:t>
            </a:r>
            <a:r>
              <a:rPr lang="en-US" sz="5400" smtClean="0"/>
              <a:t>the process of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3338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Prevention Of Rancidity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305800" cy="461772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Rancidity can be prevented by </a:t>
            </a:r>
            <a:r>
              <a:rPr lang="en-US" sz="4800" b="1" dirty="0" smtClean="0">
                <a:solidFill>
                  <a:srgbClr val="C00000"/>
                </a:solidFill>
              </a:rPr>
              <a:t>proper handling of oils 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51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By keeping fats or oils in </a:t>
            </a:r>
            <a:r>
              <a:rPr lang="en-US" sz="51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well closed containers in cold, dark and dry place</a:t>
            </a:r>
            <a:r>
              <a:rPr lang="en-US" sz="51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sz="51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>
              <a:buNone/>
            </a:pPr>
            <a:endParaRPr lang="en-US" sz="5000" b="1" dirty="0" smtClean="0"/>
          </a:p>
        </p:txBody>
      </p:sp>
    </p:spTree>
    <p:extLst>
      <p:ext uri="{BB962C8B-B14F-4D97-AF65-F5344CB8AC3E}">
        <p14:creationId xmlns:p14="http://schemas.microsoft.com/office/powerpoint/2010/main" val="6323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Prevention Of Rancidity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915400" cy="477012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4600" b="1" dirty="0" smtClean="0">
                <a:solidFill>
                  <a:srgbClr val="C00000"/>
                </a:solidFill>
              </a:rPr>
              <a:t>Avoid</a:t>
            </a:r>
            <a:r>
              <a:rPr lang="en-US" sz="4600" dirty="0" smtClean="0"/>
              <a:t> </a:t>
            </a:r>
            <a:r>
              <a:rPr lang="en-US" sz="4600" dirty="0"/>
              <a:t>exposure to </a:t>
            </a:r>
            <a:r>
              <a:rPr lang="en-US" sz="4600" b="1" dirty="0"/>
              <a:t>direct sunlight, moisture and air</a:t>
            </a:r>
            <a:r>
              <a:rPr lang="en-US" sz="4600" b="1" dirty="0" smtClean="0"/>
              <a:t>.</a:t>
            </a:r>
          </a:p>
          <a:p>
            <a:pPr marL="393192" lvl="1" indent="0">
              <a:buNone/>
            </a:pPr>
            <a:endParaRPr lang="en-US" sz="4600" b="1" dirty="0"/>
          </a:p>
          <a:p>
            <a:pPr lvl="1"/>
            <a:r>
              <a:rPr lang="en-US" sz="4600" b="1" dirty="0" smtClean="0">
                <a:solidFill>
                  <a:srgbClr val="C00000"/>
                </a:solidFill>
              </a:rPr>
              <a:t>Avoid over</a:t>
            </a:r>
            <a:r>
              <a:rPr lang="en-US" sz="4600" dirty="0" smtClean="0"/>
              <a:t> </a:t>
            </a:r>
            <a:r>
              <a:rPr lang="en-US" sz="4600" dirty="0"/>
              <a:t>and </a:t>
            </a:r>
            <a:r>
              <a:rPr lang="en-US" sz="4600" b="1" dirty="0">
                <a:solidFill>
                  <a:srgbClr val="C00000"/>
                </a:solidFill>
              </a:rPr>
              <a:t>repeated</a:t>
            </a:r>
            <a:r>
              <a:rPr lang="en-US" sz="4600" dirty="0"/>
              <a:t> </a:t>
            </a:r>
            <a:r>
              <a:rPr lang="en-US" sz="4600" b="1" dirty="0">
                <a:solidFill>
                  <a:srgbClr val="C00000"/>
                </a:solidFill>
              </a:rPr>
              <a:t>heating </a:t>
            </a:r>
            <a:r>
              <a:rPr lang="en-US" sz="4600" dirty="0"/>
              <a:t>of  oils and fats.</a:t>
            </a:r>
          </a:p>
          <a:p>
            <a:endParaRPr lang="en-US" sz="4800" dirty="0"/>
          </a:p>
          <a:p>
            <a:pPr marL="393192" lvl="1" indent="0">
              <a:lnSpc>
                <a:spcPct val="80000"/>
              </a:lnSpc>
              <a:buNone/>
              <a:defRPr/>
            </a:pP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50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8686800" cy="4800600"/>
          </a:xfrm>
        </p:spPr>
        <p:txBody>
          <a:bodyPr>
            <a:norm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Removal</a:t>
            </a:r>
            <a:r>
              <a:rPr lang="en-US" sz="4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of catalysts such as 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Lead</a:t>
            </a:r>
            <a:r>
              <a:rPr lang="en-US" sz="4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and 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Copper</a:t>
            </a:r>
            <a:r>
              <a:rPr lang="en-US" sz="4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4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from Fat/Oils that </a:t>
            </a:r>
            <a:r>
              <a:rPr lang="en-US" sz="4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catalyzes </a:t>
            </a:r>
            <a:r>
              <a:rPr lang="en-US" sz="44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rancidity</a:t>
            </a:r>
            <a:r>
              <a:rPr lang="en-US" sz="4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prevents rancidity.</a:t>
            </a:r>
            <a:endParaRPr lang="en-US" sz="4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2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Antioxidants Prevent Rancidity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6000" dirty="0" smtClean="0"/>
              <a:t>Antioxidants are chemical agents which prevent the peroxidation and Hydrolysis of Fats/Oils.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86913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534400" cy="59436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600" b="1" dirty="0" smtClean="0"/>
              <a:t>Examples Of Antioxidants:</a:t>
            </a:r>
          </a:p>
          <a:p>
            <a:r>
              <a:rPr lang="en-US" sz="4000" dirty="0" smtClean="0"/>
              <a:t>Tocopherol(Vitamin E)</a:t>
            </a:r>
          </a:p>
          <a:p>
            <a:r>
              <a:rPr lang="en-US" sz="4000" dirty="0" smtClean="0"/>
              <a:t>Vitamin C</a:t>
            </a:r>
          </a:p>
          <a:p>
            <a:r>
              <a:rPr lang="en-US" sz="4000" dirty="0" smtClean="0"/>
              <a:t>Propyl Gallate</a:t>
            </a:r>
          </a:p>
          <a:p>
            <a:r>
              <a:rPr lang="en-US" sz="4000" dirty="0" smtClean="0"/>
              <a:t>Alpha Napthol</a:t>
            </a:r>
            <a:r>
              <a:rPr lang="en-US" sz="4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en-US" sz="4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 sz="4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Phenols</a:t>
            </a:r>
          </a:p>
          <a:p>
            <a:r>
              <a:rPr lang="en-US" sz="4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Tannins </a:t>
            </a:r>
          </a:p>
          <a:p>
            <a:r>
              <a:rPr lang="en-US" sz="4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Hydroquinone's</a:t>
            </a: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endParaRPr lang="en-US" sz="4000" dirty="0" smtClean="0"/>
          </a:p>
          <a:p>
            <a:r>
              <a:rPr lang="en-US" sz="4000" dirty="0" smtClean="0"/>
              <a:t>Butylated Hydroxy Anisole(BHA)</a:t>
            </a:r>
          </a:p>
          <a:p>
            <a:r>
              <a:rPr lang="en-US" sz="4000" dirty="0" smtClean="0"/>
              <a:t>Butylated Hydroxy Toluene (BHT)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8401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</a:rPr>
              <a:t/>
            </a:r>
            <a:br>
              <a:rPr lang="en-US" sz="5400" b="1" dirty="0" smtClean="0">
                <a:solidFill>
                  <a:srgbClr val="C00000"/>
                </a:solidFill>
              </a:rPr>
            </a:br>
            <a:r>
              <a:rPr lang="en-US" sz="5400" b="1" dirty="0" smtClean="0">
                <a:solidFill>
                  <a:srgbClr val="C00000"/>
                </a:solidFill>
              </a:rPr>
              <a:t>A</a:t>
            </a:r>
            <a:r>
              <a:rPr lang="en-US" sz="5400" b="1" dirty="0">
                <a:solidFill>
                  <a:srgbClr val="C00000"/>
                </a:solidFill>
              </a:rPr>
              <a:t>. Simple Lipid  </a:t>
            </a:r>
            <a:r>
              <a:rPr lang="en-US" sz="5400" b="1" dirty="0"/>
              <a:t/>
            </a:r>
            <a:br>
              <a:rPr lang="en-US" sz="5400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648200"/>
          </a:xfrm>
        </p:spPr>
        <p:txBody>
          <a:bodyPr>
            <a:normAutofit fontScale="92500" lnSpcReduction="10000"/>
          </a:bodyPr>
          <a:lstStyle/>
          <a:p>
            <a:pPr marL="0" indent="0" algn="ctr" eaLnBrk="0" hangingPunct="0">
              <a:spcBef>
                <a:spcPct val="15000"/>
              </a:spcBef>
              <a:spcAft>
                <a:spcPct val="15000"/>
              </a:spcAft>
              <a:buNone/>
            </a:pPr>
            <a:r>
              <a:rPr lang="en-US" sz="3200" b="1" dirty="0" smtClean="0">
                <a:solidFill>
                  <a:srgbClr val="C00000"/>
                </a:solidFill>
              </a:rPr>
              <a:t>Simple Lipids are Ester </a:t>
            </a:r>
            <a:r>
              <a:rPr lang="en-US" sz="3200" b="1" dirty="0">
                <a:solidFill>
                  <a:srgbClr val="C00000"/>
                </a:solidFill>
              </a:rPr>
              <a:t>of fatty acids with various alcohols</a:t>
            </a:r>
          </a:p>
          <a:p>
            <a:pPr marL="457200" indent="-457200" eaLnBrk="0" hangingPunct="0">
              <a:spcBef>
                <a:spcPct val="15000"/>
              </a:spcBef>
              <a:spcAft>
                <a:spcPct val="15000"/>
              </a:spcAft>
            </a:pPr>
            <a:r>
              <a:rPr lang="en-US" sz="3200" b="1" dirty="0">
                <a:solidFill>
                  <a:srgbClr val="002060"/>
                </a:solidFill>
              </a:rPr>
              <a:t>Fats and Oils </a:t>
            </a:r>
          </a:p>
          <a:p>
            <a:pPr marL="822960" lvl="1" indent="-457200" eaLnBrk="0" hangingPunct="0">
              <a:spcBef>
                <a:spcPct val="15000"/>
              </a:spcBef>
              <a:spcAft>
                <a:spcPct val="15000"/>
              </a:spcAft>
            </a:pPr>
            <a:r>
              <a:rPr lang="en-US" sz="3000" b="1" dirty="0"/>
              <a:t>Triglycerides </a:t>
            </a:r>
          </a:p>
          <a:p>
            <a:pPr marL="457200" indent="-457200" eaLnBrk="0" hangingPunct="0">
              <a:spcBef>
                <a:spcPct val="15000"/>
              </a:spcBef>
              <a:spcAft>
                <a:spcPct val="15000"/>
              </a:spcAft>
            </a:pPr>
            <a:r>
              <a:rPr lang="en-US" sz="3200" b="1" dirty="0">
                <a:solidFill>
                  <a:srgbClr val="7030A0"/>
                </a:solidFill>
              </a:rPr>
              <a:t>Waxes </a:t>
            </a:r>
          </a:p>
          <a:p>
            <a:pPr marL="822960" lvl="1" indent="-457200" eaLnBrk="0" hangingPunct="0">
              <a:spcBef>
                <a:spcPct val="15000"/>
              </a:spcBef>
              <a:spcAft>
                <a:spcPct val="15000"/>
              </a:spcAft>
            </a:pPr>
            <a:r>
              <a:rPr lang="en-US" sz="3000" b="1" dirty="0"/>
              <a:t>Cetyl alcohol esters of fatty acids(Bees wax)</a:t>
            </a:r>
          </a:p>
          <a:p>
            <a:pPr marL="822960" lvl="1" indent="-457200" eaLnBrk="0" hangingPunct="0">
              <a:spcBef>
                <a:spcPct val="15000"/>
              </a:spcBef>
              <a:spcAft>
                <a:spcPct val="15000"/>
              </a:spcAft>
            </a:pPr>
            <a:r>
              <a:rPr lang="en-US" sz="3000" b="1" dirty="0"/>
              <a:t>Cholesterol Esters</a:t>
            </a:r>
          </a:p>
          <a:p>
            <a:pPr marL="822960" lvl="1" indent="-457200" eaLnBrk="0" hangingPunct="0">
              <a:spcBef>
                <a:spcPct val="15000"/>
              </a:spcBef>
              <a:spcAft>
                <a:spcPct val="15000"/>
              </a:spcAft>
            </a:pPr>
            <a:r>
              <a:rPr lang="en-US" sz="3000" b="1" dirty="0"/>
              <a:t> Vitamin A Esters</a:t>
            </a:r>
          </a:p>
          <a:p>
            <a:pPr marL="822960" lvl="1" indent="-457200" eaLnBrk="0" hangingPunct="0">
              <a:spcBef>
                <a:spcPct val="15000"/>
              </a:spcBef>
              <a:spcAft>
                <a:spcPct val="15000"/>
              </a:spcAft>
            </a:pPr>
            <a:r>
              <a:rPr lang="en-US" sz="3000" b="1" dirty="0"/>
              <a:t>Vitamin D Esters</a:t>
            </a:r>
          </a:p>
          <a:p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36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The most common natural antioxidant is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vitamin E that is important in vitro and in vivo.</a:t>
            </a:r>
            <a:endParaRPr lang="en-GB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en-US" sz="4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62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lnSpcReduction="10000"/>
          </a:bodyPr>
          <a:lstStyle/>
          <a:p>
            <a:r>
              <a:rPr lang="en-US" sz="4000" b="1" dirty="0" smtClean="0"/>
              <a:t>Vegetable oils </a:t>
            </a:r>
            <a:r>
              <a:rPr lang="en-US" sz="4000" dirty="0" smtClean="0"/>
              <a:t>are associated with </a:t>
            </a:r>
            <a:r>
              <a:rPr lang="en-US" sz="4000" b="1" dirty="0" smtClean="0"/>
              <a:t>high content </a:t>
            </a:r>
            <a:r>
              <a:rPr lang="en-US" sz="4000" dirty="0" smtClean="0"/>
              <a:t>of </a:t>
            </a:r>
            <a:r>
              <a:rPr lang="en-US" sz="4000" b="1" dirty="0" smtClean="0">
                <a:solidFill>
                  <a:srgbClr val="C00000"/>
                </a:solidFill>
              </a:rPr>
              <a:t>natural antioxidants (Vitamin E), </a:t>
            </a:r>
          </a:p>
          <a:p>
            <a:r>
              <a:rPr lang="en-US" sz="4000" dirty="0" smtClean="0"/>
              <a:t>Hence </a:t>
            </a:r>
            <a:r>
              <a:rPr lang="en-US" sz="4000" b="1" dirty="0" smtClean="0"/>
              <a:t>oils do not undergo rancid rapidly</a:t>
            </a:r>
            <a:r>
              <a:rPr lang="en-US" sz="4000" dirty="0" smtClean="0"/>
              <a:t> </a:t>
            </a:r>
          </a:p>
          <a:p>
            <a:r>
              <a:rPr lang="en-US" sz="4000" dirty="0" smtClean="0"/>
              <a:t>As compared to </a:t>
            </a:r>
            <a:r>
              <a:rPr lang="en-US" sz="4000" b="1" dirty="0" smtClean="0"/>
              <a:t>animal fats </a:t>
            </a:r>
            <a:r>
              <a:rPr lang="en-US" sz="4000" dirty="0" smtClean="0"/>
              <a:t>which are </a:t>
            </a:r>
            <a:r>
              <a:rPr lang="en-US" sz="4000" b="1" dirty="0" smtClean="0"/>
              <a:t>poor in naturally </a:t>
            </a:r>
            <a:r>
              <a:rPr lang="en-US" sz="4000" dirty="0" smtClean="0"/>
              <a:t>associated</a:t>
            </a:r>
            <a:r>
              <a:rPr lang="en-US" sz="4000" dirty="0"/>
              <a:t> </a:t>
            </a:r>
            <a:r>
              <a:rPr lang="en-US" sz="4000" b="1" dirty="0"/>
              <a:t>antioxidants </a:t>
            </a:r>
            <a:r>
              <a:rPr lang="en-US" sz="4000" b="1" dirty="0" smtClean="0"/>
              <a:t>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0253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229600" cy="4953000"/>
          </a:xfrm>
        </p:spPr>
        <p:txBody>
          <a:bodyPr>
            <a:no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Addition of </a:t>
            </a:r>
            <a:r>
              <a:rPr lang="en-US" sz="5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n-US" sz="54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nti-oxidants</a:t>
            </a:r>
            <a:r>
              <a:rPr lang="en-US" sz="5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prevents </a:t>
            </a:r>
            <a:r>
              <a:rPr lang="en-US" sz="5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peroxidation in fat (i.e., rancidity). </a:t>
            </a:r>
            <a:endParaRPr lang="en-US" sz="54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indent="0">
              <a:buNone/>
            </a:pPr>
            <a:endParaRPr lang="en-US" sz="54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731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991600" cy="5562600"/>
          </a:xfrm>
        </p:spPr>
        <p:txBody>
          <a:bodyPr>
            <a:normAutofit/>
          </a:bodyPr>
          <a:lstStyle/>
          <a:p>
            <a:r>
              <a:rPr lang="en-US" sz="4800" dirty="0"/>
              <a:t>Rancidity of Fats and Oils is prevented by adding Antioxidants.</a:t>
            </a:r>
          </a:p>
          <a:p>
            <a:r>
              <a:rPr lang="en-US" sz="4800" b="1" dirty="0" smtClean="0">
                <a:solidFill>
                  <a:srgbClr val="C00000"/>
                </a:solidFill>
              </a:rPr>
              <a:t>Thus addition of Antioxidants</a:t>
            </a:r>
            <a:r>
              <a:rPr lang="en-US" sz="4800" dirty="0" smtClean="0"/>
              <a:t> </a:t>
            </a:r>
            <a:r>
              <a:rPr lang="en-US" sz="4800" b="1" dirty="0"/>
              <a:t>increases shelf life of  commercially synthesized Fats and Oils</a:t>
            </a:r>
            <a:r>
              <a:rPr lang="en-US" sz="4800" dirty="0"/>
              <a:t>.</a:t>
            </a:r>
          </a:p>
          <a:p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67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1676400"/>
            <a:ext cx="9906000" cy="5791200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 Avoidance 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of </a:t>
            </a:r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R</a:t>
            </a:r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ancidity of Fat/Oil By :</a:t>
            </a: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4000" b="1" dirty="0" smtClean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sz="38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Good </a:t>
            </a:r>
            <a:r>
              <a:rPr lang="en-US" sz="38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storage </a:t>
            </a:r>
            <a:r>
              <a:rPr lang="en-US" sz="38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conditions</a:t>
            </a:r>
            <a:endParaRPr lang="en-US" sz="38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sz="4000" dirty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Less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Exposure </a:t>
            </a:r>
            <a:r>
              <a:rPr lang="en-US" sz="4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</a:t>
            </a: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light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sz="4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Low Oxygen</a:t>
            </a:r>
            <a:r>
              <a:rPr lang="en-US" sz="4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moisture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sz="4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No very High temperatures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sz="4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No Bacteria </a:t>
            </a:r>
            <a:r>
              <a:rPr lang="en-US" sz="4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 fungal </a:t>
            </a: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contamination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Addition of Antioxidants</a:t>
            </a:r>
          </a:p>
          <a:p>
            <a:pPr marL="393192" lvl="1" indent="0">
              <a:lnSpc>
                <a:spcPct val="80000"/>
              </a:lnSpc>
              <a:buNone/>
              <a:defRPr/>
            </a:pPr>
            <a:endParaRPr lang="en-US" sz="40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68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Hazards of Rancid Fats</a:t>
            </a:r>
            <a:r>
              <a:rPr lang="en-US" b="1" dirty="0"/>
              <a:t>:</a:t>
            </a:r>
            <a:br>
              <a:rPr lang="en-US" b="1" dirty="0"/>
            </a:br>
            <a:endParaRPr lang="en-US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296400" cy="5791200"/>
          </a:xfrm>
        </p:spPr>
        <p:txBody>
          <a:bodyPr>
            <a:noAutofit/>
          </a:bodyPr>
          <a:lstStyle/>
          <a:p>
            <a:pPr marL="609600" indent="-609600" eaLnBrk="1" hangingPunct="1">
              <a:buFontTx/>
              <a:buAutoNum type="arabicPeriod"/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Rancidity 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destroys the content of </a:t>
            </a:r>
            <a:r>
              <a:rPr lang="en-US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polyunsaturated essential fatty acids.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Rancidity causes 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economical loss </a:t>
            </a:r>
            <a:r>
              <a:rPr lang="en-US" sz="3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because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rancid fat is inedible.</a:t>
            </a:r>
          </a:p>
          <a:p>
            <a:pPr marL="609600" indent="-609600">
              <a:buFontTx/>
              <a:buAutoNum type="arabicPeriod"/>
              <a:defRPr/>
            </a:pPr>
            <a:r>
              <a:rPr lang="en-US" sz="3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The products of rancidity are </a:t>
            </a:r>
            <a:r>
              <a:rPr lang="en-US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toxic, </a:t>
            </a:r>
            <a:r>
              <a:rPr lang="en-US" sz="3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i.e., 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causes food poisoning and cancer.</a:t>
            </a:r>
          </a:p>
          <a:p>
            <a:pPr marL="609600" indent="-609600">
              <a:buFontTx/>
              <a:buAutoNum type="arabicPeriod"/>
              <a:defRPr/>
            </a:pPr>
            <a:r>
              <a:rPr lang="en-US" sz="3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Rancidity </a:t>
            </a:r>
            <a:r>
              <a:rPr lang="en-US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destroys the fat-soluble vitamins </a:t>
            </a:r>
            <a:r>
              <a:rPr lang="en-US" sz="3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(vitamins A, D, K and E).</a:t>
            </a:r>
          </a:p>
          <a:p>
            <a:pPr marL="0" indent="0" eaLnBrk="1" hangingPunct="1">
              <a:buNone/>
              <a:defRPr/>
            </a:pPr>
            <a:endParaRPr lang="en-GB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984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5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" y="0"/>
            <a:ext cx="9144000" cy="6858000"/>
          </a:xfrm>
          <a:ln/>
        </p:spPr>
      </p:pic>
    </p:spTree>
    <p:extLst>
      <p:ext uri="{BB962C8B-B14F-4D97-AF65-F5344CB8AC3E}">
        <p14:creationId xmlns:p14="http://schemas.microsoft.com/office/powerpoint/2010/main" val="2256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Lipid Peroxidation </a:t>
            </a:r>
            <a:br>
              <a:rPr lang="en-US" b="1" dirty="0" smtClean="0"/>
            </a:br>
            <a:r>
              <a:rPr lang="en-US" b="1" dirty="0" smtClean="0"/>
              <a:t>Is a source of Free Radicals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144000" cy="461772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Lipids</a:t>
            </a:r>
            <a:r>
              <a:rPr lang="en-US" sz="4000" dirty="0" smtClean="0"/>
              <a:t> undergo </a:t>
            </a:r>
            <a:r>
              <a:rPr lang="en-US" sz="4000" b="1" dirty="0" smtClean="0">
                <a:solidFill>
                  <a:srgbClr val="C00000"/>
                </a:solidFill>
              </a:rPr>
              <a:t>peroxidation</a:t>
            </a:r>
            <a:r>
              <a:rPr lang="en-US" sz="4000" dirty="0" smtClean="0"/>
              <a:t>(autoxidation) when exposed to </a:t>
            </a:r>
            <a:r>
              <a:rPr lang="en-US" sz="4000" b="1" dirty="0" smtClean="0"/>
              <a:t>Oxygen.</a:t>
            </a:r>
          </a:p>
          <a:p>
            <a:r>
              <a:rPr lang="en-US" sz="4000" dirty="0" smtClean="0"/>
              <a:t>The oxygen derived free radicals (RO.,OH.,ROO.) with </a:t>
            </a:r>
            <a:r>
              <a:rPr lang="en-US" sz="4000" b="1" dirty="0" smtClean="0"/>
              <a:t>unpaired electrons </a:t>
            </a:r>
            <a:r>
              <a:rPr lang="en-US" sz="4000" dirty="0" smtClean="0"/>
              <a:t>leads to chain reactions of lipid peroxidation.</a:t>
            </a:r>
          </a:p>
        </p:txBody>
      </p:sp>
    </p:spTree>
    <p:extLst>
      <p:ext uri="{BB962C8B-B14F-4D97-AF65-F5344CB8AC3E}">
        <p14:creationId xmlns:p14="http://schemas.microsoft.com/office/powerpoint/2010/main" val="325375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915400" cy="52578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Steps of Lipid </a:t>
            </a:r>
            <a:r>
              <a:rPr lang="en-US" sz="4800" b="1" dirty="0">
                <a:solidFill>
                  <a:srgbClr val="C00000"/>
                </a:solidFill>
              </a:rPr>
              <a:t>peroxidation </a:t>
            </a:r>
            <a:r>
              <a:rPr lang="en-US" sz="4800" b="1" dirty="0" smtClean="0">
                <a:solidFill>
                  <a:srgbClr val="C00000"/>
                </a:solidFill>
              </a:rPr>
              <a:t>reaction:</a:t>
            </a:r>
          </a:p>
          <a:p>
            <a:pPr lvl="1"/>
            <a:r>
              <a:rPr lang="en-US" sz="4600" b="1" dirty="0" smtClean="0"/>
              <a:t>Initiation</a:t>
            </a:r>
          </a:p>
          <a:p>
            <a:pPr lvl="1"/>
            <a:r>
              <a:rPr lang="en-US" sz="4600" b="1" dirty="0" smtClean="0"/>
              <a:t>Propagation </a:t>
            </a:r>
          </a:p>
          <a:p>
            <a:pPr lvl="1"/>
            <a:r>
              <a:rPr lang="en-US" sz="4600" b="1" dirty="0" smtClean="0"/>
              <a:t>Termination </a:t>
            </a:r>
          </a:p>
        </p:txBody>
      </p:sp>
    </p:spTree>
    <p:extLst>
      <p:ext uri="{BB962C8B-B14F-4D97-AF65-F5344CB8AC3E}">
        <p14:creationId xmlns:p14="http://schemas.microsoft.com/office/powerpoint/2010/main" val="428723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458200" cy="4648200"/>
          </a:xfrm>
        </p:spPr>
        <p:txBody>
          <a:bodyPr>
            <a:normAutofit fontScale="92500" lnSpcReduction="10000"/>
          </a:bodyPr>
          <a:lstStyle/>
          <a:p>
            <a:r>
              <a:rPr lang="en-US" sz="5400" b="1" dirty="0"/>
              <a:t>Lipid peroxidation Provide</a:t>
            </a:r>
            <a:r>
              <a:rPr lang="en-US" sz="5400" dirty="0"/>
              <a:t> continuous </a:t>
            </a:r>
            <a:r>
              <a:rPr lang="en-US" sz="5400" b="1" dirty="0"/>
              <a:t>Free radicals.</a:t>
            </a:r>
          </a:p>
          <a:p>
            <a:r>
              <a:rPr lang="en-US" sz="5400" dirty="0" smtClean="0"/>
              <a:t>Thus has </a:t>
            </a:r>
            <a:r>
              <a:rPr lang="en-US" sz="5400" dirty="0"/>
              <a:t>potentially </a:t>
            </a:r>
            <a:r>
              <a:rPr lang="en-US" sz="5400" b="1" dirty="0">
                <a:solidFill>
                  <a:srgbClr val="C00000"/>
                </a:solidFill>
              </a:rPr>
              <a:t>devastating effects in the body</a:t>
            </a:r>
            <a:r>
              <a:rPr lang="en-US" sz="5400" b="1" dirty="0" smtClean="0">
                <a:solidFill>
                  <a:srgbClr val="C00000"/>
                </a:solidFill>
              </a:rPr>
              <a:t>.</a:t>
            </a:r>
            <a:r>
              <a:rPr lang="en-US" sz="5400" b="1" dirty="0"/>
              <a:t> </a:t>
            </a:r>
            <a:endParaRPr lang="en-US" sz="5400" b="1" dirty="0">
              <a:solidFill>
                <a:srgbClr val="C00000"/>
              </a:solidFill>
            </a:endParaRPr>
          </a:p>
          <a:p>
            <a:endParaRPr lang="en-US" sz="2800" b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95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ctr"/>
            <a:r>
              <a:rPr lang="en-US" sz="5400" b="1" dirty="0" smtClean="0"/>
              <a:t>B. Compound </a:t>
            </a:r>
            <a:r>
              <a:rPr lang="en-US" sz="5400" b="1" dirty="0"/>
              <a:t>lipid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85000" lnSpcReduction="20000"/>
          </a:bodyPr>
          <a:lstStyle/>
          <a:p>
            <a:pPr marL="457200" indent="-457200" eaLnBrk="0" hangingPunct="0">
              <a:spcBef>
                <a:spcPct val="15000"/>
              </a:spcBef>
              <a:spcAft>
                <a:spcPct val="15000"/>
              </a:spcAft>
              <a:buFontTx/>
              <a:buAutoNum type="alphaUcPeriod" startAt="2"/>
            </a:pPr>
            <a:r>
              <a:rPr lang="en-US" sz="3300" dirty="0" smtClean="0"/>
              <a:t>Compound Lipids are </a:t>
            </a:r>
            <a:r>
              <a:rPr lang="en-US" sz="3300" b="1" dirty="0" smtClean="0"/>
              <a:t>Esters </a:t>
            </a:r>
            <a:r>
              <a:rPr lang="en-US" sz="3300" b="1" dirty="0"/>
              <a:t>of fatty acids with alcohol with </a:t>
            </a:r>
            <a:r>
              <a:rPr lang="en-US" sz="3300" b="1" dirty="0" smtClean="0"/>
              <a:t> an additional groups</a:t>
            </a:r>
          </a:p>
          <a:p>
            <a:pPr marL="0" indent="0" eaLnBrk="0" hangingPunct="0">
              <a:spcBef>
                <a:spcPct val="15000"/>
              </a:spcBef>
              <a:spcAft>
                <a:spcPct val="15000"/>
              </a:spcAft>
              <a:buNone/>
            </a:pPr>
            <a:endParaRPr lang="en-US" sz="3300" b="1" dirty="0"/>
          </a:p>
          <a:p>
            <a:pPr marL="822960" lvl="1" indent="-457200" eaLnBrk="0" hangingPunct="0">
              <a:spcBef>
                <a:spcPct val="15000"/>
              </a:spcBef>
              <a:spcAft>
                <a:spcPct val="15000"/>
              </a:spcAft>
            </a:pPr>
            <a:r>
              <a:rPr lang="en-US" sz="3300" b="1" dirty="0">
                <a:solidFill>
                  <a:srgbClr val="C00000"/>
                </a:solidFill>
              </a:rPr>
              <a:t>Phospholipids</a:t>
            </a:r>
            <a:r>
              <a:rPr lang="en-US" sz="3300" b="1" dirty="0"/>
              <a:t> : contains phosphoric acid and often a nitrogenous base</a:t>
            </a:r>
          </a:p>
          <a:p>
            <a:pPr marL="822960" lvl="1" indent="-457200" eaLnBrk="0" hangingPunct="0">
              <a:spcBef>
                <a:spcPct val="15000"/>
              </a:spcBef>
              <a:spcAft>
                <a:spcPct val="15000"/>
              </a:spcAft>
            </a:pPr>
            <a:r>
              <a:rPr lang="en-US" sz="3300" b="1" dirty="0">
                <a:solidFill>
                  <a:srgbClr val="0070C0"/>
                </a:solidFill>
              </a:rPr>
              <a:t>Glycolipids:  </a:t>
            </a:r>
            <a:r>
              <a:rPr lang="en-US" sz="3300" b="1" dirty="0"/>
              <a:t>	contains aminoalcohol Spingosine, carbohydrate, N-base; </a:t>
            </a:r>
          </a:p>
          <a:p>
            <a:pPr marL="822960" lvl="1" indent="-457200" eaLnBrk="0" hangingPunct="0">
              <a:spcBef>
                <a:spcPct val="15000"/>
              </a:spcBef>
              <a:spcAft>
                <a:spcPct val="15000"/>
              </a:spcAft>
            </a:pPr>
            <a:r>
              <a:rPr lang="en-US" sz="3300" b="1" dirty="0">
                <a:solidFill>
                  <a:srgbClr val="FF0000"/>
                </a:solidFill>
              </a:rPr>
              <a:t>Lipoproteins</a:t>
            </a:r>
            <a:r>
              <a:rPr lang="en-US" sz="3300" b="1" dirty="0"/>
              <a:t>  : Lipids attached to plasma/other proteins</a:t>
            </a:r>
          </a:p>
          <a:p>
            <a:pPr marL="822960" lvl="1" indent="-457200" eaLnBrk="0" hangingPunct="0">
              <a:spcBef>
                <a:spcPct val="15000"/>
              </a:spcBef>
              <a:spcAft>
                <a:spcPct val="15000"/>
              </a:spcAft>
            </a:pPr>
            <a:r>
              <a:rPr lang="en-US" sz="3300" b="1" dirty="0">
                <a:solidFill>
                  <a:srgbClr val="0070C0"/>
                </a:solidFill>
              </a:rPr>
              <a:t>Sulfolipids :</a:t>
            </a:r>
            <a:r>
              <a:rPr lang="en-US" sz="3300" b="1" dirty="0"/>
              <a:t>  contains sulfate group</a:t>
            </a:r>
          </a:p>
          <a:p>
            <a:pPr marL="822960" lvl="1" indent="-457200" eaLnBrk="0" hangingPunct="0">
              <a:spcBef>
                <a:spcPct val="15000"/>
              </a:spcBef>
              <a:spcAft>
                <a:spcPct val="15000"/>
              </a:spcAft>
            </a:pPr>
            <a:r>
              <a:rPr lang="en-US" sz="3300" b="1" dirty="0">
                <a:solidFill>
                  <a:srgbClr val="C00000"/>
                </a:solidFill>
              </a:rPr>
              <a:t>Lipopolysaccharides: </a:t>
            </a:r>
            <a:r>
              <a:rPr lang="en-US" sz="3300" b="1" dirty="0"/>
              <a:t>lipids attached to polysaccharides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22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52578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In vitro peroxidation of Lipids </a:t>
            </a:r>
            <a:r>
              <a:rPr lang="en-US" sz="4000" b="1" dirty="0"/>
              <a:t>deteriorates </a:t>
            </a:r>
            <a:r>
              <a:rPr lang="en-US" sz="4000" b="1" dirty="0" smtClean="0"/>
              <a:t>the quality of</a:t>
            </a:r>
          </a:p>
          <a:p>
            <a:pPr marL="0" indent="0" algn="ctr">
              <a:buNone/>
            </a:pPr>
            <a:r>
              <a:rPr lang="en-US" sz="4000" b="1" dirty="0" smtClean="0"/>
              <a:t> Fats and Oils</a:t>
            </a:r>
          </a:p>
          <a:p>
            <a:r>
              <a:rPr lang="en-US" sz="4000" dirty="0" smtClean="0"/>
              <a:t>Makes the Fat/Oil </a:t>
            </a:r>
            <a:r>
              <a:rPr lang="en-US" sz="4000" b="1" dirty="0">
                <a:solidFill>
                  <a:srgbClr val="C00000"/>
                </a:solidFill>
              </a:rPr>
              <a:t>rancid and in edible</a:t>
            </a:r>
            <a:r>
              <a:rPr lang="en-US" sz="4000" b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sz="4000" dirty="0" smtClean="0"/>
              <a:t>Fat/oil has </a:t>
            </a:r>
            <a:r>
              <a:rPr lang="en-US" sz="4000" b="1" dirty="0" smtClean="0"/>
              <a:t>bad taste and odor </a:t>
            </a:r>
          </a:p>
          <a:p>
            <a:r>
              <a:rPr lang="en-US" sz="4000" b="1" dirty="0" smtClean="0"/>
              <a:t>Decreases the shelf life </a:t>
            </a:r>
            <a:r>
              <a:rPr lang="en-US" sz="4000" dirty="0" smtClean="0"/>
              <a:t>of Fats and Oils.</a:t>
            </a:r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61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181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In vivo peroxidation of membrane Lipids </a:t>
            </a:r>
            <a:r>
              <a:rPr lang="en-US" sz="4000" b="1" dirty="0" smtClean="0">
                <a:solidFill>
                  <a:srgbClr val="C00000"/>
                </a:solidFill>
              </a:rPr>
              <a:t>damages the tissues.</a:t>
            </a:r>
          </a:p>
          <a:p>
            <a:r>
              <a:rPr lang="en-US" sz="4000" dirty="0" smtClean="0"/>
              <a:t>Lipid peroxidation has devastating effects on body Lipids.</a:t>
            </a:r>
          </a:p>
          <a:p>
            <a:r>
              <a:rPr lang="en-US" sz="4000" dirty="0" smtClean="0"/>
              <a:t>Increases risk of Inflammatory diseases</a:t>
            </a:r>
          </a:p>
          <a:p>
            <a:r>
              <a:rPr lang="en-US" sz="4000" dirty="0" smtClean="0"/>
              <a:t>Ageing</a:t>
            </a:r>
          </a:p>
          <a:p>
            <a:r>
              <a:rPr lang="en-US" sz="4000" dirty="0" smtClean="0"/>
              <a:t>Cancer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3925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906000" cy="51054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Antioxidants </a:t>
            </a:r>
            <a:r>
              <a:rPr lang="en-US" sz="4000" dirty="0" smtClean="0"/>
              <a:t>control and </a:t>
            </a:r>
            <a:r>
              <a:rPr lang="en-US" sz="4000" b="1" dirty="0" smtClean="0"/>
              <a:t>reduces</a:t>
            </a:r>
          </a:p>
          <a:p>
            <a:pPr marL="0" indent="0">
              <a:buNone/>
            </a:pPr>
            <a:r>
              <a:rPr lang="en-US" sz="4000" b="1" dirty="0"/>
              <a:t> </a:t>
            </a:r>
            <a:r>
              <a:rPr lang="en-US" sz="4000" b="1" dirty="0" smtClean="0"/>
              <a:t> </a:t>
            </a:r>
            <a:r>
              <a:rPr lang="en-US" sz="4000" dirty="0" smtClean="0"/>
              <a:t>In vivo and In vitro </a:t>
            </a:r>
            <a:r>
              <a:rPr lang="en-US" sz="4000" b="1" dirty="0" smtClean="0">
                <a:solidFill>
                  <a:srgbClr val="C00000"/>
                </a:solidFill>
              </a:rPr>
              <a:t>Lipid peroxidation</a:t>
            </a:r>
            <a:r>
              <a:rPr lang="en-US" sz="4000" b="1" dirty="0" smtClean="0"/>
              <a:t>.</a:t>
            </a:r>
          </a:p>
          <a:p>
            <a:r>
              <a:rPr lang="en-US" sz="4000" dirty="0" smtClean="0"/>
              <a:t>Naturally occurring antioxidants are :</a:t>
            </a:r>
          </a:p>
          <a:p>
            <a:pPr lvl="1"/>
            <a:r>
              <a:rPr lang="en-US" sz="4000" dirty="0" smtClean="0"/>
              <a:t>Vitamin E</a:t>
            </a:r>
          </a:p>
          <a:p>
            <a:pPr lvl="1"/>
            <a:r>
              <a:rPr lang="en-US" sz="4000" dirty="0" smtClean="0"/>
              <a:t>Vitamin C</a:t>
            </a:r>
          </a:p>
          <a:p>
            <a:pPr lvl="1"/>
            <a:r>
              <a:rPr lang="en-US" sz="4000" dirty="0" smtClean="0"/>
              <a:t>Beta Carotene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500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610600" cy="48768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In Vivo Enzymes as Antioxidants:</a:t>
            </a:r>
          </a:p>
          <a:p>
            <a:pPr lvl="1"/>
            <a:r>
              <a:rPr lang="en-US" sz="3600" dirty="0" smtClean="0"/>
              <a:t>Catalase </a:t>
            </a:r>
          </a:p>
          <a:p>
            <a:pPr lvl="1"/>
            <a:r>
              <a:rPr lang="en-US" sz="3600" dirty="0" smtClean="0"/>
              <a:t>Glutathione Peroxidase</a:t>
            </a:r>
          </a:p>
          <a:p>
            <a:pPr lvl="1"/>
            <a:r>
              <a:rPr lang="en-US" sz="3600" dirty="0" smtClean="0"/>
              <a:t>Superoxide Dismutase</a:t>
            </a:r>
          </a:p>
          <a:p>
            <a:r>
              <a:rPr lang="en-US" sz="3200" b="1" dirty="0" smtClean="0"/>
              <a:t>In vivo other Substances as Antioxidants:</a:t>
            </a:r>
          </a:p>
          <a:p>
            <a:pPr lvl="1"/>
            <a:r>
              <a:rPr lang="en-US" sz="3600" dirty="0" smtClean="0"/>
              <a:t>Urate</a:t>
            </a:r>
          </a:p>
          <a:p>
            <a:pPr lvl="1"/>
            <a:r>
              <a:rPr lang="en-US" sz="3600" dirty="0" smtClean="0"/>
              <a:t>Bilirubin</a:t>
            </a:r>
          </a:p>
        </p:txBody>
      </p:sp>
    </p:spTree>
    <p:extLst>
      <p:ext uri="{BB962C8B-B14F-4D97-AF65-F5344CB8AC3E}">
        <p14:creationId xmlns:p14="http://schemas.microsoft.com/office/powerpoint/2010/main" val="197251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839200" cy="487680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Food Additives as Antioxidants:</a:t>
            </a:r>
          </a:p>
          <a:p>
            <a:pPr lvl="1"/>
            <a:r>
              <a:rPr lang="en-US" sz="4400" dirty="0" smtClean="0"/>
              <a:t>Alpha Naphtol</a:t>
            </a:r>
          </a:p>
          <a:p>
            <a:pPr lvl="1"/>
            <a:r>
              <a:rPr lang="en-US" sz="4400" dirty="0" smtClean="0"/>
              <a:t>Gallic Acid</a:t>
            </a:r>
          </a:p>
          <a:p>
            <a:pPr lvl="1"/>
            <a:r>
              <a:rPr lang="en-US" sz="4400" dirty="0" smtClean="0"/>
              <a:t>BHA</a:t>
            </a:r>
          </a:p>
          <a:p>
            <a:pPr lvl="1"/>
            <a:r>
              <a:rPr lang="en-US" sz="4400" dirty="0" smtClean="0"/>
              <a:t>BHT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2070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pPr algn="ctr"/>
            <a:r>
              <a:rPr lang="en-US" sz="4400" b="1" dirty="0" smtClean="0"/>
              <a:t>Preventive Antioxidants:</a:t>
            </a:r>
          </a:p>
          <a:p>
            <a:r>
              <a:rPr lang="en-US" sz="4000" dirty="0" smtClean="0"/>
              <a:t>Reduces the rate of Chain initiation of Lipid peroxidation</a:t>
            </a:r>
          </a:p>
          <a:p>
            <a:pPr lvl="1"/>
            <a:r>
              <a:rPr lang="en-US" sz="4000" b="1" dirty="0" smtClean="0"/>
              <a:t>Catalase </a:t>
            </a:r>
          </a:p>
          <a:p>
            <a:pPr lvl="1"/>
            <a:r>
              <a:rPr lang="en-US" sz="4000" b="1" dirty="0" smtClean="0"/>
              <a:t>Peroxidase</a:t>
            </a:r>
          </a:p>
          <a:p>
            <a:pPr lvl="1"/>
            <a:r>
              <a:rPr lang="en-US" sz="4000" b="1" dirty="0" smtClean="0"/>
              <a:t>EDTA</a:t>
            </a:r>
          </a:p>
          <a:p>
            <a:pPr lvl="1"/>
            <a:r>
              <a:rPr lang="en-US" sz="4000" b="1" dirty="0" smtClean="0"/>
              <a:t>DTPA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14769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3600" b="1" dirty="0" smtClean="0"/>
              <a:t>Chain Breaking Antioxidants:</a:t>
            </a:r>
          </a:p>
          <a:p>
            <a:r>
              <a:rPr lang="en-US" sz="4400" dirty="0" smtClean="0"/>
              <a:t>Interferes the chain propagation of Lipid peroxidation.</a:t>
            </a:r>
          </a:p>
          <a:p>
            <a:pPr lvl="1"/>
            <a:r>
              <a:rPr lang="en-US" sz="4400" dirty="0" smtClean="0"/>
              <a:t>Vitamin E </a:t>
            </a:r>
          </a:p>
          <a:p>
            <a:pPr lvl="1"/>
            <a:r>
              <a:rPr lang="en-US" sz="4400" dirty="0" smtClean="0"/>
              <a:t>Urate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2338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24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Differentiation Between </a:t>
            </a:r>
            <a:br>
              <a:rPr lang="en-US" b="1" dirty="0" smtClean="0"/>
            </a:br>
            <a:r>
              <a:rPr lang="en-US" b="1" dirty="0" smtClean="0"/>
              <a:t>Fats And Oils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283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896487"/>
              </p:ext>
            </p:extLst>
          </p:nvPr>
        </p:nvGraphicFramePr>
        <p:xfrm>
          <a:off x="0" y="26126"/>
          <a:ext cx="9372600" cy="6908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Fats</a:t>
                      </a:r>
                      <a:endParaRPr 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Oils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92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Fats</a:t>
                      </a:r>
                      <a:r>
                        <a:rPr lang="en-US" sz="2400" baseline="0" dirty="0" smtClean="0"/>
                        <a:t> are TAGs composed of </a:t>
                      </a:r>
                      <a:r>
                        <a:rPr lang="en-US" sz="2400" b="1" baseline="0" dirty="0" smtClean="0">
                          <a:solidFill>
                            <a:srgbClr val="C00000"/>
                          </a:solidFill>
                        </a:rPr>
                        <a:t>Long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</a:rPr>
                        <a:t> and </a:t>
                      </a:r>
                      <a:r>
                        <a:rPr lang="en-US" sz="2400" b="1" baseline="0" dirty="0" smtClean="0">
                          <a:solidFill>
                            <a:srgbClr val="C00000"/>
                          </a:solidFill>
                        </a:rPr>
                        <a:t>Saturated Fatty acid.</a:t>
                      </a:r>
                      <a:endParaRPr lang="en-US" sz="24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Oils</a:t>
                      </a:r>
                      <a:r>
                        <a:rPr lang="en-US" sz="2400" dirty="0" smtClean="0"/>
                        <a:t> are TAGs composed of 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short 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and 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Unsaturated Fatty acids.</a:t>
                      </a:r>
                    </a:p>
                    <a:p>
                      <a:pPr algn="l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Fats solid </a:t>
                      </a:r>
                      <a:r>
                        <a:rPr lang="en-US" sz="2400" dirty="0" smtClean="0"/>
                        <a:t>at room temperature</a:t>
                      </a:r>
                    </a:p>
                    <a:p>
                      <a:pPr algn="l"/>
                      <a:r>
                        <a:rPr lang="en-US" sz="2400" dirty="0" smtClean="0"/>
                        <a:t>Fat has 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high melting point 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Oils liquid </a:t>
                      </a:r>
                      <a:r>
                        <a:rPr lang="en-US" sz="2400" dirty="0" smtClean="0"/>
                        <a:t>at room temperature</a:t>
                      </a:r>
                    </a:p>
                    <a:p>
                      <a:pPr algn="l"/>
                      <a:r>
                        <a:rPr lang="en-US" sz="2400" dirty="0" smtClean="0"/>
                        <a:t>Oils have 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low melting point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Fats -animal</a:t>
                      </a:r>
                      <a:r>
                        <a:rPr lang="en-US" sz="2400" b="1" baseline="0" dirty="0" smtClean="0"/>
                        <a:t> In Origin</a:t>
                      </a:r>
                    </a:p>
                    <a:p>
                      <a:pPr algn="l"/>
                      <a:r>
                        <a:rPr lang="en-US" sz="2400" b="1" baseline="0" dirty="0" smtClean="0"/>
                        <a:t>Example: Lard (pork Fat)</a:t>
                      </a:r>
                      <a:endParaRPr lang="en-US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Oils -Plant in Origin</a:t>
                      </a:r>
                    </a:p>
                    <a:p>
                      <a:pPr algn="l"/>
                      <a:r>
                        <a:rPr lang="en-US" sz="2400" b="1" dirty="0" smtClean="0"/>
                        <a:t>Example: Safflower Oil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2594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Fats </a:t>
                      </a:r>
                      <a:r>
                        <a:rPr lang="en-US" sz="2400" b="1" dirty="0" smtClean="0"/>
                        <a:t>has low antioxidant content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en-US" sz="2400" dirty="0" smtClean="0"/>
                        <a:t>and 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get easily Rancid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Oils have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="1" baseline="0" dirty="0" smtClean="0"/>
                        <a:t>high </a:t>
                      </a:r>
                      <a:r>
                        <a:rPr lang="en-US" sz="2400" b="1" dirty="0" smtClean="0"/>
                        <a:t>antioxidant </a:t>
                      </a:r>
                      <a:r>
                        <a:rPr lang="en-US" sz="2400" dirty="0" smtClean="0"/>
                        <a:t>content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and  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do not get easily Rancid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3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Fats are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="1" baseline="0" dirty="0" smtClean="0">
                          <a:solidFill>
                            <a:srgbClr val="C00000"/>
                          </a:solidFill>
                        </a:rPr>
                        <a:t>more stable</a:t>
                      </a:r>
                      <a:endParaRPr lang="en-US" sz="24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l"/>
                      <a:r>
                        <a:rPr lang="en-US" sz="2400" dirty="0" smtClean="0"/>
                        <a:t>Fats are 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less metabolizable </a:t>
                      </a:r>
                      <a:r>
                        <a:rPr lang="en-US" sz="2400" dirty="0" smtClean="0"/>
                        <a:t>in body.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Oils </a:t>
                      </a:r>
                      <a:r>
                        <a:rPr lang="en-US" sz="2400" b="1" dirty="0" smtClean="0"/>
                        <a:t>are 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less</a:t>
                      </a:r>
                      <a:r>
                        <a:rPr lang="en-US" sz="2400" b="1" baseline="0" dirty="0" smtClean="0">
                          <a:solidFill>
                            <a:srgbClr val="C00000"/>
                          </a:solidFill>
                        </a:rPr>
                        <a:t> stable</a:t>
                      </a:r>
                      <a:endParaRPr lang="en-US" sz="24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l"/>
                      <a:r>
                        <a:rPr lang="en-US" sz="2400" dirty="0" smtClean="0"/>
                        <a:t>Oils are 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readily metabolizable </a:t>
                      </a:r>
                      <a:r>
                        <a:rPr lang="en-US" sz="2400" dirty="0" smtClean="0"/>
                        <a:t>in the body.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High</a:t>
                      </a:r>
                      <a:r>
                        <a:rPr lang="en-US" sz="2400" b="1" baseline="0" dirty="0" smtClean="0"/>
                        <a:t> content </a:t>
                      </a:r>
                      <a:r>
                        <a:rPr lang="en-US" sz="2400" baseline="0" dirty="0" smtClean="0"/>
                        <a:t>of dietary </a:t>
                      </a:r>
                      <a:r>
                        <a:rPr lang="en-US" sz="2400" b="1" baseline="0" dirty="0" smtClean="0"/>
                        <a:t>Fats 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has high risk for Atherosclerosis.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Oils have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="1" baseline="0" dirty="0" smtClean="0">
                          <a:solidFill>
                            <a:srgbClr val="C00000"/>
                          </a:solidFill>
                        </a:rPr>
                        <a:t>low risk for Atherosclerosis.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341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528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/>
              <a:t>Study Of</a:t>
            </a:r>
            <a:br>
              <a:rPr lang="en-US" sz="8800" b="1" dirty="0" smtClean="0"/>
            </a:br>
            <a:r>
              <a:rPr lang="en-US" sz="8800" b="1" dirty="0" smtClean="0"/>
              <a:t>Compound Lipids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199695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05800" cy="5029200"/>
          </a:xfrm>
        </p:spPr>
        <p:txBody>
          <a:bodyPr>
            <a:normAutofit fontScale="92500" lnSpcReduction="20000"/>
          </a:bodyPr>
          <a:lstStyle/>
          <a:p>
            <a:pPr marL="457200" indent="-457200" algn="ctr" eaLnBrk="0" hangingPunct="0">
              <a:spcAft>
                <a:spcPct val="20000"/>
              </a:spcAft>
              <a:buFontTx/>
              <a:buAutoNum type="alphaUcPeriod" startAt="3"/>
            </a:pPr>
            <a:r>
              <a:rPr lang="en-US" sz="4400" b="1" dirty="0">
                <a:solidFill>
                  <a:srgbClr val="C00000"/>
                </a:solidFill>
              </a:rPr>
              <a:t>Derived </a:t>
            </a:r>
            <a:r>
              <a:rPr lang="en-US" sz="4400" b="1" dirty="0" smtClean="0">
                <a:solidFill>
                  <a:srgbClr val="C00000"/>
                </a:solidFill>
              </a:rPr>
              <a:t>Lipids –</a:t>
            </a:r>
          </a:p>
          <a:p>
            <a:pPr marL="0" indent="0" eaLnBrk="0" hangingPunct="0">
              <a:spcAft>
                <a:spcPct val="20000"/>
              </a:spcAft>
              <a:buNone/>
            </a:pP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smtClean="0">
                <a:solidFill>
                  <a:srgbClr val="C00000"/>
                </a:solidFill>
              </a:rPr>
              <a:t>  </a:t>
            </a:r>
            <a:r>
              <a:rPr lang="en-US" sz="4400" dirty="0" smtClean="0"/>
              <a:t>Hydrolytic </a:t>
            </a:r>
            <a:r>
              <a:rPr lang="en-US" sz="4400" dirty="0"/>
              <a:t>products of S</a:t>
            </a:r>
            <a:r>
              <a:rPr lang="en-US" sz="4400" dirty="0" smtClean="0"/>
              <a:t>imple </a:t>
            </a:r>
            <a:r>
              <a:rPr lang="en-US" sz="4400" dirty="0"/>
              <a:t>&amp; </a:t>
            </a:r>
            <a:r>
              <a:rPr lang="en-US" sz="4400" dirty="0" smtClean="0"/>
              <a:t>       </a:t>
            </a:r>
            <a:r>
              <a:rPr lang="en-US" sz="4400" dirty="0"/>
              <a:t> </a:t>
            </a:r>
            <a:r>
              <a:rPr lang="en-US" sz="4400" dirty="0" smtClean="0"/>
              <a:t>	Compound Lipid </a:t>
            </a:r>
          </a:p>
          <a:p>
            <a:pPr lvl="1" eaLnBrk="0" hangingPunct="0">
              <a:spcAft>
                <a:spcPct val="20000"/>
              </a:spcAft>
              <a:buFont typeface="Wingdings" pitchFamily="2" charset="2"/>
              <a:buChar char="§"/>
            </a:pPr>
            <a:r>
              <a:rPr lang="en-US" sz="4400" b="1" dirty="0"/>
              <a:t> </a:t>
            </a:r>
            <a:r>
              <a:rPr lang="en-US" sz="4400" b="1" dirty="0" smtClean="0"/>
              <a:t> </a:t>
            </a:r>
            <a:r>
              <a:rPr lang="en-US" sz="4400" b="1" dirty="0" smtClean="0">
                <a:solidFill>
                  <a:srgbClr val="C00000"/>
                </a:solidFill>
              </a:rPr>
              <a:t>Diacylglycerol</a:t>
            </a:r>
            <a:endParaRPr lang="en-US" sz="4400" b="1" dirty="0" smtClean="0"/>
          </a:p>
          <a:p>
            <a:pPr marL="822960" lvl="1" indent="-457200" eaLnBrk="0" hangingPunct="0">
              <a:spcAft>
                <a:spcPct val="20000"/>
              </a:spcAft>
              <a:buFont typeface="Wingdings" pitchFamily="2" charset="2"/>
              <a:buChar char="§"/>
            </a:pPr>
            <a:r>
              <a:rPr lang="en-US" sz="4400" b="1" dirty="0" smtClean="0">
                <a:solidFill>
                  <a:srgbClr val="C00000"/>
                </a:solidFill>
              </a:rPr>
              <a:t>Monoacylglycerol</a:t>
            </a:r>
          </a:p>
          <a:p>
            <a:pPr marL="822960" lvl="1" indent="-457200" eaLnBrk="0" hangingPunct="0">
              <a:spcAft>
                <a:spcPct val="20000"/>
              </a:spcAft>
              <a:buFont typeface="Wingdings" pitchFamily="2" charset="2"/>
              <a:buChar char="§"/>
            </a:pPr>
            <a:r>
              <a:rPr lang="en-US" sz="4400" b="1" dirty="0"/>
              <a:t>Fatty </a:t>
            </a:r>
            <a:r>
              <a:rPr lang="en-US" sz="4400" b="1" dirty="0" smtClean="0"/>
              <a:t>acids</a:t>
            </a:r>
            <a:endParaRPr lang="en-US" sz="4400" b="1" dirty="0" smtClean="0">
              <a:solidFill>
                <a:srgbClr val="C00000"/>
              </a:solidFill>
            </a:endParaRPr>
          </a:p>
          <a:p>
            <a:pPr marL="822960" lvl="1" indent="-457200" eaLnBrk="0" hangingPunct="0">
              <a:spcAft>
                <a:spcPct val="20000"/>
              </a:spcAft>
              <a:buFont typeface="Wingdings" pitchFamily="2" charset="2"/>
              <a:buChar char="§"/>
            </a:pPr>
            <a:r>
              <a:rPr lang="en-US" sz="4400" b="1" dirty="0" smtClean="0"/>
              <a:t>Alcohols : Cholesterol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11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Compound Lipids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40280"/>
            <a:ext cx="8534400" cy="4617720"/>
          </a:xfrm>
        </p:spPr>
        <p:txBody>
          <a:bodyPr>
            <a:normAutofit lnSpcReduction="10000"/>
          </a:bodyPr>
          <a:lstStyle/>
          <a:p>
            <a:r>
              <a:rPr lang="en-US" sz="4800" dirty="0" smtClean="0"/>
              <a:t>Compound lipids are </a:t>
            </a:r>
            <a:r>
              <a:rPr lang="en-US" sz="4800" b="1" dirty="0" smtClean="0"/>
              <a:t>class of Lipids </a:t>
            </a:r>
          </a:p>
          <a:p>
            <a:r>
              <a:rPr lang="en-US" sz="4800" dirty="0" smtClean="0"/>
              <a:t>Which are chemically </a:t>
            </a:r>
            <a:r>
              <a:rPr lang="en-US" sz="4800" b="1" dirty="0" smtClean="0"/>
              <a:t>Esters of Fatty acids with Alcohols </a:t>
            </a:r>
            <a:r>
              <a:rPr lang="en-US" sz="4800" b="1" dirty="0">
                <a:solidFill>
                  <a:srgbClr val="C00000"/>
                </a:solidFill>
              </a:rPr>
              <a:t>attached </a:t>
            </a:r>
            <a:r>
              <a:rPr lang="en-US" sz="4800" dirty="0" smtClean="0"/>
              <a:t>with </a:t>
            </a:r>
            <a:r>
              <a:rPr lang="en-US" sz="4800" b="1" dirty="0" smtClean="0">
                <a:solidFill>
                  <a:srgbClr val="C00000"/>
                </a:solidFill>
              </a:rPr>
              <a:t>Additional groups.</a:t>
            </a:r>
          </a:p>
          <a:p>
            <a:endParaRPr lang="en-US" sz="4800" dirty="0" smtClean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9852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>
            <a:normAutofit/>
          </a:bodyPr>
          <a:lstStyle/>
          <a:p>
            <a:r>
              <a:rPr lang="en-US" sz="3600" b="1" dirty="0"/>
              <a:t>A</a:t>
            </a:r>
            <a:r>
              <a:rPr lang="en-US" sz="3600" b="1" dirty="0" smtClean="0"/>
              <a:t>dditional </a:t>
            </a:r>
            <a:r>
              <a:rPr lang="en-US" sz="3600" b="1" dirty="0"/>
              <a:t> </a:t>
            </a:r>
            <a:r>
              <a:rPr lang="en-US" sz="3600" b="1" dirty="0" smtClean="0"/>
              <a:t>Groups </a:t>
            </a:r>
            <a:r>
              <a:rPr lang="en-US" sz="3600" dirty="0" smtClean="0"/>
              <a:t>in </a:t>
            </a:r>
            <a:r>
              <a:rPr lang="en-US" sz="3600" b="1" dirty="0" smtClean="0"/>
              <a:t>Compound </a:t>
            </a:r>
            <a:r>
              <a:rPr lang="en-US" sz="3600" b="1" dirty="0"/>
              <a:t>Lipids </a:t>
            </a:r>
            <a:r>
              <a:rPr lang="en-US" sz="3600" dirty="0"/>
              <a:t>may be either of these:</a:t>
            </a:r>
          </a:p>
          <a:p>
            <a:pPr lvl="1"/>
            <a:r>
              <a:rPr lang="en-US" sz="4800" b="1" dirty="0">
                <a:solidFill>
                  <a:srgbClr val="C00000"/>
                </a:solidFill>
              </a:rPr>
              <a:t>Phosphoric </a:t>
            </a:r>
            <a:r>
              <a:rPr lang="en-US" sz="4800" b="1" dirty="0" smtClean="0">
                <a:solidFill>
                  <a:srgbClr val="C00000"/>
                </a:solidFill>
              </a:rPr>
              <a:t>acid </a:t>
            </a:r>
          </a:p>
          <a:p>
            <a:pPr lvl="1"/>
            <a:r>
              <a:rPr lang="en-US" sz="4800" b="1" dirty="0" smtClean="0">
                <a:solidFill>
                  <a:srgbClr val="C00000"/>
                </a:solidFill>
              </a:rPr>
              <a:t>Nitrogenous </a:t>
            </a:r>
            <a:r>
              <a:rPr lang="en-US" sz="4800" b="1" dirty="0">
                <a:solidFill>
                  <a:srgbClr val="C00000"/>
                </a:solidFill>
              </a:rPr>
              <a:t>Base</a:t>
            </a:r>
          </a:p>
          <a:p>
            <a:pPr lvl="1"/>
            <a:r>
              <a:rPr lang="en-US" sz="4800" b="1" dirty="0">
                <a:solidFill>
                  <a:srgbClr val="C00000"/>
                </a:solidFill>
              </a:rPr>
              <a:t>Carbohydrate moieties </a:t>
            </a:r>
          </a:p>
          <a:p>
            <a:pPr lvl="1"/>
            <a:r>
              <a:rPr lang="en-US" sz="4800" b="1" dirty="0">
                <a:solidFill>
                  <a:srgbClr val="C00000"/>
                </a:solidFill>
              </a:rPr>
              <a:t>Proteins</a:t>
            </a:r>
          </a:p>
          <a:p>
            <a:pPr lvl="1"/>
            <a:r>
              <a:rPr lang="en-US" sz="4800" b="1" dirty="0">
                <a:solidFill>
                  <a:srgbClr val="C00000"/>
                </a:solidFill>
              </a:rPr>
              <a:t>Sulfate groups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2765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4088"/>
            <a:ext cx="86868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3 Main Compound 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38912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</a:rPr>
              <a:t>Phospholipids</a:t>
            </a:r>
          </a:p>
          <a:p>
            <a:r>
              <a:rPr lang="en-US" sz="6600" b="1" dirty="0" smtClean="0">
                <a:solidFill>
                  <a:srgbClr val="C00000"/>
                </a:solidFill>
              </a:rPr>
              <a:t>Glycolipids</a:t>
            </a:r>
          </a:p>
          <a:p>
            <a:r>
              <a:rPr lang="en-US" sz="6600" b="1" dirty="0" smtClean="0">
                <a:solidFill>
                  <a:srgbClr val="C00000"/>
                </a:solidFill>
              </a:rPr>
              <a:t>Lipoproteins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0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smtClean="0"/>
              <a:t>Phospholipids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87249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Phospholipids (PL)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667000"/>
            <a:ext cx="8915400" cy="4038600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Phospholipids (PL)</a:t>
            </a:r>
            <a:r>
              <a:rPr lang="en-US" sz="6000" dirty="0" smtClean="0"/>
              <a:t> are compound lipids.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Phospholipids </a:t>
            </a:r>
            <a:r>
              <a:rPr lang="en-US" sz="4000" b="1" dirty="0" smtClean="0"/>
              <a:t> Chemically </a:t>
            </a:r>
            <a:r>
              <a:rPr lang="en-US" sz="4000" b="1" dirty="0"/>
              <a:t>P</a:t>
            </a:r>
            <a:r>
              <a:rPr lang="en-US" sz="4000" b="1" dirty="0" smtClean="0"/>
              <a:t>ossess:</a:t>
            </a:r>
            <a:endParaRPr lang="en-US" sz="4000" dirty="0"/>
          </a:p>
          <a:p>
            <a:pPr lvl="1"/>
            <a:r>
              <a:rPr lang="en-US" sz="4000" b="1" dirty="0">
                <a:solidFill>
                  <a:srgbClr val="C00000"/>
                </a:solidFill>
              </a:rPr>
              <a:t>Fatty acids </a:t>
            </a:r>
            <a:r>
              <a:rPr lang="en-US" sz="4000" dirty="0"/>
              <a:t>esterified to </a:t>
            </a:r>
            <a:r>
              <a:rPr lang="en-US" sz="4000" b="1" dirty="0">
                <a:solidFill>
                  <a:srgbClr val="C00000"/>
                </a:solidFill>
              </a:rPr>
              <a:t>Alcohol</a:t>
            </a:r>
            <a:r>
              <a:rPr lang="en-US" sz="4000" dirty="0"/>
              <a:t> and </a:t>
            </a:r>
          </a:p>
          <a:p>
            <a:pPr lvl="1"/>
            <a:r>
              <a:rPr lang="en-US" sz="4000" b="1" dirty="0">
                <a:solidFill>
                  <a:srgbClr val="C00000"/>
                </a:solidFill>
              </a:rPr>
              <a:t>Phosphoric acid </a:t>
            </a:r>
            <a:r>
              <a:rPr lang="en-US" sz="4000" dirty="0"/>
              <a:t>attached with </a:t>
            </a:r>
            <a:r>
              <a:rPr lang="en-US" sz="4000" b="1" dirty="0"/>
              <a:t>N</a:t>
            </a:r>
            <a:r>
              <a:rPr lang="en-US" sz="4000" b="1" dirty="0" smtClean="0"/>
              <a:t>itrogenous </a:t>
            </a:r>
            <a:r>
              <a:rPr lang="en-US" sz="4000" dirty="0"/>
              <a:t>/</a:t>
            </a:r>
            <a:r>
              <a:rPr lang="en-US" sz="4000" b="1" dirty="0" smtClean="0"/>
              <a:t>non </a:t>
            </a:r>
            <a:r>
              <a:rPr lang="en-US" sz="4000" b="1" dirty="0"/>
              <a:t>nitrogenous base.</a:t>
            </a:r>
          </a:p>
          <a:p>
            <a:pPr lvl="1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7244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242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/>
              <a:t>Types Of Phospholipds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61988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"/>
            <a:ext cx="9448800" cy="659892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Based upon the Alcohol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/>
              <a:t>present in Phospholipid structure </a:t>
            </a:r>
            <a:endParaRPr lang="en-US" sz="4000" b="1" dirty="0" smtClean="0"/>
          </a:p>
          <a:p>
            <a:r>
              <a:rPr lang="en-US" sz="4000" b="1" dirty="0" smtClean="0">
                <a:solidFill>
                  <a:srgbClr val="C00000"/>
                </a:solidFill>
              </a:rPr>
              <a:t>Two Types of Phospholipids </a:t>
            </a:r>
            <a:r>
              <a:rPr lang="en-US" sz="4000" b="1" dirty="0" smtClean="0"/>
              <a:t>are :</a:t>
            </a:r>
          </a:p>
          <a:p>
            <a:pPr marL="0" indent="0">
              <a:buNone/>
            </a:pPr>
            <a:endParaRPr lang="en-US" sz="4000" b="1" dirty="0" smtClean="0"/>
          </a:p>
          <a:p>
            <a:pPr lvl="1"/>
            <a:r>
              <a:rPr lang="en-US" sz="4000" b="1" dirty="0" smtClean="0">
                <a:solidFill>
                  <a:srgbClr val="C00000"/>
                </a:solidFill>
              </a:rPr>
              <a:t>Glycerophospholipids: </a:t>
            </a:r>
          </a:p>
          <a:p>
            <a:pPr marL="365760" lvl="1" indent="0">
              <a:buNone/>
            </a:pP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smtClean="0"/>
              <a:t>Glycerol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dirty="0" smtClean="0"/>
              <a:t>containing Phospholipids </a:t>
            </a:r>
          </a:p>
          <a:p>
            <a:pPr marL="365760" lvl="1" indent="0">
              <a:buNone/>
            </a:pPr>
            <a:endParaRPr lang="en-US" sz="4000" dirty="0" smtClean="0"/>
          </a:p>
          <a:p>
            <a:pPr lvl="1"/>
            <a:r>
              <a:rPr lang="en-US" sz="4000" b="1" dirty="0" smtClean="0">
                <a:solidFill>
                  <a:srgbClr val="C00000"/>
                </a:solidFill>
              </a:rPr>
              <a:t>Sphingophospholipids: </a:t>
            </a:r>
            <a:r>
              <a:rPr lang="en-US" sz="4000" b="1" dirty="0" smtClean="0"/>
              <a:t>Sphingosine/ Sphingol </a:t>
            </a:r>
            <a:r>
              <a:rPr lang="en-US" sz="4000" dirty="0" smtClean="0"/>
              <a:t>containing Phospholipids.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735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66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/>
              <a:t>Glycerophospholipids</a:t>
            </a:r>
            <a:r>
              <a:rPr lang="en-US" sz="6000" b="1" dirty="0" smtClean="0"/>
              <a:t>/</a:t>
            </a:r>
            <a:br>
              <a:rPr lang="en-US" sz="6000" b="1" dirty="0" smtClean="0"/>
            </a:br>
            <a:r>
              <a:rPr lang="en-US" sz="6000" b="1" dirty="0" smtClean="0"/>
              <a:t>Glycerophosphatides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581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ospholip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9800"/>
            <a:ext cx="6400800" cy="434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Simplest Glycerophospholipid</a:t>
            </a:r>
            <a:br>
              <a:rPr lang="en-US" b="1" dirty="0" smtClean="0"/>
            </a:br>
            <a:r>
              <a:rPr lang="en-US" b="1" dirty="0" smtClean="0">
                <a:solidFill>
                  <a:srgbClr val="C00000"/>
                </a:solidFill>
              </a:rPr>
              <a:t>PHOSPHATIDIC  ACID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62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067800" cy="5257800"/>
          </a:xfrm>
        </p:spPr>
        <p:txBody>
          <a:bodyPr>
            <a:normAutofit fontScale="92500" lnSpcReduction="10000"/>
          </a:bodyPr>
          <a:lstStyle/>
          <a:p>
            <a:pPr marL="457200" indent="-457200" algn="ctr" eaLnBrk="0" hangingPunct="0">
              <a:spcAft>
                <a:spcPct val="20000"/>
              </a:spcAft>
              <a:buFontTx/>
              <a:buAutoNum type="alphaUcPeriod" startAt="4"/>
            </a:pPr>
            <a:r>
              <a:rPr lang="en-US" sz="5200" b="1" dirty="0">
                <a:solidFill>
                  <a:srgbClr val="C00000"/>
                </a:solidFill>
              </a:rPr>
              <a:t>Miscellaneous L</a:t>
            </a:r>
            <a:r>
              <a:rPr lang="en-US" sz="5200" b="1" dirty="0" smtClean="0">
                <a:solidFill>
                  <a:srgbClr val="C00000"/>
                </a:solidFill>
              </a:rPr>
              <a:t>ipids</a:t>
            </a:r>
          </a:p>
          <a:p>
            <a:pPr marL="0" indent="0" algn="ctr" eaLnBrk="0" hangingPunct="0">
              <a:spcAft>
                <a:spcPct val="20000"/>
              </a:spcAft>
              <a:buNone/>
            </a:pPr>
            <a:r>
              <a:rPr lang="en-US" sz="4700" b="1" dirty="0">
                <a:solidFill>
                  <a:srgbClr val="0070C0"/>
                </a:solidFill>
              </a:rPr>
              <a:t>S</a:t>
            </a:r>
            <a:r>
              <a:rPr lang="en-US" sz="4700" b="1" dirty="0" smtClean="0">
                <a:solidFill>
                  <a:srgbClr val="0070C0"/>
                </a:solidFill>
              </a:rPr>
              <a:t>ubstances </a:t>
            </a:r>
            <a:r>
              <a:rPr lang="en-US" sz="4700" b="1" dirty="0">
                <a:solidFill>
                  <a:srgbClr val="0070C0"/>
                </a:solidFill>
              </a:rPr>
              <a:t>with </a:t>
            </a:r>
            <a:r>
              <a:rPr lang="en-US" sz="4700" b="1" dirty="0" smtClean="0">
                <a:solidFill>
                  <a:srgbClr val="0070C0"/>
                </a:solidFill>
              </a:rPr>
              <a:t>Lipid characters</a:t>
            </a:r>
            <a:endParaRPr lang="en-US" sz="4700" b="1" dirty="0">
              <a:solidFill>
                <a:srgbClr val="0070C0"/>
              </a:solidFill>
            </a:endParaRPr>
          </a:p>
          <a:p>
            <a:pPr marL="457200" lvl="1" indent="-457200" eaLnBrk="0" hangingPunct="0">
              <a:spcAft>
                <a:spcPct val="20000"/>
              </a:spcAft>
              <a:buClr>
                <a:schemeClr val="accent3"/>
              </a:buClr>
              <a:buSzPct val="95000"/>
            </a:pPr>
            <a:r>
              <a:rPr lang="en-US" sz="4600" b="1" dirty="0" smtClean="0"/>
              <a:t>Carotenoids: </a:t>
            </a:r>
            <a:r>
              <a:rPr lang="en-US" sz="4600" b="1" dirty="0" smtClean="0">
                <a:solidFill>
                  <a:srgbClr val="C00000"/>
                </a:solidFill>
                <a:latin typeface="Symbol" pitchFamily="18" charset="2"/>
              </a:rPr>
              <a:t>b</a:t>
            </a:r>
            <a:r>
              <a:rPr lang="en-US" sz="4600" b="1" dirty="0" smtClean="0">
                <a:solidFill>
                  <a:srgbClr val="C00000"/>
                </a:solidFill>
              </a:rPr>
              <a:t>-Carotenoid</a:t>
            </a:r>
            <a:endParaRPr lang="en-US" sz="4600" b="1" dirty="0">
              <a:solidFill>
                <a:srgbClr val="C00000"/>
              </a:solidFill>
            </a:endParaRPr>
          </a:p>
          <a:p>
            <a:pPr marL="457200" indent="-457200" eaLnBrk="0" hangingPunct="0">
              <a:spcAft>
                <a:spcPct val="20000"/>
              </a:spcAft>
            </a:pPr>
            <a:r>
              <a:rPr lang="en-US" sz="4600" b="1" dirty="0" smtClean="0"/>
              <a:t>Squalene </a:t>
            </a:r>
            <a:r>
              <a:rPr lang="en-US" sz="4600" b="1" dirty="0"/>
              <a:t>:  </a:t>
            </a:r>
            <a:endParaRPr lang="en-US" sz="4600" b="1" dirty="0" smtClean="0"/>
          </a:p>
          <a:p>
            <a:pPr marL="457200" indent="-457200" eaLnBrk="0" hangingPunct="0">
              <a:spcAft>
                <a:spcPct val="20000"/>
              </a:spcAft>
            </a:pPr>
            <a:r>
              <a:rPr lang="en-US" sz="4600" b="1" dirty="0" smtClean="0"/>
              <a:t>Vitamin </a:t>
            </a:r>
            <a:r>
              <a:rPr lang="en-US" sz="4600" b="1" dirty="0"/>
              <a:t>E and </a:t>
            </a:r>
            <a:r>
              <a:rPr lang="en-US" sz="4600" b="1" dirty="0" smtClean="0"/>
              <a:t>K</a:t>
            </a:r>
          </a:p>
          <a:p>
            <a:pPr marL="457200" indent="-457200" eaLnBrk="0" hangingPunct="0">
              <a:spcAft>
                <a:spcPct val="20000"/>
              </a:spcAft>
            </a:pPr>
            <a:r>
              <a:rPr lang="en-US" sz="4600" b="1" dirty="0" smtClean="0"/>
              <a:t>Eicosanoids</a:t>
            </a:r>
          </a:p>
          <a:p>
            <a:pPr marL="365760" lvl="1" indent="0" eaLnBrk="0" hangingPunct="0">
              <a:spcAft>
                <a:spcPct val="20000"/>
              </a:spcAft>
              <a:buNone/>
            </a:pPr>
            <a:endParaRPr lang="en-US" sz="3400" b="1" dirty="0"/>
          </a:p>
          <a:p>
            <a:pPr marL="457200" indent="-457200" eaLnBrk="0" hangingPunct="0">
              <a:spcAft>
                <a:spcPct val="20000"/>
              </a:spcAft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9189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9296400" cy="592974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Depending upon the Nitrogenous and Non nitrogenous moiety attached.</a:t>
            </a:r>
          </a:p>
          <a:p>
            <a:r>
              <a:rPr lang="en-US" sz="3200" b="1" dirty="0" smtClean="0">
                <a:solidFill>
                  <a:srgbClr val="C00000"/>
                </a:solidFill>
              </a:rPr>
              <a:t>Examples of 7 Glycerophospholipids  are:</a:t>
            </a:r>
          </a:p>
          <a:p>
            <a:pPr marL="907542" lvl="1" indent="-514350">
              <a:buFont typeface="+mj-lt"/>
              <a:buAutoNum type="arabicPeriod"/>
            </a:pPr>
            <a:r>
              <a:rPr lang="en-US" sz="3200" b="1" dirty="0" smtClean="0"/>
              <a:t>Phosphatidic Acid </a:t>
            </a:r>
            <a:r>
              <a:rPr lang="en-US" sz="3200" b="1" dirty="0" smtClean="0">
                <a:solidFill>
                  <a:srgbClr val="0070C0"/>
                </a:solidFill>
              </a:rPr>
              <a:t>(Simplest PL)</a:t>
            </a:r>
          </a:p>
          <a:p>
            <a:pPr marL="907542" lvl="1" indent="-514350">
              <a:buFont typeface="+mj-lt"/>
              <a:buAutoNum type="arabicPeriod"/>
            </a:pPr>
            <a:r>
              <a:rPr lang="en-US" sz="3200" b="1" dirty="0" smtClean="0"/>
              <a:t>Phosphatidyl Choline </a:t>
            </a:r>
            <a:r>
              <a:rPr lang="en-US" sz="3200" b="1" dirty="0" smtClean="0">
                <a:solidFill>
                  <a:srgbClr val="C00000"/>
                </a:solidFill>
              </a:rPr>
              <a:t>(Lecithin)</a:t>
            </a:r>
          </a:p>
          <a:p>
            <a:pPr marL="907542" lvl="1" indent="-514350">
              <a:buFont typeface="+mj-lt"/>
              <a:buAutoNum type="arabicPeriod"/>
            </a:pPr>
            <a:r>
              <a:rPr lang="en-US" sz="3200" b="1" dirty="0" smtClean="0"/>
              <a:t>Phosphatidyl Ethanolamine </a:t>
            </a:r>
            <a:r>
              <a:rPr lang="en-US" sz="3200" b="1" dirty="0" smtClean="0">
                <a:solidFill>
                  <a:srgbClr val="C00000"/>
                </a:solidFill>
              </a:rPr>
              <a:t>(Cephalin)</a:t>
            </a:r>
          </a:p>
          <a:p>
            <a:pPr marL="907542" lvl="1" indent="-514350">
              <a:buFont typeface="+mj-lt"/>
              <a:buAutoNum type="arabicPeriod"/>
            </a:pPr>
            <a:r>
              <a:rPr lang="en-US" sz="3200" b="1" dirty="0" smtClean="0"/>
              <a:t>Phosphatidyl Serine</a:t>
            </a:r>
          </a:p>
          <a:p>
            <a:pPr marL="907542" lvl="1" indent="-514350">
              <a:buFont typeface="+mj-lt"/>
              <a:buAutoNum type="arabicPeriod"/>
            </a:pPr>
            <a:r>
              <a:rPr lang="en-US" sz="3200" b="1" dirty="0" smtClean="0"/>
              <a:t>Phosphatidyl Inositol/ </a:t>
            </a:r>
            <a:r>
              <a:rPr lang="en-US" sz="3200" b="1" dirty="0" smtClean="0">
                <a:solidFill>
                  <a:srgbClr val="C00000"/>
                </a:solidFill>
              </a:rPr>
              <a:t>Lipositol </a:t>
            </a:r>
          </a:p>
          <a:p>
            <a:pPr marL="907542" lvl="1" indent="-514350">
              <a:buFont typeface="+mj-lt"/>
              <a:buAutoNum type="arabicPeriod"/>
            </a:pPr>
            <a:r>
              <a:rPr lang="en-US" sz="3200" b="1" dirty="0" smtClean="0"/>
              <a:t>Phospatidal Ethanolamine/ </a:t>
            </a:r>
            <a:r>
              <a:rPr lang="en-US" sz="3200" b="1" dirty="0" smtClean="0">
                <a:solidFill>
                  <a:srgbClr val="C00000"/>
                </a:solidFill>
              </a:rPr>
              <a:t>Plasmalogen</a:t>
            </a:r>
          </a:p>
          <a:p>
            <a:pPr marL="907542" lvl="1" indent="-514350">
              <a:buFont typeface="+mj-lt"/>
              <a:buAutoNum type="arabicPeriod"/>
            </a:pPr>
            <a:r>
              <a:rPr lang="en-US" sz="3200" b="1" dirty="0" smtClean="0"/>
              <a:t>DiPhosphatidyl Glycerol /</a:t>
            </a:r>
            <a:r>
              <a:rPr lang="en-US" sz="3200" b="1" dirty="0" smtClean="0">
                <a:solidFill>
                  <a:srgbClr val="C00000"/>
                </a:solidFill>
              </a:rPr>
              <a:t>Cardiolipin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8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0"/>
            <a:ext cx="8686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Structures </a:t>
            </a:r>
            <a:br>
              <a:rPr lang="en-US" b="1" dirty="0" smtClean="0"/>
            </a:br>
            <a:r>
              <a:rPr lang="en-US" b="1" dirty="0" smtClean="0"/>
              <a:t>OF </a:t>
            </a:r>
            <a:br>
              <a:rPr lang="en-US" b="1" dirty="0" smtClean="0"/>
            </a:br>
            <a:r>
              <a:rPr lang="en-US" b="1" dirty="0" smtClean="0"/>
              <a:t>Glycerophospholipids</a:t>
            </a:r>
            <a:br>
              <a:rPr lang="en-US" b="1" dirty="0" smtClean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641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Phosphatidic Acid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9144000" cy="438912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Phosphatidic acid </a:t>
            </a:r>
            <a:r>
              <a:rPr lang="en-US" sz="4000" dirty="0" smtClean="0"/>
              <a:t>is a </a:t>
            </a:r>
            <a:r>
              <a:rPr lang="en-US" sz="4000" b="1" dirty="0" smtClean="0"/>
              <a:t>simplest GlyceroPhospholipids.</a:t>
            </a:r>
          </a:p>
          <a:p>
            <a:r>
              <a:rPr lang="en-US" sz="4000" dirty="0" smtClean="0"/>
              <a:t>Phosphatidic acid has Glycerol esterified with </a:t>
            </a:r>
            <a:r>
              <a:rPr lang="en-US" sz="4000" b="1" dirty="0" smtClean="0">
                <a:solidFill>
                  <a:srgbClr val="C00000"/>
                </a:solidFill>
              </a:rPr>
              <a:t>two Fatty acids at C1 and C2 .</a:t>
            </a:r>
          </a:p>
          <a:p>
            <a:r>
              <a:rPr lang="en-US" sz="4000" dirty="0" smtClean="0"/>
              <a:t>C3 is esterified with </a:t>
            </a:r>
            <a:r>
              <a:rPr lang="en-US" sz="4000" b="1" dirty="0" smtClean="0"/>
              <a:t>Phosphoric acid.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72433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ospholip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9800"/>
            <a:ext cx="6400800" cy="434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PHOSPHATIDIC  ACID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1333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pearsonhighered.com/mathews/OP/PHOSPHA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2578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mikeblaber.org/oldwine/BCH4053/Lecture13/phosphatid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199"/>
            <a:ext cx="52578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11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>
            <a:noAutofit/>
          </a:bodyPr>
          <a:lstStyle/>
          <a:p>
            <a:r>
              <a:rPr lang="en-US" sz="5400" b="1" dirty="0"/>
              <a:t>Phosphatidic acid </a:t>
            </a:r>
            <a:r>
              <a:rPr lang="en-US" sz="5400" b="1" dirty="0" smtClean="0"/>
              <a:t>serve as a precursor for the synthesis of a</a:t>
            </a:r>
            <a:r>
              <a:rPr lang="en-US" sz="5400" dirty="0" smtClean="0"/>
              <a:t>ll other </a:t>
            </a:r>
            <a:r>
              <a:rPr lang="en-US" sz="5400" b="1" dirty="0" smtClean="0">
                <a:solidFill>
                  <a:srgbClr val="C00000"/>
                </a:solidFill>
              </a:rPr>
              <a:t>Glycerophospholipids</a:t>
            </a:r>
          </a:p>
          <a:p>
            <a:r>
              <a:rPr lang="en-US" sz="5400" dirty="0" smtClean="0"/>
              <a:t>Either by linking of Nitrogenous or a Non nitrogenous base.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116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Phosphatidyl Choline/Lecithin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2465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35480"/>
            <a:ext cx="8915400" cy="438912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Phosphatidyl Choline </a:t>
            </a:r>
            <a:r>
              <a:rPr lang="en-US" sz="4400" dirty="0" smtClean="0"/>
              <a:t>(</a:t>
            </a:r>
            <a:r>
              <a:rPr lang="en-US" sz="4400" b="1" dirty="0" smtClean="0">
                <a:solidFill>
                  <a:srgbClr val="C00000"/>
                </a:solidFill>
              </a:rPr>
              <a:t>Lecithin</a:t>
            </a:r>
            <a:r>
              <a:rPr lang="en-US" sz="4400" dirty="0" smtClean="0"/>
              <a:t>) is the most </a:t>
            </a:r>
            <a:r>
              <a:rPr lang="en-US" sz="4400" b="1" dirty="0" smtClean="0">
                <a:solidFill>
                  <a:srgbClr val="C00000"/>
                </a:solidFill>
              </a:rPr>
              <a:t>commonest</a:t>
            </a:r>
            <a:r>
              <a:rPr lang="en-US" sz="4400" dirty="0" smtClean="0"/>
              <a:t> and </a:t>
            </a:r>
            <a:r>
              <a:rPr lang="en-US" sz="4400" b="1" dirty="0" smtClean="0">
                <a:solidFill>
                  <a:srgbClr val="C00000"/>
                </a:solidFill>
              </a:rPr>
              <a:t>abundant</a:t>
            </a:r>
            <a:r>
              <a:rPr lang="en-US" sz="4400" b="1" dirty="0" smtClean="0"/>
              <a:t> Glycerophospholipid </a:t>
            </a:r>
            <a:r>
              <a:rPr lang="en-US" sz="4400" dirty="0" smtClean="0"/>
              <a:t>in body.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8250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59" y="838200"/>
            <a:ext cx="9144000" cy="5638800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Phosphatidyl Choline </a:t>
            </a:r>
            <a:r>
              <a:rPr lang="en-US" sz="4000" dirty="0" smtClean="0"/>
              <a:t>is </a:t>
            </a:r>
            <a:r>
              <a:rPr lang="en-US" sz="4000" dirty="0"/>
              <a:t>commonly called as </a:t>
            </a:r>
            <a:r>
              <a:rPr lang="en-US" sz="4000" b="1" dirty="0">
                <a:solidFill>
                  <a:srgbClr val="C00000"/>
                </a:solidFill>
              </a:rPr>
              <a:t>Lecithin</a:t>
            </a:r>
            <a:r>
              <a:rPr lang="en-US" sz="4000" b="1" dirty="0" smtClean="0">
                <a:solidFill>
                  <a:srgbClr val="C00000"/>
                </a:solidFill>
              </a:rPr>
              <a:t>.</a:t>
            </a:r>
          </a:p>
          <a:p>
            <a:pPr marL="0" indent="0">
              <a:buNone/>
            </a:pPr>
            <a:endParaRPr lang="en-US" sz="4000" b="1" dirty="0">
              <a:solidFill>
                <a:srgbClr val="C00000"/>
              </a:solidFill>
            </a:endParaRPr>
          </a:p>
          <a:p>
            <a:r>
              <a:rPr lang="en-US" sz="4000" dirty="0"/>
              <a:t>Derived from word ‘</a:t>
            </a:r>
            <a:r>
              <a:rPr lang="en-US" sz="4000" b="1" dirty="0"/>
              <a:t>Lecithos’ meaning </a:t>
            </a:r>
            <a:r>
              <a:rPr lang="en-US" sz="4000" b="1" dirty="0" smtClean="0"/>
              <a:t>Egg </a:t>
            </a:r>
            <a:r>
              <a:rPr lang="en-US" sz="4000" b="1" dirty="0"/>
              <a:t>Yolk</a:t>
            </a:r>
            <a:r>
              <a:rPr lang="en-US" sz="4000" b="1" dirty="0" smtClean="0"/>
              <a:t>.</a:t>
            </a:r>
          </a:p>
          <a:p>
            <a:pPr marL="0" indent="0">
              <a:buNone/>
            </a:pPr>
            <a:endParaRPr lang="en-US" sz="4000" b="1" dirty="0" smtClean="0"/>
          </a:p>
          <a:p>
            <a:r>
              <a:rPr lang="en-US" sz="4000" b="1" dirty="0" smtClean="0"/>
              <a:t>Phosphatidic </a:t>
            </a:r>
            <a:r>
              <a:rPr lang="en-US" sz="4000" b="1" dirty="0"/>
              <a:t>acid </a:t>
            </a:r>
            <a:r>
              <a:rPr lang="en-US" sz="4000" dirty="0" smtClean="0"/>
              <a:t>is linked to a Nitrogenous base Choline to form </a:t>
            </a:r>
            <a:r>
              <a:rPr lang="en-US" sz="4000" b="1" dirty="0" smtClean="0">
                <a:solidFill>
                  <a:srgbClr val="C00000"/>
                </a:solidFill>
              </a:rPr>
              <a:t>Phosphatidyl Choline.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49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figure_05_06_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50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1860890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052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lipid2.web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8382000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105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images Lipids\pl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916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65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images Lipids\phospholip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4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images Lipids\pl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35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820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/>
              <a:t>Phosphatidyl Ethanolamine/</a:t>
            </a:r>
            <a:br>
              <a:rPr lang="en-US" sz="5400" b="1" dirty="0" smtClean="0"/>
            </a:br>
            <a:r>
              <a:rPr lang="en-US" sz="5400" b="1" dirty="0" smtClean="0"/>
              <a:t>Cephalin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20631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pearsonhighered.com/mathews/OP/PETHOHA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1"/>
            <a:ext cx="5486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lipidbank.jp/mediawiki/images/a/a8/LBGPEccp%3A14000SC01%3A18000SC01%3AYS2ANe0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962400"/>
            <a:ext cx="632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69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956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Phosphatidyl Serine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412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An Amino acid </a:t>
            </a:r>
            <a:r>
              <a:rPr lang="en-US" sz="5400" b="1" dirty="0" smtClean="0"/>
              <a:t>Serine</a:t>
            </a:r>
            <a:r>
              <a:rPr lang="en-US" sz="5400" dirty="0" smtClean="0"/>
              <a:t> linked to </a:t>
            </a:r>
            <a:r>
              <a:rPr lang="en-US" sz="5400" b="1" dirty="0" smtClean="0"/>
              <a:t>Phosphatidic acid </a:t>
            </a:r>
            <a:r>
              <a:rPr lang="en-US" sz="5400" dirty="0" smtClean="0"/>
              <a:t>forms </a:t>
            </a:r>
            <a:r>
              <a:rPr lang="en-US" sz="5400" b="1" dirty="0" smtClean="0">
                <a:solidFill>
                  <a:srgbClr val="C00000"/>
                </a:solidFill>
              </a:rPr>
              <a:t>Phosphatidyl Serine.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3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8/80/Phosphatidylser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62103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upload.wikimedia.org/wikipedia/commons/thumb/9/91/Phosphatidyl-Serine.png/200px-Phosphatidyl-Ser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962400"/>
            <a:ext cx="5562600" cy="211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77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Cephalins</a:t>
            </a:r>
            <a:br>
              <a:rPr lang="en-US" sz="5400" b="1" dirty="0"/>
            </a:b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389120"/>
          </a:xfrm>
        </p:spPr>
        <p:txBody>
          <a:bodyPr>
            <a:noAutofit/>
          </a:bodyPr>
          <a:lstStyle/>
          <a:p>
            <a:pPr lvl="1"/>
            <a:r>
              <a:rPr lang="en-US" sz="4800" dirty="0">
                <a:solidFill>
                  <a:srgbClr val="C00000"/>
                </a:solidFill>
              </a:rPr>
              <a:t>T</a:t>
            </a:r>
            <a:r>
              <a:rPr lang="en-US" sz="4800" dirty="0" smtClean="0">
                <a:solidFill>
                  <a:srgbClr val="C00000"/>
                </a:solidFill>
              </a:rPr>
              <a:t>ype </a:t>
            </a:r>
            <a:r>
              <a:rPr lang="en-US" sz="4800" dirty="0">
                <a:solidFill>
                  <a:srgbClr val="C00000"/>
                </a:solidFill>
              </a:rPr>
              <a:t>of </a:t>
            </a:r>
            <a:r>
              <a:rPr lang="en-US" sz="4800" dirty="0" smtClean="0">
                <a:solidFill>
                  <a:srgbClr val="C00000"/>
                </a:solidFill>
              </a:rPr>
              <a:t>Glycerophospholipids</a:t>
            </a:r>
            <a:endParaRPr lang="en-US" sz="4800" dirty="0">
              <a:solidFill>
                <a:srgbClr val="C00000"/>
              </a:solidFill>
            </a:endParaRPr>
          </a:p>
          <a:p>
            <a:pPr lvl="1"/>
            <a:r>
              <a:rPr lang="en-US" sz="4800" dirty="0" smtClean="0"/>
              <a:t>Nitrogen base </a:t>
            </a:r>
            <a:r>
              <a:rPr lang="en-US" sz="4800" dirty="0"/>
              <a:t>is </a:t>
            </a:r>
            <a:r>
              <a:rPr lang="en-US" sz="4800" dirty="0" smtClean="0"/>
              <a:t>Ethanolamine </a:t>
            </a:r>
            <a:r>
              <a:rPr lang="en-US" sz="4800" dirty="0"/>
              <a:t>or </a:t>
            </a:r>
            <a:r>
              <a:rPr lang="en-US" sz="4800" dirty="0" smtClean="0"/>
              <a:t>Serine.</a:t>
            </a:r>
          </a:p>
          <a:p>
            <a:pPr lvl="1"/>
            <a:r>
              <a:rPr lang="en-US" sz="4800" dirty="0" smtClean="0"/>
              <a:t>Phosphatidylethanolamine and Phosphatidylserine are </a:t>
            </a:r>
            <a:r>
              <a:rPr lang="en-US" sz="4800" b="1" dirty="0" smtClean="0">
                <a:solidFill>
                  <a:srgbClr val="C00000"/>
                </a:solidFill>
              </a:rPr>
              <a:t>Cephalins</a:t>
            </a:r>
            <a:r>
              <a:rPr lang="en-US" sz="4800" dirty="0" smtClean="0"/>
              <a:t>.</a:t>
            </a:r>
            <a:endParaRPr lang="en-US" sz="48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5301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Phosphatidyl Inositol/</a:t>
            </a:r>
            <a:r>
              <a:rPr lang="en-US" b="1" dirty="0" err="1" smtClean="0"/>
              <a:t>Lipositol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3131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2"/>
          <p:cNvSpPr>
            <a:spLocks noChangeShapeType="1"/>
          </p:cNvSpPr>
          <p:nvPr/>
        </p:nvSpPr>
        <p:spPr bwMode="auto">
          <a:xfrm flipH="1">
            <a:off x="3251200" y="3695700"/>
            <a:ext cx="0" cy="32385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Line 3"/>
          <p:cNvSpPr>
            <a:spLocks noChangeShapeType="1"/>
          </p:cNvSpPr>
          <p:nvPr/>
        </p:nvSpPr>
        <p:spPr bwMode="auto">
          <a:xfrm>
            <a:off x="2247900" y="4025900"/>
            <a:ext cx="37465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2311400" y="3987800"/>
            <a:ext cx="0" cy="23495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5930900" y="4089400"/>
            <a:ext cx="0" cy="1016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1809750" y="4210050"/>
            <a:ext cx="2413000" cy="444500"/>
          </a:xfrm>
          <a:prstGeom prst="rect">
            <a:avLst/>
          </a:prstGeom>
          <a:solidFill>
            <a:srgbClr val="F3F3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1782763" y="4208463"/>
            <a:ext cx="24828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2400" dirty="0">
                <a:latin typeface="Times" charset="0"/>
              </a:rPr>
              <a:t>Phosphoglycerides</a:t>
            </a: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4413250" y="4197350"/>
            <a:ext cx="1841500" cy="444500"/>
          </a:xfrm>
          <a:prstGeom prst="rect">
            <a:avLst/>
          </a:prstGeom>
          <a:solidFill>
            <a:srgbClr val="F3F3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4386263" y="4195763"/>
            <a:ext cx="18732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2400">
                <a:latin typeface="Times" charset="0"/>
              </a:rPr>
              <a:t>Sphingolipids</a:t>
            </a:r>
          </a:p>
        </p:txBody>
      </p:sp>
      <p:sp>
        <p:nvSpPr>
          <p:cNvPr id="28682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</p:spPr>
        <p:txBody>
          <a:bodyPr lIns="90487" tIns="44450" rIns="90487" bIns="44450"/>
          <a:lstStyle/>
          <a:p>
            <a:pPr algn="ctr" eaLnBrk="1" hangingPunct="1"/>
            <a:r>
              <a:rPr lang="en-US" sz="4800" b="1" dirty="0" smtClean="0"/>
              <a:t>Classification of Lipids</a:t>
            </a:r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>
            <a:off x="5956300" y="2882900"/>
            <a:ext cx="0" cy="2794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>
            <a:off x="3219450" y="3181350"/>
            <a:ext cx="489585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>
            <a:off x="8051800" y="3187700"/>
            <a:ext cx="0" cy="2032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>
            <a:off x="3282950" y="3200400"/>
            <a:ext cx="0" cy="19685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7435850" y="3397250"/>
            <a:ext cx="1524000" cy="444500"/>
          </a:xfrm>
          <a:prstGeom prst="rect">
            <a:avLst/>
          </a:prstGeom>
          <a:solidFill>
            <a:srgbClr val="C8FEC8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7408863" y="3395663"/>
            <a:ext cx="16017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2400">
                <a:latin typeface="Times" charset="0"/>
              </a:rPr>
              <a:t>Glycolipids</a:t>
            </a:r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2520950" y="3397250"/>
            <a:ext cx="1841500" cy="444500"/>
          </a:xfrm>
          <a:prstGeom prst="rect">
            <a:avLst/>
          </a:prstGeom>
          <a:solidFill>
            <a:srgbClr val="F3F3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1600200" y="3352800"/>
            <a:ext cx="313055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2400">
                <a:latin typeface="Times" charset="0"/>
              </a:rPr>
              <a:t>Glycerophospholipids</a:t>
            </a: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1612900" y="1587500"/>
            <a:ext cx="3479800" cy="457200"/>
          </a:xfrm>
          <a:prstGeom prst="rect">
            <a:avLst/>
          </a:prstGeom>
          <a:solidFill>
            <a:srgbClr val="DADAD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5295900" y="2501900"/>
            <a:ext cx="1295400" cy="444500"/>
          </a:xfrm>
          <a:prstGeom prst="rect">
            <a:avLst/>
          </a:prstGeom>
          <a:solidFill>
            <a:srgbClr val="F3F3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693" name="Group 21"/>
          <p:cNvGrpSpPr>
            <a:grpSpLocks/>
          </p:cNvGrpSpPr>
          <p:nvPr/>
        </p:nvGrpSpPr>
        <p:grpSpPr bwMode="auto">
          <a:xfrm>
            <a:off x="369888" y="4756150"/>
            <a:ext cx="1017587" cy="1752600"/>
            <a:chOff x="233" y="2996"/>
            <a:chExt cx="641" cy="1104"/>
          </a:xfrm>
        </p:grpSpPr>
        <p:grpSp>
          <p:nvGrpSpPr>
            <p:cNvPr id="28746" name="Group 22"/>
            <p:cNvGrpSpPr>
              <a:grpSpLocks/>
            </p:cNvGrpSpPr>
            <p:nvPr/>
          </p:nvGrpSpPr>
          <p:grpSpPr bwMode="auto">
            <a:xfrm>
              <a:off x="233" y="2996"/>
              <a:ext cx="229" cy="1104"/>
              <a:chOff x="233" y="2996"/>
              <a:chExt cx="229" cy="1104"/>
            </a:xfrm>
          </p:grpSpPr>
          <p:sp>
            <p:nvSpPr>
              <p:cNvPr id="28757" name="Rectangle 23"/>
              <p:cNvSpPr>
                <a:spLocks noChangeArrowheads="1"/>
              </p:cNvSpPr>
              <p:nvPr/>
            </p:nvSpPr>
            <p:spPr bwMode="auto">
              <a:xfrm>
                <a:off x="252" y="2996"/>
                <a:ext cx="184" cy="1104"/>
              </a:xfrm>
              <a:prstGeom prst="rect">
                <a:avLst/>
              </a:prstGeom>
              <a:solidFill>
                <a:srgbClr val="FFC5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58" name="Rectangle 24"/>
              <p:cNvSpPr>
                <a:spLocks noChangeArrowheads="1"/>
              </p:cNvSpPr>
              <p:nvPr/>
            </p:nvSpPr>
            <p:spPr bwMode="auto">
              <a:xfrm rot="-5400000">
                <a:off x="39" y="3401"/>
                <a:ext cx="618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eaLnBrk="0" hangingPunct="0"/>
                <a:r>
                  <a:rPr lang="en-US">
                    <a:latin typeface="Times" charset="0"/>
                  </a:rPr>
                  <a:t>Glycerol</a:t>
                </a:r>
              </a:p>
            </p:txBody>
          </p:sp>
        </p:grpSp>
        <p:grpSp>
          <p:nvGrpSpPr>
            <p:cNvPr id="28747" name="Group 25"/>
            <p:cNvGrpSpPr>
              <a:grpSpLocks/>
            </p:cNvGrpSpPr>
            <p:nvPr/>
          </p:nvGrpSpPr>
          <p:grpSpPr bwMode="auto">
            <a:xfrm>
              <a:off x="444" y="3016"/>
              <a:ext cx="430" cy="1008"/>
              <a:chOff x="444" y="3016"/>
              <a:chExt cx="430" cy="1008"/>
            </a:xfrm>
          </p:grpSpPr>
          <p:sp>
            <p:nvSpPr>
              <p:cNvPr id="28748" name="Line 26"/>
              <p:cNvSpPr>
                <a:spLocks noChangeShapeType="1"/>
              </p:cNvSpPr>
              <p:nvPr/>
            </p:nvSpPr>
            <p:spPr bwMode="auto">
              <a:xfrm>
                <a:off x="444" y="3144"/>
                <a:ext cx="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49" name="Line 27"/>
              <p:cNvSpPr>
                <a:spLocks noChangeShapeType="1"/>
              </p:cNvSpPr>
              <p:nvPr/>
            </p:nvSpPr>
            <p:spPr bwMode="auto">
              <a:xfrm>
                <a:off x="444" y="3520"/>
                <a:ext cx="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50" name="Line 28"/>
              <p:cNvSpPr>
                <a:spLocks noChangeShapeType="1"/>
              </p:cNvSpPr>
              <p:nvPr/>
            </p:nvSpPr>
            <p:spPr bwMode="auto">
              <a:xfrm>
                <a:off x="444" y="3896"/>
                <a:ext cx="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51" name="Rectangle 29"/>
              <p:cNvSpPr>
                <a:spLocks noChangeArrowheads="1"/>
              </p:cNvSpPr>
              <p:nvPr/>
            </p:nvSpPr>
            <p:spPr bwMode="auto">
              <a:xfrm>
                <a:off x="555" y="3016"/>
                <a:ext cx="319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eaLnBrk="0" hangingPunct="0"/>
                <a:r>
                  <a:rPr lang="en-US" sz="2000">
                    <a:latin typeface="Times" charset="0"/>
                  </a:rPr>
                  <a:t>FA</a:t>
                </a:r>
              </a:p>
            </p:txBody>
          </p:sp>
          <p:sp>
            <p:nvSpPr>
              <p:cNvPr id="28752" name="Rectangle 30"/>
              <p:cNvSpPr>
                <a:spLocks noChangeArrowheads="1"/>
              </p:cNvSpPr>
              <p:nvPr/>
            </p:nvSpPr>
            <p:spPr bwMode="auto">
              <a:xfrm>
                <a:off x="555" y="3408"/>
                <a:ext cx="319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eaLnBrk="0" hangingPunct="0"/>
                <a:r>
                  <a:rPr lang="en-US" sz="2000">
                    <a:latin typeface="Times" charset="0"/>
                  </a:rPr>
                  <a:t>FA</a:t>
                </a:r>
              </a:p>
            </p:txBody>
          </p:sp>
          <p:sp>
            <p:nvSpPr>
              <p:cNvPr id="28753" name="Rectangle 31"/>
              <p:cNvSpPr>
                <a:spLocks noChangeArrowheads="1"/>
              </p:cNvSpPr>
              <p:nvPr/>
            </p:nvSpPr>
            <p:spPr bwMode="auto">
              <a:xfrm>
                <a:off x="547" y="3776"/>
                <a:ext cx="319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eaLnBrk="0" hangingPunct="0"/>
                <a:r>
                  <a:rPr lang="en-US" sz="2000">
                    <a:latin typeface="Times" charset="0"/>
                  </a:rPr>
                  <a:t>FA</a:t>
                </a:r>
              </a:p>
            </p:txBody>
          </p:sp>
          <p:sp>
            <p:nvSpPr>
              <p:cNvPr id="28754" name="Rectangle 32"/>
              <p:cNvSpPr>
                <a:spLocks noChangeArrowheads="1"/>
              </p:cNvSpPr>
              <p:nvPr/>
            </p:nvSpPr>
            <p:spPr bwMode="auto">
              <a:xfrm>
                <a:off x="576" y="3048"/>
                <a:ext cx="280" cy="160"/>
              </a:xfrm>
              <a:prstGeom prst="rect">
                <a:avLst/>
              </a:prstGeom>
              <a:noFill/>
              <a:ln w="25400">
                <a:solidFill>
                  <a:srgbClr val="79001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55" name="Rectangle 33"/>
              <p:cNvSpPr>
                <a:spLocks noChangeArrowheads="1"/>
              </p:cNvSpPr>
              <p:nvPr/>
            </p:nvSpPr>
            <p:spPr bwMode="auto">
              <a:xfrm>
                <a:off x="584" y="3448"/>
                <a:ext cx="280" cy="160"/>
              </a:xfrm>
              <a:prstGeom prst="rect">
                <a:avLst/>
              </a:prstGeom>
              <a:noFill/>
              <a:ln w="25400">
                <a:solidFill>
                  <a:srgbClr val="79001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56" name="Rectangle 34"/>
              <p:cNvSpPr>
                <a:spLocks noChangeArrowheads="1"/>
              </p:cNvSpPr>
              <p:nvPr/>
            </p:nvSpPr>
            <p:spPr bwMode="auto">
              <a:xfrm>
                <a:off x="584" y="3816"/>
                <a:ext cx="280" cy="160"/>
              </a:xfrm>
              <a:prstGeom prst="rect">
                <a:avLst/>
              </a:prstGeom>
              <a:noFill/>
              <a:ln w="25400">
                <a:solidFill>
                  <a:srgbClr val="79001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8694" name="Rectangle 35"/>
          <p:cNvSpPr>
            <a:spLocks noChangeArrowheads="1"/>
          </p:cNvSpPr>
          <p:nvPr/>
        </p:nvSpPr>
        <p:spPr bwMode="auto">
          <a:xfrm>
            <a:off x="7232650" y="4819650"/>
            <a:ext cx="292100" cy="1752600"/>
          </a:xfrm>
          <a:prstGeom prst="rect">
            <a:avLst/>
          </a:prstGeom>
          <a:solidFill>
            <a:srgbClr val="F6BF6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5" name="Rectangle 36"/>
          <p:cNvSpPr>
            <a:spLocks noChangeArrowheads="1"/>
          </p:cNvSpPr>
          <p:nvPr/>
        </p:nvSpPr>
        <p:spPr bwMode="auto">
          <a:xfrm>
            <a:off x="2565400" y="4838700"/>
            <a:ext cx="444500" cy="254000"/>
          </a:xfrm>
          <a:prstGeom prst="rect">
            <a:avLst/>
          </a:prstGeom>
          <a:noFill/>
          <a:ln w="25400">
            <a:solidFill>
              <a:srgbClr val="79001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6" name="Rectangle 37"/>
          <p:cNvSpPr>
            <a:spLocks noChangeArrowheads="1"/>
          </p:cNvSpPr>
          <p:nvPr/>
        </p:nvSpPr>
        <p:spPr bwMode="auto">
          <a:xfrm>
            <a:off x="2578100" y="5473700"/>
            <a:ext cx="444500" cy="254000"/>
          </a:xfrm>
          <a:prstGeom prst="rect">
            <a:avLst/>
          </a:prstGeom>
          <a:noFill/>
          <a:ln w="25400">
            <a:solidFill>
              <a:srgbClr val="79001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697" name="Group 38"/>
          <p:cNvGrpSpPr>
            <a:grpSpLocks/>
          </p:cNvGrpSpPr>
          <p:nvPr/>
        </p:nvGrpSpPr>
        <p:grpSpPr bwMode="auto">
          <a:xfrm>
            <a:off x="2020888" y="4756150"/>
            <a:ext cx="2335212" cy="1784350"/>
            <a:chOff x="1273" y="2996"/>
            <a:chExt cx="1471" cy="1124"/>
          </a:xfrm>
        </p:grpSpPr>
        <p:grpSp>
          <p:nvGrpSpPr>
            <p:cNvPr id="28731" name="Group 39"/>
            <p:cNvGrpSpPr>
              <a:grpSpLocks/>
            </p:cNvGrpSpPr>
            <p:nvPr/>
          </p:nvGrpSpPr>
          <p:grpSpPr bwMode="auto">
            <a:xfrm>
              <a:off x="1273" y="2996"/>
              <a:ext cx="641" cy="1104"/>
              <a:chOff x="1273" y="2996"/>
              <a:chExt cx="641" cy="1104"/>
            </a:xfrm>
          </p:grpSpPr>
          <p:grpSp>
            <p:nvGrpSpPr>
              <p:cNvPr id="28739" name="Group 40"/>
              <p:cNvGrpSpPr>
                <a:grpSpLocks/>
              </p:cNvGrpSpPr>
              <p:nvPr/>
            </p:nvGrpSpPr>
            <p:grpSpPr bwMode="auto">
              <a:xfrm>
                <a:off x="1273" y="2996"/>
                <a:ext cx="229" cy="1104"/>
                <a:chOff x="1273" y="2996"/>
                <a:chExt cx="229" cy="1104"/>
              </a:xfrm>
            </p:grpSpPr>
            <p:sp>
              <p:nvSpPr>
                <p:cNvPr id="28744" name="Rectangle 41"/>
                <p:cNvSpPr>
                  <a:spLocks noChangeArrowheads="1"/>
                </p:cNvSpPr>
                <p:nvPr/>
              </p:nvSpPr>
              <p:spPr bwMode="auto">
                <a:xfrm>
                  <a:off x="1292" y="2996"/>
                  <a:ext cx="184" cy="1104"/>
                </a:xfrm>
                <a:prstGeom prst="rect">
                  <a:avLst/>
                </a:prstGeom>
                <a:solidFill>
                  <a:srgbClr val="FFC5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45" name="Rectangle 42"/>
                <p:cNvSpPr>
                  <a:spLocks noChangeArrowheads="1"/>
                </p:cNvSpPr>
                <p:nvPr/>
              </p:nvSpPr>
              <p:spPr bwMode="auto">
                <a:xfrm rot="-5400000">
                  <a:off x="1079" y="3401"/>
                  <a:ext cx="618" cy="2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 eaLnBrk="0" hangingPunct="0"/>
                  <a:r>
                    <a:rPr lang="en-US">
                      <a:latin typeface="Times" charset="0"/>
                    </a:rPr>
                    <a:t>Glycerol</a:t>
                  </a:r>
                </a:p>
              </p:txBody>
            </p:sp>
          </p:grpSp>
          <p:sp>
            <p:nvSpPr>
              <p:cNvPr id="28740" name="Line 43"/>
              <p:cNvSpPr>
                <a:spLocks noChangeShapeType="1"/>
              </p:cNvSpPr>
              <p:nvPr/>
            </p:nvSpPr>
            <p:spPr bwMode="auto">
              <a:xfrm>
                <a:off x="1484" y="3144"/>
                <a:ext cx="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41" name="Line 44"/>
              <p:cNvSpPr>
                <a:spLocks noChangeShapeType="1"/>
              </p:cNvSpPr>
              <p:nvPr/>
            </p:nvSpPr>
            <p:spPr bwMode="auto">
              <a:xfrm>
                <a:off x="1484" y="3520"/>
                <a:ext cx="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42" name="Rectangle 45"/>
              <p:cNvSpPr>
                <a:spLocks noChangeArrowheads="1"/>
              </p:cNvSpPr>
              <p:nvPr/>
            </p:nvSpPr>
            <p:spPr bwMode="auto">
              <a:xfrm>
                <a:off x="1595" y="3016"/>
                <a:ext cx="319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eaLnBrk="0" hangingPunct="0"/>
                <a:r>
                  <a:rPr lang="en-US" sz="2000">
                    <a:latin typeface="Times" charset="0"/>
                  </a:rPr>
                  <a:t>FA</a:t>
                </a:r>
              </a:p>
            </p:txBody>
          </p:sp>
          <p:sp>
            <p:nvSpPr>
              <p:cNvPr id="28743" name="Rectangle 46"/>
              <p:cNvSpPr>
                <a:spLocks noChangeArrowheads="1"/>
              </p:cNvSpPr>
              <p:nvPr/>
            </p:nvSpPr>
            <p:spPr bwMode="auto">
              <a:xfrm>
                <a:off x="1595" y="3408"/>
                <a:ext cx="319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eaLnBrk="0" hangingPunct="0"/>
                <a:r>
                  <a:rPr lang="en-US" sz="2000">
                    <a:latin typeface="Times" charset="0"/>
                  </a:rPr>
                  <a:t>FA</a:t>
                </a:r>
              </a:p>
            </p:txBody>
          </p:sp>
        </p:grpSp>
        <p:grpSp>
          <p:nvGrpSpPr>
            <p:cNvPr id="28732" name="Group 47"/>
            <p:cNvGrpSpPr>
              <a:grpSpLocks/>
            </p:cNvGrpSpPr>
            <p:nvPr/>
          </p:nvGrpSpPr>
          <p:grpSpPr bwMode="auto">
            <a:xfrm>
              <a:off x="1492" y="3744"/>
              <a:ext cx="1252" cy="376"/>
              <a:chOff x="1492" y="3744"/>
              <a:chExt cx="1252" cy="376"/>
            </a:xfrm>
          </p:grpSpPr>
          <p:sp>
            <p:nvSpPr>
              <p:cNvPr id="28733" name="Oval 48"/>
              <p:cNvSpPr>
                <a:spLocks noChangeArrowheads="1"/>
              </p:cNvSpPr>
              <p:nvPr/>
            </p:nvSpPr>
            <p:spPr bwMode="auto">
              <a:xfrm>
                <a:off x="1632" y="3744"/>
                <a:ext cx="376" cy="376"/>
              </a:xfrm>
              <a:prstGeom prst="ellipse">
                <a:avLst/>
              </a:prstGeom>
              <a:noFill/>
              <a:ln w="25400">
                <a:solidFill>
                  <a:srgbClr val="DC008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34" name="Line 49"/>
              <p:cNvSpPr>
                <a:spLocks noChangeShapeType="1"/>
              </p:cNvSpPr>
              <p:nvPr/>
            </p:nvSpPr>
            <p:spPr bwMode="auto">
              <a:xfrm>
                <a:off x="1492" y="3936"/>
                <a:ext cx="11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35" name="Rectangle 50"/>
              <p:cNvSpPr>
                <a:spLocks noChangeArrowheads="1"/>
              </p:cNvSpPr>
              <p:nvPr/>
            </p:nvSpPr>
            <p:spPr bwMode="auto">
              <a:xfrm>
                <a:off x="1619" y="3814"/>
                <a:ext cx="426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eaLnBrk="0" hangingPunct="0"/>
                <a:r>
                  <a:rPr lang="en-US">
                    <a:latin typeface="Times" charset="0"/>
                  </a:rPr>
                  <a:t>PO</a:t>
                </a:r>
                <a:r>
                  <a:rPr lang="en-US" baseline="-25000">
                    <a:latin typeface="Times" charset="0"/>
                  </a:rPr>
                  <a:t>4</a:t>
                </a:r>
                <a:r>
                  <a:rPr lang="en-US" baseline="30000">
                    <a:latin typeface="Times" charset="0"/>
                  </a:rPr>
                  <a:t>3-</a:t>
                </a:r>
              </a:p>
            </p:txBody>
          </p:sp>
          <p:sp>
            <p:nvSpPr>
              <p:cNvPr id="28736" name="Line 51"/>
              <p:cNvSpPr>
                <a:spLocks noChangeShapeType="1"/>
              </p:cNvSpPr>
              <p:nvPr/>
            </p:nvSpPr>
            <p:spPr bwMode="auto">
              <a:xfrm>
                <a:off x="2036" y="3936"/>
                <a:ext cx="11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37" name="Rectangle 52"/>
              <p:cNvSpPr>
                <a:spLocks noChangeArrowheads="1"/>
              </p:cNvSpPr>
              <p:nvPr/>
            </p:nvSpPr>
            <p:spPr bwMode="auto">
              <a:xfrm>
                <a:off x="2168" y="3864"/>
                <a:ext cx="520" cy="144"/>
              </a:xfrm>
              <a:prstGeom prst="rect">
                <a:avLst/>
              </a:prstGeom>
              <a:noFill/>
              <a:ln w="25400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38" name="Rectangle 53"/>
              <p:cNvSpPr>
                <a:spLocks noChangeArrowheads="1"/>
              </p:cNvSpPr>
              <p:nvPr/>
            </p:nvSpPr>
            <p:spPr bwMode="auto">
              <a:xfrm>
                <a:off x="2139" y="3858"/>
                <a:ext cx="605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 eaLnBrk="0" hangingPunct="0"/>
                <a:r>
                  <a:rPr lang="en-US" sz="1200" b="1">
                    <a:solidFill>
                      <a:schemeClr val="accent1"/>
                    </a:solidFill>
                    <a:latin typeface="Times" charset="0"/>
                  </a:rPr>
                  <a:t>ALCOHOL</a:t>
                </a:r>
              </a:p>
            </p:txBody>
          </p:sp>
        </p:grpSp>
      </p:grpSp>
      <p:sp>
        <p:nvSpPr>
          <p:cNvPr id="28698" name="Rectangle 54"/>
          <p:cNvSpPr>
            <a:spLocks noChangeArrowheads="1"/>
          </p:cNvSpPr>
          <p:nvPr/>
        </p:nvSpPr>
        <p:spPr bwMode="auto">
          <a:xfrm rot="-5400000">
            <a:off x="4087019" y="5412582"/>
            <a:ext cx="131127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dirty="0">
                <a:latin typeface="Times" charset="0"/>
              </a:rPr>
              <a:t>Sphingosine</a:t>
            </a:r>
          </a:p>
        </p:txBody>
      </p:sp>
      <p:sp>
        <p:nvSpPr>
          <p:cNvPr id="28699" name="Rectangle 55"/>
          <p:cNvSpPr>
            <a:spLocks noChangeArrowheads="1"/>
          </p:cNvSpPr>
          <p:nvPr/>
        </p:nvSpPr>
        <p:spPr bwMode="auto">
          <a:xfrm>
            <a:off x="5110163" y="4787900"/>
            <a:ext cx="5064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2000">
                <a:latin typeface="Times" charset="0"/>
              </a:rPr>
              <a:t>FA</a:t>
            </a:r>
          </a:p>
        </p:txBody>
      </p:sp>
      <p:grpSp>
        <p:nvGrpSpPr>
          <p:cNvPr id="28700" name="Group 56"/>
          <p:cNvGrpSpPr>
            <a:grpSpLocks/>
          </p:cNvGrpSpPr>
          <p:nvPr/>
        </p:nvGrpSpPr>
        <p:grpSpPr bwMode="auto">
          <a:xfrm>
            <a:off x="4908550" y="5943600"/>
            <a:ext cx="1944688" cy="596900"/>
            <a:chOff x="3092" y="3744"/>
            <a:chExt cx="1225" cy="376"/>
          </a:xfrm>
        </p:grpSpPr>
        <p:sp>
          <p:nvSpPr>
            <p:cNvPr id="28725" name="Line 57"/>
            <p:cNvSpPr>
              <a:spLocks noChangeShapeType="1"/>
            </p:cNvSpPr>
            <p:nvPr/>
          </p:nvSpPr>
          <p:spPr bwMode="auto">
            <a:xfrm>
              <a:off x="3092" y="3936"/>
              <a:ext cx="11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26" name="Oval 58"/>
            <p:cNvSpPr>
              <a:spLocks noChangeArrowheads="1"/>
            </p:cNvSpPr>
            <p:nvPr/>
          </p:nvSpPr>
          <p:spPr bwMode="auto">
            <a:xfrm>
              <a:off x="3232" y="3744"/>
              <a:ext cx="376" cy="376"/>
            </a:xfrm>
            <a:prstGeom prst="ellipse">
              <a:avLst/>
            </a:prstGeom>
            <a:noFill/>
            <a:ln w="25400">
              <a:solidFill>
                <a:srgbClr val="DC008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27" name="Rectangle 59"/>
            <p:cNvSpPr>
              <a:spLocks noChangeArrowheads="1"/>
            </p:cNvSpPr>
            <p:nvPr/>
          </p:nvSpPr>
          <p:spPr bwMode="auto">
            <a:xfrm>
              <a:off x="3219" y="3814"/>
              <a:ext cx="426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eaLnBrk="0" hangingPunct="0"/>
              <a:r>
                <a:rPr lang="en-US">
                  <a:latin typeface="Times" charset="0"/>
                </a:rPr>
                <a:t>PO</a:t>
              </a:r>
              <a:r>
                <a:rPr lang="en-US" baseline="-25000">
                  <a:latin typeface="Times" charset="0"/>
                </a:rPr>
                <a:t>4</a:t>
              </a:r>
              <a:r>
                <a:rPr lang="en-US" baseline="30000">
                  <a:latin typeface="Times" charset="0"/>
                </a:rPr>
                <a:t>3-</a:t>
              </a:r>
            </a:p>
          </p:txBody>
        </p:sp>
        <p:sp>
          <p:nvSpPr>
            <p:cNvPr id="28728" name="Line 60"/>
            <p:cNvSpPr>
              <a:spLocks noChangeShapeType="1"/>
            </p:cNvSpPr>
            <p:nvPr/>
          </p:nvSpPr>
          <p:spPr bwMode="auto">
            <a:xfrm>
              <a:off x="3636" y="3936"/>
              <a:ext cx="11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29" name="Rectangle 61"/>
            <p:cNvSpPr>
              <a:spLocks noChangeArrowheads="1"/>
            </p:cNvSpPr>
            <p:nvPr/>
          </p:nvSpPr>
          <p:spPr bwMode="auto">
            <a:xfrm>
              <a:off x="3768" y="3864"/>
              <a:ext cx="520" cy="144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0" name="Rectangle 62"/>
            <p:cNvSpPr>
              <a:spLocks noChangeArrowheads="1"/>
            </p:cNvSpPr>
            <p:nvPr/>
          </p:nvSpPr>
          <p:spPr bwMode="auto">
            <a:xfrm>
              <a:off x="3750" y="3858"/>
              <a:ext cx="567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 eaLnBrk="0" hangingPunct="0"/>
              <a:r>
                <a:rPr lang="en-US" sz="1200" b="1">
                  <a:latin typeface="Times" charset="0"/>
                </a:rPr>
                <a:t>CHOLINE</a:t>
              </a:r>
            </a:p>
          </p:txBody>
        </p:sp>
      </p:grpSp>
      <p:grpSp>
        <p:nvGrpSpPr>
          <p:cNvPr id="28701" name="Group 63"/>
          <p:cNvGrpSpPr>
            <a:grpSpLocks/>
          </p:cNvGrpSpPr>
          <p:nvPr/>
        </p:nvGrpSpPr>
        <p:grpSpPr bwMode="auto">
          <a:xfrm>
            <a:off x="7189788" y="4749800"/>
            <a:ext cx="1814512" cy="1689100"/>
            <a:chOff x="4529" y="2992"/>
            <a:chExt cx="1143" cy="1064"/>
          </a:xfrm>
        </p:grpSpPr>
        <p:grpSp>
          <p:nvGrpSpPr>
            <p:cNvPr id="28716" name="Group 64"/>
            <p:cNvGrpSpPr>
              <a:grpSpLocks/>
            </p:cNvGrpSpPr>
            <p:nvPr/>
          </p:nvGrpSpPr>
          <p:grpSpPr bwMode="auto">
            <a:xfrm>
              <a:off x="4748" y="3808"/>
              <a:ext cx="422" cy="248"/>
              <a:chOff x="4748" y="3808"/>
              <a:chExt cx="422" cy="248"/>
            </a:xfrm>
          </p:grpSpPr>
          <p:sp>
            <p:nvSpPr>
              <p:cNvPr id="28722" name="Line 65"/>
              <p:cNvSpPr>
                <a:spLocks noChangeShapeType="1"/>
              </p:cNvSpPr>
              <p:nvPr/>
            </p:nvSpPr>
            <p:spPr bwMode="auto">
              <a:xfrm>
                <a:off x="4748" y="3928"/>
                <a:ext cx="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3" name="Rectangle 66"/>
              <p:cNvSpPr>
                <a:spLocks noChangeArrowheads="1"/>
              </p:cNvSpPr>
              <p:nvPr/>
            </p:nvSpPr>
            <p:spPr bwMode="auto">
              <a:xfrm>
                <a:off x="4851" y="3808"/>
                <a:ext cx="319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eaLnBrk="0" hangingPunct="0"/>
                <a:r>
                  <a:rPr lang="en-US" sz="2000">
                    <a:latin typeface="Times" charset="0"/>
                  </a:rPr>
                  <a:t>FA</a:t>
                </a:r>
              </a:p>
            </p:txBody>
          </p:sp>
          <p:sp>
            <p:nvSpPr>
              <p:cNvPr id="28724" name="Rectangle 67"/>
              <p:cNvSpPr>
                <a:spLocks noChangeArrowheads="1"/>
              </p:cNvSpPr>
              <p:nvPr/>
            </p:nvSpPr>
            <p:spPr bwMode="auto">
              <a:xfrm>
                <a:off x="4888" y="3848"/>
                <a:ext cx="280" cy="160"/>
              </a:xfrm>
              <a:prstGeom prst="rect">
                <a:avLst/>
              </a:prstGeom>
              <a:noFill/>
              <a:ln w="25400">
                <a:solidFill>
                  <a:srgbClr val="79001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717" name="Rectangle 68"/>
            <p:cNvSpPr>
              <a:spLocks noChangeArrowheads="1"/>
            </p:cNvSpPr>
            <p:nvPr/>
          </p:nvSpPr>
          <p:spPr bwMode="auto">
            <a:xfrm rot="-5400000">
              <a:off x="4231" y="3441"/>
              <a:ext cx="826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eaLnBrk="0" hangingPunct="0"/>
              <a:r>
                <a:rPr lang="en-US" dirty="0">
                  <a:latin typeface="Times" charset="0"/>
                </a:rPr>
                <a:t>Sphingosine</a:t>
              </a:r>
            </a:p>
          </p:txBody>
        </p:sp>
        <p:sp>
          <p:nvSpPr>
            <p:cNvPr id="28718" name="Line 69"/>
            <p:cNvSpPr>
              <a:spLocks noChangeShapeType="1"/>
            </p:cNvSpPr>
            <p:nvPr/>
          </p:nvSpPr>
          <p:spPr bwMode="auto">
            <a:xfrm>
              <a:off x="4748" y="3176"/>
              <a:ext cx="1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719" name="Group 70"/>
            <p:cNvGrpSpPr>
              <a:grpSpLocks/>
            </p:cNvGrpSpPr>
            <p:nvPr/>
          </p:nvGrpSpPr>
          <p:grpSpPr bwMode="auto">
            <a:xfrm>
              <a:off x="4864" y="2992"/>
              <a:ext cx="808" cy="360"/>
              <a:chOff x="4864" y="2992"/>
              <a:chExt cx="808" cy="360"/>
            </a:xfrm>
          </p:grpSpPr>
          <p:sp>
            <p:nvSpPr>
              <p:cNvPr id="28720" name="Rectangle 71"/>
              <p:cNvSpPr>
                <a:spLocks noChangeArrowheads="1"/>
              </p:cNvSpPr>
              <p:nvPr/>
            </p:nvSpPr>
            <p:spPr bwMode="auto">
              <a:xfrm>
                <a:off x="4907" y="3026"/>
                <a:ext cx="716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 eaLnBrk="0" hangingPunct="0"/>
                <a:r>
                  <a:rPr lang="en-US" sz="1200" b="1">
                    <a:latin typeface="Times" charset="0"/>
                  </a:rPr>
                  <a:t>GLUCOSE</a:t>
                </a:r>
              </a:p>
              <a:p>
                <a:pPr algn="ctr" eaLnBrk="0" hangingPunct="0"/>
                <a:r>
                  <a:rPr lang="en-US" sz="1200" b="1">
                    <a:latin typeface="Times" charset="0"/>
                  </a:rPr>
                  <a:t>GALACTOSE</a:t>
                </a:r>
              </a:p>
            </p:txBody>
          </p:sp>
          <p:sp>
            <p:nvSpPr>
              <p:cNvPr id="28721" name="AutoShape 72"/>
              <p:cNvSpPr>
                <a:spLocks noChangeArrowheads="1"/>
              </p:cNvSpPr>
              <p:nvPr/>
            </p:nvSpPr>
            <p:spPr bwMode="auto">
              <a:xfrm>
                <a:off x="4864" y="2992"/>
                <a:ext cx="808" cy="360"/>
              </a:xfrm>
              <a:prstGeom prst="hexagon">
                <a:avLst>
                  <a:gd name="adj" fmla="val 56101"/>
                  <a:gd name="vf" fmla="val 115470"/>
                </a:avLst>
              </a:prstGeom>
              <a:noFill/>
              <a:ln w="2540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8702" name="Group 73"/>
          <p:cNvGrpSpPr>
            <a:grpSpLocks/>
          </p:cNvGrpSpPr>
          <p:nvPr/>
        </p:nvGrpSpPr>
        <p:grpSpPr bwMode="auto">
          <a:xfrm>
            <a:off x="4560888" y="4743450"/>
            <a:ext cx="1027112" cy="1752600"/>
            <a:chOff x="2873" y="2988"/>
            <a:chExt cx="647" cy="1104"/>
          </a:xfrm>
        </p:grpSpPr>
        <p:grpSp>
          <p:nvGrpSpPr>
            <p:cNvPr id="28711" name="Group 74"/>
            <p:cNvGrpSpPr>
              <a:grpSpLocks/>
            </p:cNvGrpSpPr>
            <p:nvPr/>
          </p:nvGrpSpPr>
          <p:grpSpPr bwMode="auto">
            <a:xfrm>
              <a:off x="2900" y="2988"/>
              <a:ext cx="620" cy="1104"/>
              <a:chOff x="2900" y="2988"/>
              <a:chExt cx="620" cy="1104"/>
            </a:xfrm>
          </p:grpSpPr>
          <p:sp>
            <p:nvSpPr>
              <p:cNvPr id="28713" name="Rectangle 75"/>
              <p:cNvSpPr>
                <a:spLocks noChangeArrowheads="1"/>
              </p:cNvSpPr>
              <p:nvPr/>
            </p:nvSpPr>
            <p:spPr bwMode="auto">
              <a:xfrm>
                <a:off x="2900" y="2988"/>
                <a:ext cx="184" cy="1104"/>
              </a:xfrm>
              <a:prstGeom prst="rect">
                <a:avLst/>
              </a:prstGeom>
              <a:solidFill>
                <a:srgbClr val="F6BF6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4" name="Line 76"/>
              <p:cNvSpPr>
                <a:spLocks noChangeShapeType="1"/>
              </p:cNvSpPr>
              <p:nvPr/>
            </p:nvSpPr>
            <p:spPr bwMode="auto">
              <a:xfrm>
                <a:off x="3108" y="3144"/>
                <a:ext cx="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5" name="Rectangle 77"/>
              <p:cNvSpPr>
                <a:spLocks noChangeArrowheads="1"/>
              </p:cNvSpPr>
              <p:nvPr/>
            </p:nvSpPr>
            <p:spPr bwMode="auto">
              <a:xfrm>
                <a:off x="3240" y="3048"/>
                <a:ext cx="280" cy="160"/>
              </a:xfrm>
              <a:prstGeom prst="rect">
                <a:avLst/>
              </a:prstGeom>
              <a:noFill/>
              <a:ln w="25400">
                <a:solidFill>
                  <a:srgbClr val="79001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712" name="Rectangle 78"/>
            <p:cNvSpPr>
              <a:spLocks noChangeArrowheads="1"/>
            </p:cNvSpPr>
            <p:nvPr/>
          </p:nvSpPr>
          <p:spPr bwMode="auto">
            <a:xfrm rot="-5400000">
              <a:off x="2575" y="3441"/>
              <a:ext cx="826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eaLnBrk="0" hangingPunct="0"/>
              <a:r>
                <a:rPr lang="en-US" dirty="0">
                  <a:latin typeface="Times" charset="0"/>
                </a:rPr>
                <a:t>Sphingosine</a:t>
              </a:r>
            </a:p>
          </p:txBody>
        </p:sp>
      </p:grpSp>
      <p:sp>
        <p:nvSpPr>
          <p:cNvPr id="28703" name="Line 79"/>
          <p:cNvSpPr>
            <a:spLocks noChangeShapeType="1"/>
          </p:cNvSpPr>
          <p:nvPr/>
        </p:nvSpPr>
        <p:spPr bwMode="auto">
          <a:xfrm>
            <a:off x="1149350" y="2317750"/>
            <a:ext cx="0" cy="2921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4" name="Line 80"/>
          <p:cNvSpPr>
            <a:spLocks noChangeShapeType="1"/>
          </p:cNvSpPr>
          <p:nvPr/>
        </p:nvSpPr>
        <p:spPr bwMode="auto">
          <a:xfrm>
            <a:off x="5924550" y="2317750"/>
            <a:ext cx="0" cy="1905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5" name="Line 81"/>
          <p:cNvSpPr>
            <a:spLocks noChangeShapeType="1"/>
          </p:cNvSpPr>
          <p:nvPr/>
        </p:nvSpPr>
        <p:spPr bwMode="auto">
          <a:xfrm>
            <a:off x="3270250" y="2114550"/>
            <a:ext cx="0" cy="19685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6" name="Line 82"/>
          <p:cNvSpPr>
            <a:spLocks noChangeShapeType="1"/>
          </p:cNvSpPr>
          <p:nvPr/>
        </p:nvSpPr>
        <p:spPr bwMode="auto">
          <a:xfrm flipV="1">
            <a:off x="1085850" y="2270125"/>
            <a:ext cx="49022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7" name="Rectangle 83"/>
          <p:cNvSpPr>
            <a:spLocks noChangeArrowheads="1"/>
          </p:cNvSpPr>
          <p:nvPr/>
        </p:nvSpPr>
        <p:spPr bwMode="auto">
          <a:xfrm>
            <a:off x="1636713" y="1573213"/>
            <a:ext cx="4571763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3200" dirty="0">
                <a:latin typeface="Times" charset="0"/>
              </a:rPr>
              <a:t>Simple and complex lipids</a:t>
            </a:r>
          </a:p>
        </p:txBody>
      </p:sp>
      <p:sp>
        <p:nvSpPr>
          <p:cNvPr id="28708" name="Rectangle 84"/>
          <p:cNvSpPr>
            <a:spLocks noChangeArrowheads="1"/>
          </p:cNvSpPr>
          <p:nvPr/>
        </p:nvSpPr>
        <p:spPr bwMode="auto">
          <a:xfrm>
            <a:off x="520700" y="2489200"/>
            <a:ext cx="1206500" cy="444500"/>
          </a:xfrm>
          <a:prstGeom prst="rect">
            <a:avLst/>
          </a:prstGeom>
          <a:solidFill>
            <a:srgbClr val="FFC5C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9" name="Rectangle 85"/>
          <p:cNvSpPr>
            <a:spLocks noChangeArrowheads="1"/>
          </p:cNvSpPr>
          <p:nvPr/>
        </p:nvSpPr>
        <p:spPr bwMode="auto">
          <a:xfrm>
            <a:off x="595313" y="2474913"/>
            <a:ext cx="10429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2400">
                <a:latin typeface="Times" charset="0"/>
              </a:rPr>
              <a:t>Simple</a:t>
            </a:r>
          </a:p>
        </p:txBody>
      </p:sp>
      <p:sp>
        <p:nvSpPr>
          <p:cNvPr id="28710" name="Rectangle 86"/>
          <p:cNvSpPr>
            <a:spLocks noChangeArrowheads="1"/>
          </p:cNvSpPr>
          <p:nvPr/>
        </p:nvSpPr>
        <p:spPr bwMode="auto">
          <a:xfrm>
            <a:off x="5307013" y="2500313"/>
            <a:ext cx="12969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2400">
                <a:latin typeface="Times" charset="0"/>
              </a:rPr>
              <a:t>Complex</a:t>
            </a:r>
          </a:p>
        </p:txBody>
      </p:sp>
    </p:spTree>
    <p:extLst>
      <p:ext uri="{BB962C8B-B14F-4D97-AF65-F5344CB8AC3E}">
        <p14:creationId xmlns:p14="http://schemas.microsoft.com/office/powerpoint/2010/main" val="212653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0292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Inositol</a:t>
            </a:r>
            <a:r>
              <a:rPr lang="en-US" sz="4800" dirty="0" smtClean="0"/>
              <a:t> a </a:t>
            </a:r>
            <a:r>
              <a:rPr lang="en-US" sz="4800" b="1" dirty="0" smtClean="0">
                <a:solidFill>
                  <a:srgbClr val="C00000"/>
                </a:solidFill>
              </a:rPr>
              <a:t>Polyol derived from Glucose </a:t>
            </a:r>
          </a:p>
          <a:p>
            <a:r>
              <a:rPr lang="en-US" sz="4800" dirty="0" smtClean="0"/>
              <a:t>It is  a </a:t>
            </a:r>
            <a:r>
              <a:rPr lang="en-US" sz="4800" b="1" dirty="0"/>
              <a:t>N</a:t>
            </a:r>
            <a:r>
              <a:rPr lang="en-US" sz="4800" b="1" dirty="0" smtClean="0"/>
              <a:t>on Nitrogenous , Carbohydrate Derivative.</a:t>
            </a:r>
          </a:p>
          <a:p>
            <a:r>
              <a:rPr lang="en-US" sz="4800" dirty="0" smtClean="0"/>
              <a:t>Inositol linked to Phosphatidic acid forms </a:t>
            </a:r>
            <a:r>
              <a:rPr lang="en-US" sz="4800" b="1" dirty="0" smtClean="0">
                <a:solidFill>
                  <a:srgbClr val="C00000"/>
                </a:solidFill>
              </a:rPr>
              <a:t>Phosphatidylinositol.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26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images Lipids\lipid\phosphatidylinosit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709"/>
            <a:ext cx="4953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rpi.edu/dept/bcbp/molbiochem/MBWeb/mb1/part2/images/inosp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28109"/>
            <a:ext cx="4952999" cy="34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53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www.rpi.edu/dept/bcbp/molbiochem/MBWeb/mb1/part2/images/ptinositol3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264" y="228600"/>
            <a:ext cx="637447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guweb2.gonzaga.edu/faculty/cronk/biochem/images/PIP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265" y="3657600"/>
            <a:ext cx="6374477" cy="29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36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839200" cy="48768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Phospahatidyl Inositol 3,4,5 Tri Phosphate </a:t>
            </a:r>
            <a:r>
              <a:rPr lang="en-US" sz="4800" dirty="0" smtClean="0"/>
              <a:t>(PIP3) in presence of  enzyme </a:t>
            </a:r>
            <a:r>
              <a:rPr lang="en-US" sz="4800" b="1" dirty="0" smtClean="0">
                <a:solidFill>
                  <a:srgbClr val="C00000"/>
                </a:solidFill>
              </a:rPr>
              <a:t>Phospholipase C</a:t>
            </a:r>
            <a:r>
              <a:rPr lang="en-US" sz="4800" dirty="0" smtClean="0"/>
              <a:t> </a:t>
            </a:r>
          </a:p>
          <a:p>
            <a:r>
              <a:rPr lang="en-US" sz="4800" dirty="0" smtClean="0"/>
              <a:t>Generates </a:t>
            </a:r>
            <a:r>
              <a:rPr lang="en-US" sz="4800" b="1" dirty="0" smtClean="0"/>
              <a:t>Diacyl Glycerol </a:t>
            </a:r>
            <a:r>
              <a:rPr lang="en-US" sz="4800" dirty="0" smtClean="0"/>
              <a:t>and </a:t>
            </a:r>
            <a:r>
              <a:rPr lang="en-US" sz="4800" b="1" dirty="0" smtClean="0"/>
              <a:t>Inositol Tri  Phosphate.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6928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Phosphatid</a:t>
            </a:r>
            <a:r>
              <a:rPr lang="en-US" b="1" dirty="0" smtClean="0">
                <a:solidFill>
                  <a:srgbClr val="C00000"/>
                </a:solidFill>
              </a:rPr>
              <a:t>al</a:t>
            </a:r>
            <a:r>
              <a:rPr lang="en-US" b="1" dirty="0" smtClean="0"/>
              <a:t>ethanolamine/</a:t>
            </a:r>
            <a:br>
              <a:rPr lang="en-US" b="1" dirty="0" smtClean="0"/>
            </a:br>
            <a:r>
              <a:rPr lang="en-US" b="1" dirty="0" smtClean="0"/>
              <a:t>Plasmalogen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6800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5715000"/>
          </a:xfrm>
        </p:spPr>
        <p:txBody>
          <a:bodyPr>
            <a:normAutofit fontScale="92500" lnSpcReduction="10000"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Plasmalogen</a:t>
            </a:r>
            <a:r>
              <a:rPr lang="en-US" sz="4800" dirty="0" smtClean="0"/>
              <a:t> possess an </a:t>
            </a:r>
            <a:r>
              <a:rPr lang="en-US" sz="4800" b="1" dirty="0" smtClean="0"/>
              <a:t>Ether linkage at C1.</a:t>
            </a:r>
          </a:p>
          <a:p>
            <a:r>
              <a:rPr lang="en-US" sz="4800" b="1" dirty="0" smtClean="0">
                <a:solidFill>
                  <a:srgbClr val="C00000"/>
                </a:solidFill>
              </a:rPr>
              <a:t>Fatty acid </a:t>
            </a:r>
            <a:r>
              <a:rPr lang="en-US" sz="4800" dirty="0" smtClean="0"/>
              <a:t>is linked to </a:t>
            </a:r>
            <a:r>
              <a:rPr lang="en-US" sz="4800" b="1" dirty="0" smtClean="0">
                <a:solidFill>
                  <a:srgbClr val="C00000"/>
                </a:solidFill>
              </a:rPr>
              <a:t>C1 </a:t>
            </a:r>
            <a:r>
              <a:rPr lang="en-US" sz="4800" b="1" dirty="0">
                <a:solidFill>
                  <a:srgbClr val="C00000"/>
                </a:solidFill>
              </a:rPr>
              <a:t>of </a:t>
            </a:r>
            <a:r>
              <a:rPr lang="en-US" sz="4800" b="1" dirty="0" smtClean="0">
                <a:solidFill>
                  <a:srgbClr val="C00000"/>
                </a:solidFill>
              </a:rPr>
              <a:t>Glycerol</a:t>
            </a:r>
            <a:r>
              <a:rPr lang="en-US" sz="4800" dirty="0" smtClean="0"/>
              <a:t>, by an </a:t>
            </a:r>
            <a:r>
              <a:rPr lang="en-US" sz="4800" b="1" dirty="0" smtClean="0"/>
              <a:t>Vinyl(CH=CH2)</a:t>
            </a:r>
            <a:r>
              <a:rPr lang="en-US" sz="4800" dirty="0" smtClean="0"/>
              <a:t> </a:t>
            </a:r>
            <a:r>
              <a:rPr lang="en-US" sz="4800" b="1" dirty="0" smtClean="0"/>
              <a:t>Ether (C-O-C)linkage </a:t>
            </a:r>
            <a:r>
              <a:rPr lang="en-US" sz="4800" dirty="0" smtClean="0"/>
              <a:t>instead of usual Ester bond.</a:t>
            </a:r>
          </a:p>
          <a:p>
            <a:r>
              <a:rPr lang="en-US" sz="4800" dirty="0" smtClean="0"/>
              <a:t>Nitrogen base linked are </a:t>
            </a:r>
            <a:r>
              <a:rPr lang="en-US" sz="4800" b="1" dirty="0" smtClean="0"/>
              <a:t>Ethanolamine/Choline.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3929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H:\images Lipids\lipid\plasmalog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9154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99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/>
              <a:t>Diphosphatidylglycerol/</a:t>
            </a:r>
            <a:br>
              <a:rPr lang="en-US" sz="5400" b="1" dirty="0" smtClean="0"/>
            </a:br>
            <a:r>
              <a:rPr lang="en-US" sz="5400" b="1" dirty="0" smtClean="0"/>
              <a:t>Cardiolipin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45787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9144000" cy="50292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Cardiolipin</a:t>
            </a:r>
            <a:r>
              <a:rPr lang="en-US" sz="4400" dirty="0" smtClean="0"/>
              <a:t> was first isolated from </a:t>
            </a:r>
            <a:r>
              <a:rPr lang="en-US" sz="4400" b="1" dirty="0"/>
              <a:t>C</a:t>
            </a:r>
            <a:r>
              <a:rPr lang="en-US" sz="4400" b="1" dirty="0" smtClean="0"/>
              <a:t>ardiac </a:t>
            </a:r>
            <a:r>
              <a:rPr lang="en-US" sz="4400" b="1" dirty="0"/>
              <a:t>M</a:t>
            </a:r>
            <a:r>
              <a:rPr lang="en-US" sz="4400" b="1" dirty="0" smtClean="0"/>
              <a:t>uscles of Calf </a:t>
            </a:r>
            <a:r>
              <a:rPr lang="en-US" sz="4400" dirty="0" smtClean="0"/>
              <a:t>and hence the name derived.</a:t>
            </a:r>
          </a:p>
          <a:p>
            <a:endParaRPr lang="en-US" sz="4400" dirty="0" smtClean="0"/>
          </a:p>
          <a:p>
            <a:pPr marL="0" indent="0">
              <a:buNone/>
            </a:pPr>
            <a:r>
              <a:rPr lang="en-US" sz="4400" dirty="0" smtClean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0234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144000" cy="438912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Diphosphatidylglycerol/Cardiolipin is chemically composed of</a:t>
            </a:r>
          </a:p>
          <a:p>
            <a:pPr marL="0" indent="0">
              <a:buNone/>
            </a:pPr>
            <a:endParaRPr lang="en-US" sz="4400" dirty="0"/>
          </a:p>
          <a:p>
            <a:r>
              <a:rPr lang="en-US" sz="4400" b="1" dirty="0" smtClean="0">
                <a:solidFill>
                  <a:srgbClr val="C00000"/>
                </a:solidFill>
              </a:rPr>
              <a:t>Two </a:t>
            </a:r>
            <a:r>
              <a:rPr lang="en-US" sz="4400" b="1" dirty="0">
                <a:solidFill>
                  <a:srgbClr val="C00000"/>
                </a:solidFill>
              </a:rPr>
              <a:t>molecules of Phosphatidic acid 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b="1" dirty="0">
                <a:solidFill>
                  <a:srgbClr val="C00000"/>
                </a:solidFill>
              </a:rPr>
              <a:t>linked to </a:t>
            </a:r>
            <a:r>
              <a:rPr lang="en-US" sz="4400" b="1" dirty="0" smtClean="0">
                <a:solidFill>
                  <a:srgbClr val="C00000"/>
                </a:solidFill>
              </a:rPr>
              <a:t>one </a:t>
            </a:r>
            <a:r>
              <a:rPr lang="en-US" sz="4400" b="1" dirty="0">
                <a:solidFill>
                  <a:srgbClr val="C00000"/>
                </a:solidFill>
              </a:rPr>
              <a:t>Glycerol .</a:t>
            </a:r>
          </a:p>
        </p:txBody>
      </p:sp>
    </p:spTree>
    <p:extLst>
      <p:ext uri="{BB962C8B-B14F-4D97-AF65-F5344CB8AC3E}">
        <p14:creationId xmlns:p14="http://schemas.microsoft.com/office/powerpoint/2010/main" val="380034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61194" y="381000"/>
            <a:ext cx="7772400" cy="3810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/>
              <a:t>Human body Lipids</a:t>
            </a:r>
            <a:endParaRPr lang="en-US" sz="4400" b="1" dirty="0"/>
          </a:p>
        </p:txBody>
      </p:sp>
      <p:pic>
        <p:nvPicPr>
          <p:cNvPr id="3076" name="Picture 4" descr=" 18-01.jpg                                                      00032983Platinum_IPL                   BA1A60C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624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3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homepage.smc.edu/wissmann_paul/anatomy2textbook/cardiolip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391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1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images Lipids\lipid\Cardiolipi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772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05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76200"/>
            <a:ext cx="6477000" cy="678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18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0"/>
            <a:ext cx="65532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51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733800"/>
            <a:ext cx="8991600" cy="1143000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6000" b="1" dirty="0" smtClean="0"/>
              <a:t>SphingoPhospholipids/</a:t>
            </a:r>
            <a:r>
              <a:rPr lang="en-US" sz="6000" b="1" dirty="0" smtClean="0">
                <a:solidFill>
                  <a:srgbClr val="C00000"/>
                </a:solidFill>
              </a:rPr>
              <a:t>Sphingophosphatides</a:t>
            </a:r>
            <a:r>
              <a:rPr lang="en-US" sz="6000" dirty="0" smtClean="0">
                <a:solidFill>
                  <a:schemeClr val="hlink"/>
                </a:solidFill>
              </a:rPr>
              <a:t/>
            </a:r>
            <a:br>
              <a:rPr lang="en-US" sz="6000" dirty="0" smtClean="0">
                <a:solidFill>
                  <a:schemeClr val="hlink"/>
                </a:solidFill>
              </a:rPr>
            </a:b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01491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Sphingophospholipid</a:t>
            </a:r>
            <a:r>
              <a:rPr lang="en-US" sz="5400" dirty="0" smtClean="0"/>
              <a:t> is a type of Phospholipid.</a:t>
            </a:r>
          </a:p>
          <a:p>
            <a:r>
              <a:rPr lang="en-US" sz="5400" b="1" dirty="0" smtClean="0"/>
              <a:t>Sphingophospholipid</a:t>
            </a:r>
            <a:r>
              <a:rPr lang="en-US" sz="5400" dirty="0" smtClean="0"/>
              <a:t> is </a:t>
            </a:r>
            <a:r>
              <a:rPr lang="en-US" sz="5400" b="1" dirty="0" smtClean="0">
                <a:solidFill>
                  <a:srgbClr val="C00000"/>
                </a:solidFill>
              </a:rPr>
              <a:t>Sphingosine based Lipid</a:t>
            </a:r>
          </a:p>
          <a:p>
            <a:r>
              <a:rPr lang="en-US" sz="5400" dirty="0" smtClean="0"/>
              <a:t>Which has an </a:t>
            </a:r>
            <a:r>
              <a:rPr lang="en-US" sz="5400" b="1" dirty="0" smtClean="0"/>
              <a:t>C18 Dihydric Amino Alcohol</a:t>
            </a:r>
            <a:r>
              <a:rPr lang="en-US" sz="5400" dirty="0" smtClean="0"/>
              <a:t>–</a:t>
            </a:r>
            <a:r>
              <a:rPr lang="en-US" sz="5400" b="1" dirty="0" smtClean="0">
                <a:solidFill>
                  <a:srgbClr val="C00000"/>
                </a:solidFill>
              </a:rPr>
              <a:t>Sphingosine</a:t>
            </a:r>
            <a:r>
              <a:rPr lang="en-US" sz="5400" dirty="0" smtClean="0"/>
              <a:t>.</a:t>
            </a:r>
          </a:p>
          <a:p>
            <a:pPr marL="0" indent="0">
              <a:buNone/>
            </a:pPr>
            <a:endParaRPr lang="en-US" sz="4400" b="1" dirty="0" smtClean="0"/>
          </a:p>
        </p:txBody>
      </p:sp>
    </p:spTree>
    <p:extLst>
      <p:ext uri="{BB962C8B-B14F-4D97-AF65-F5344CB8AC3E}">
        <p14:creationId xmlns:p14="http://schemas.microsoft.com/office/powerpoint/2010/main" val="153974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hcc.mnscu.edu/chem/V.26/sphingos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00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09800"/>
            <a:ext cx="8991600" cy="41148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Sphingomyelin</a:t>
            </a:r>
            <a:r>
              <a:rPr lang="en-US" sz="5400" dirty="0"/>
              <a:t> is an example of</a:t>
            </a:r>
            <a:r>
              <a:rPr lang="en-US" sz="5400" b="1" dirty="0"/>
              <a:t> Sphingophospholipid</a:t>
            </a:r>
            <a:r>
              <a:rPr lang="en-US" sz="5400" dirty="0"/>
              <a:t>.</a:t>
            </a:r>
          </a:p>
          <a:p>
            <a:pPr marL="0" indent="0">
              <a:buNone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9140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05800" cy="49530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Sphingosine</a:t>
            </a:r>
            <a:r>
              <a:rPr lang="en-US" sz="4400" dirty="0" smtClean="0"/>
              <a:t> is linked </a:t>
            </a:r>
            <a:r>
              <a:rPr lang="en-US" sz="4400" dirty="0"/>
              <a:t>with a Fatty acid by an </a:t>
            </a:r>
            <a:r>
              <a:rPr lang="en-US" sz="4400" b="1" dirty="0"/>
              <a:t>amide linkage </a:t>
            </a:r>
            <a:r>
              <a:rPr lang="en-US" sz="4400" dirty="0"/>
              <a:t>to form </a:t>
            </a:r>
            <a:r>
              <a:rPr lang="en-US" sz="4400" b="1" dirty="0"/>
              <a:t>Ceramide</a:t>
            </a:r>
            <a:r>
              <a:rPr lang="en-US" sz="4400" b="1" dirty="0" smtClean="0"/>
              <a:t>.</a:t>
            </a:r>
          </a:p>
          <a:p>
            <a:r>
              <a:rPr lang="en-US" sz="4400" b="1" dirty="0" smtClean="0"/>
              <a:t>Ceramide  is then </a:t>
            </a:r>
            <a:r>
              <a:rPr lang="en-US" sz="4400" dirty="0" smtClean="0"/>
              <a:t>linked to </a:t>
            </a:r>
            <a:r>
              <a:rPr lang="en-US" sz="4400" b="1" dirty="0" smtClean="0">
                <a:solidFill>
                  <a:srgbClr val="C00000"/>
                </a:solidFill>
              </a:rPr>
              <a:t>Phosphoric acid </a:t>
            </a:r>
            <a:r>
              <a:rPr lang="en-US" sz="4400" b="1" dirty="0" smtClean="0"/>
              <a:t>and </a:t>
            </a:r>
            <a:r>
              <a:rPr lang="en-US" sz="4400" b="1" dirty="0" smtClean="0">
                <a:solidFill>
                  <a:srgbClr val="C00000"/>
                </a:solidFill>
              </a:rPr>
              <a:t>Choline</a:t>
            </a:r>
            <a:r>
              <a:rPr lang="en-US" sz="4400" b="1" dirty="0" smtClean="0"/>
              <a:t> to form Sphingomyelin.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0524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images Lipids\lipid\ceramid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67056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9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00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Types of Lipids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Depending On </a:t>
            </a:r>
            <a:br>
              <a:rPr lang="en-US" b="1" dirty="0" smtClean="0"/>
            </a:br>
            <a:r>
              <a:rPr lang="en-US" b="1" dirty="0" smtClean="0"/>
              <a:t>Saponification Property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39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images Lipids\lipid\bj3590335f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29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images Lipids\lipid\556sphingomyeli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22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19200"/>
            <a:ext cx="9144000" cy="4038600"/>
          </a:xfrm>
          <a:noFill/>
        </p:spPr>
      </p:pic>
    </p:spTree>
    <p:extLst>
      <p:ext uri="{BB962C8B-B14F-4D97-AF65-F5344CB8AC3E}">
        <p14:creationId xmlns:p14="http://schemas.microsoft.com/office/powerpoint/2010/main" val="348181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Properties Of Phospholipids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84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Amphipathic Nature Of PL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686800" cy="438912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Phospholipds </a:t>
            </a:r>
            <a:r>
              <a:rPr lang="en-US" sz="4400" dirty="0" smtClean="0"/>
              <a:t>are </a:t>
            </a:r>
            <a:r>
              <a:rPr lang="en-US" sz="4400" b="1" dirty="0" smtClean="0"/>
              <a:t>Amphipathic/ Amphiphillic</a:t>
            </a:r>
            <a:r>
              <a:rPr lang="en-US" sz="4400" dirty="0" smtClean="0"/>
              <a:t> in nature.</a:t>
            </a:r>
          </a:p>
          <a:p>
            <a:r>
              <a:rPr lang="en-US" sz="4400" dirty="0" smtClean="0"/>
              <a:t>Since the structure of PL possess </a:t>
            </a:r>
            <a:r>
              <a:rPr lang="en-US" sz="4400" b="1" dirty="0" smtClean="0"/>
              <a:t>both polar </a:t>
            </a:r>
            <a:r>
              <a:rPr lang="en-US" sz="4400" dirty="0" smtClean="0"/>
              <a:t>and </a:t>
            </a:r>
            <a:r>
              <a:rPr lang="en-US" sz="4400" b="1" dirty="0" smtClean="0"/>
              <a:t>nonpolar groups.</a:t>
            </a: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300382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55626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Hydrophilic/Polar </a:t>
            </a:r>
            <a:r>
              <a:rPr lang="en-US" sz="4800" b="1" dirty="0"/>
              <a:t>groups </a:t>
            </a:r>
            <a:r>
              <a:rPr lang="en-US" sz="4800" b="1" dirty="0" smtClean="0"/>
              <a:t> of Phospholipids:</a:t>
            </a:r>
          </a:p>
          <a:p>
            <a:pPr lvl="1"/>
            <a:r>
              <a:rPr lang="en-US" sz="4600" b="1" dirty="0" smtClean="0">
                <a:solidFill>
                  <a:srgbClr val="C00000"/>
                </a:solidFill>
              </a:rPr>
              <a:t>Phosphoric acid</a:t>
            </a:r>
          </a:p>
          <a:p>
            <a:pPr lvl="1"/>
            <a:r>
              <a:rPr lang="en-US" sz="4600" b="1" dirty="0" smtClean="0">
                <a:solidFill>
                  <a:srgbClr val="C00000"/>
                </a:solidFill>
              </a:rPr>
              <a:t>Nitrogenous groups</a:t>
            </a:r>
            <a:endParaRPr lang="en-US" sz="4600" dirty="0">
              <a:solidFill>
                <a:srgbClr val="C00000"/>
              </a:solidFill>
            </a:endParaRPr>
          </a:p>
          <a:p>
            <a:r>
              <a:rPr lang="en-US" sz="4800" b="1" dirty="0" smtClean="0"/>
              <a:t>Hydrophobic/non </a:t>
            </a:r>
            <a:r>
              <a:rPr lang="en-US" sz="4800" b="1" dirty="0"/>
              <a:t>polar </a:t>
            </a:r>
            <a:r>
              <a:rPr lang="en-US" sz="4800" b="1" dirty="0" smtClean="0"/>
              <a:t>groups </a:t>
            </a:r>
            <a:r>
              <a:rPr lang="en-US" sz="4800" b="1" dirty="0"/>
              <a:t>of Phospholipids :</a:t>
            </a:r>
            <a:endParaRPr lang="en-US" sz="4800" b="1" dirty="0" smtClean="0"/>
          </a:p>
          <a:p>
            <a:pPr lvl="1"/>
            <a:r>
              <a:rPr lang="en-US" sz="4600" b="1" dirty="0">
                <a:solidFill>
                  <a:srgbClr val="C00000"/>
                </a:solidFill>
              </a:rPr>
              <a:t>Fatty acid/Acyl chains  </a:t>
            </a:r>
            <a:endParaRPr lang="en-US" sz="4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79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40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5746" name="Object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805333"/>
              </p:ext>
            </p:extLst>
          </p:nvPr>
        </p:nvGraphicFramePr>
        <p:xfrm>
          <a:off x="-152400" y="34636"/>
          <a:ext cx="9500369" cy="6823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837" name="Image" r:id="rId3" imgW="24205714" imgH="23030204" progId="Photoshop.Image.6">
                  <p:embed/>
                </p:oleObj>
              </mc:Choice>
              <mc:Fallback>
                <p:oleObj name="Image" r:id="rId3" imgW="24205714" imgH="23030204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2400" y="34636"/>
                        <a:ext cx="9500369" cy="6823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209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3686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53975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Functions Of Phospholipids(PL)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659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838200"/>
          </a:xfrm>
        </p:spPr>
        <p:txBody>
          <a:bodyPr/>
          <a:lstStyle/>
          <a:p>
            <a:pPr algn="ctr"/>
            <a:r>
              <a:rPr lang="en-US" b="1" dirty="0"/>
              <a:t>Lipid Classification</a:t>
            </a:r>
          </a:p>
        </p:txBody>
      </p:sp>
      <p:sp>
        <p:nvSpPr>
          <p:cNvPr id="332804" name="Rectangle 4"/>
          <p:cNvSpPr>
            <a:spLocks noChangeArrowheads="1"/>
          </p:cNvSpPr>
          <p:nvPr/>
        </p:nvSpPr>
        <p:spPr bwMode="auto">
          <a:xfrm rot="-5400000">
            <a:off x="-2476500" y="2933700"/>
            <a:ext cx="6553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dirty="0">
                <a:solidFill>
                  <a:schemeClr val="bg2"/>
                </a:solidFill>
              </a:rPr>
              <a:t>17.1 Biological Functions of Lipids</a:t>
            </a:r>
          </a:p>
        </p:txBody>
      </p:sp>
      <p:sp>
        <p:nvSpPr>
          <p:cNvPr id="332805" name="AutoShape 5"/>
          <p:cNvSpPr>
            <a:spLocks noChangeArrowheads="1"/>
          </p:cNvSpPr>
          <p:nvPr/>
        </p:nvSpPr>
        <p:spPr bwMode="auto">
          <a:xfrm>
            <a:off x="4152900" y="1066800"/>
            <a:ext cx="2400300" cy="533400"/>
          </a:xfrm>
          <a:prstGeom prst="bevel">
            <a:avLst>
              <a:gd name="adj" fmla="val 12500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800" b="1" dirty="0"/>
              <a:t>Lipids</a:t>
            </a:r>
          </a:p>
        </p:txBody>
      </p:sp>
      <p:sp>
        <p:nvSpPr>
          <p:cNvPr id="332807" name="AutoShape 7"/>
          <p:cNvSpPr>
            <a:spLocks noChangeArrowheads="1"/>
          </p:cNvSpPr>
          <p:nvPr/>
        </p:nvSpPr>
        <p:spPr bwMode="auto">
          <a:xfrm>
            <a:off x="5715000" y="2362200"/>
            <a:ext cx="2819400" cy="533400"/>
          </a:xfrm>
          <a:prstGeom prst="bevel">
            <a:avLst>
              <a:gd name="adj" fmla="val 12500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800" dirty="0"/>
              <a:t>Nonsaponifiable</a:t>
            </a:r>
          </a:p>
        </p:txBody>
      </p:sp>
      <p:sp>
        <p:nvSpPr>
          <p:cNvPr id="332808" name="AutoShape 8"/>
          <p:cNvSpPr>
            <a:spLocks noChangeArrowheads="1"/>
          </p:cNvSpPr>
          <p:nvPr/>
        </p:nvSpPr>
        <p:spPr bwMode="auto">
          <a:xfrm>
            <a:off x="5105400" y="3657600"/>
            <a:ext cx="1447800" cy="533400"/>
          </a:xfrm>
          <a:prstGeom prst="bevel">
            <a:avLst>
              <a:gd name="adj" fmla="val 12500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800" dirty="0"/>
              <a:t>Steroids</a:t>
            </a:r>
          </a:p>
        </p:txBody>
      </p:sp>
      <p:sp>
        <p:nvSpPr>
          <p:cNvPr id="332809" name="AutoShape 9"/>
          <p:cNvSpPr>
            <a:spLocks noChangeArrowheads="1"/>
          </p:cNvSpPr>
          <p:nvPr/>
        </p:nvSpPr>
        <p:spPr bwMode="auto">
          <a:xfrm>
            <a:off x="6934200" y="3657600"/>
            <a:ext cx="2362200" cy="533400"/>
          </a:xfrm>
          <a:prstGeom prst="bevel">
            <a:avLst>
              <a:gd name="adj" fmla="val 12500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600" dirty="0"/>
              <a:t>Prostaglandins</a:t>
            </a:r>
          </a:p>
        </p:txBody>
      </p:sp>
      <p:sp>
        <p:nvSpPr>
          <p:cNvPr id="332810" name="AutoShape 10"/>
          <p:cNvSpPr>
            <a:spLocks noChangeArrowheads="1"/>
          </p:cNvSpPr>
          <p:nvPr/>
        </p:nvSpPr>
        <p:spPr bwMode="auto">
          <a:xfrm>
            <a:off x="2057400" y="2514600"/>
            <a:ext cx="2819400" cy="685800"/>
          </a:xfrm>
          <a:prstGeom prst="bevel">
            <a:avLst>
              <a:gd name="adj" fmla="val 12500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800" dirty="0">
                <a:solidFill>
                  <a:schemeClr val="bg1"/>
                </a:solidFill>
              </a:rPr>
              <a:t>Saponifiable</a:t>
            </a:r>
          </a:p>
        </p:txBody>
      </p:sp>
      <p:sp>
        <p:nvSpPr>
          <p:cNvPr id="332811" name="AutoShape 11"/>
          <p:cNvSpPr>
            <a:spLocks noChangeArrowheads="1"/>
          </p:cNvSpPr>
          <p:nvPr/>
        </p:nvSpPr>
        <p:spPr bwMode="auto">
          <a:xfrm>
            <a:off x="4038600" y="4419600"/>
            <a:ext cx="1600200" cy="533400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2800" dirty="0"/>
              <a:t>Complex</a:t>
            </a:r>
          </a:p>
        </p:txBody>
      </p:sp>
      <p:sp>
        <p:nvSpPr>
          <p:cNvPr id="332812" name="AutoShape 12"/>
          <p:cNvSpPr>
            <a:spLocks noChangeArrowheads="1"/>
          </p:cNvSpPr>
          <p:nvPr/>
        </p:nvSpPr>
        <p:spPr bwMode="auto">
          <a:xfrm>
            <a:off x="5562600" y="5486400"/>
            <a:ext cx="2971800" cy="533400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2600" dirty="0"/>
              <a:t>Phosphoglycerides</a:t>
            </a:r>
          </a:p>
        </p:txBody>
      </p:sp>
      <p:sp>
        <p:nvSpPr>
          <p:cNvPr id="332813" name="AutoShape 13"/>
          <p:cNvSpPr>
            <a:spLocks noChangeArrowheads="1"/>
          </p:cNvSpPr>
          <p:nvPr/>
        </p:nvSpPr>
        <p:spPr bwMode="auto">
          <a:xfrm>
            <a:off x="3276600" y="5334000"/>
            <a:ext cx="2076450" cy="533400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2600" dirty="0"/>
              <a:t>Sphingolipids</a:t>
            </a:r>
          </a:p>
        </p:txBody>
      </p:sp>
      <p:sp>
        <p:nvSpPr>
          <p:cNvPr id="332814" name="AutoShape 14"/>
          <p:cNvSpPr>
            <a:spLocks noChangeArrowheads="1"/>
          </p:cNvSpPr>
          <p:nvPr/>
        </p:nvSpPr>
        <p:spPr bwMode="auto">
          <a:xfrm>
            <a:off x="1676400" y="4343400"/>
            <a:ext cx="1447800" cy="533400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2800" dirty="0"/>
              <a:t>Simple</a:t>
            </a:r>
          </a:p>
        </p:txBody>
      </p:sp>
      <p:sp>
        <p:nvSpPr>
          <p:cNvPr id="332815" name="AutoShape 15"/>
          <p:cNvSpPr>
            <a:spLocks noChangeArrowheads="1"/>
          </p:cNvSpPr>
          <p:nvPr/>
        </p:nvSpPr>
        <p:spPr bwMode="auto">
          <a:xfrm>
            <a:off x="3048000" y="6172200"/>
            <a:ext cx="2209800" cy="533400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2600" dirty="0"/>
              <a:t>Triglycerides</a:t>
            </a:r>
          </a:p>
        </p:txBody>
      </p:sp>
      <p:sp>
        <p:nvSpPr>
          <p:cNvPr id="332816" name="AutoShape 16"/>
          <p:cNvSpPr>
            <a:spLocks noChangeArrowheads="1"/>
          </p:cNvSpPr>
          <p:nvPr/>
        </p:nvSpPr>
        <p:spPr bwMode="auto">
          <a:xfrm>
            <a:off x="1143000" y="6172200"/>
            <a:ext cx="1447800" cy="533400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2800" dirty="0"/>
              <a:t>Waxes</a:t>
            </a:r>
          </a:p>
        </p:txBody>
      </p:sp>
      <p:sp>
        <p:nvSpPr>
          <p:cNvPr id="332818" name="Line 18"/>
          <p:cNvSpPr>
            <a:spLocks noChangeShapeType="1"/>
          </p:cNvSpPr>
          <p:nvPr/>
        </p:nvSpPr>
        <p:spPr bwMode="auto">
          <a:xfrm flipH="1">
            <a:off x="1905000" y="4876800"/>
            <a:ext cx="304800" cy="1295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2819" name="Line 19"/>
          <p:cNvSpPr>
            <a:spLocks noChangeShapeType="1"/>
          </p:cNvSpPr>
          <p:nvPr/>
        </p:nvSpPr>
        <p:spPr bwMode="auto">
          <a:xfrm>
            <a:off x="2438400" y="4876800"/>
            <a:ext cx="762000" cy="1295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2820" name="Line 20"/>
          <p:cNvSpPr>
            <a:spLocks noChangeShapeType="1"/>
          </p:cNvSpPr>
          <p:nvPr/>
        </p:nvSpPr>
        <p:spPr bwMode="auto">
          <a:xfrm flipH="1">
            <a:off x="2819400" y="3200400"/>
            <a:ext cx="4572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2821" name="Line 21"/>
          <p:cNvSpPr>
            <a:spLocks noChangeShapeType="1"/>
          </p:cNvSpPr>
          <p:nvPr/>
        </p:nvSpPr>
        <p:spPr bwMode="auto">
          <a:xfrm>
            <a:off x="3505200" y="3200400"/>
            <a:ext cx="91440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2822" name="Line 22"/>
          <p:cNvSpPr>
            <a:spLocks noChangeShapeType="1"/>
          </p:cNvSpPr>
          <p:nvPr/>
        </p:nvSpPr>
        <p:spPr bwMode="auto">
          <a:xfrm flipH="1">
            <a:off x="4419600" y="4953000"/>
            <a:ext cx="228600" cy="3810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2823" name="Line 23"/>
          <p:cNvSpPr>
            <a:spLocks noChangeShapeType="1"/>
          </p:cNvSpPr>
          <p:nvPr/>
        </p:nvSpPr>
        <p:spPr bwMode="auto">
          <a:xfrm>
            <a:off x="5257800" y="4953000"/>
            <a:ext cx="762000" cy="5334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2824" name="Line 24"/>
          <p:cNvSpPr>
            <a:spLocks noChangeShapeType="1"/>
          </p:cNvSpPr>
          <p:nvPr/>
        </p:nvSpPr>
        <p:spPr bwMode="auto">
          <a:xfrm flipH="1">
            <a:off x="4114800" y="1600200"/>
            <a:ext cx="838200" cy="9144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2825" name="Line 25"/>
          <p:cNvSpPr>
            <a:spLocks noChangeShapeType="1"/>
          </p:cNvSpPr>
          <p:nvPr/>
        </p:nvSpPr>
        <p:spPr bwMode="auto">
          <a:xfrm>
            <a:off x="5257800" y="1600200"/>
            <a:ext cx="1066800" cy="7620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2826" name="Line 26"/>
          <p:cNvSpPr>
            <a:spLocks noChangeShapeType="1"/>
          </p:cNvSpPr>
          <p:nvPr/>
        </p:nvSpPr>
        <p:spPr bwMode="auto">
          <a:xfrm flipH="1">
            <a:off x="6019800" y="2895600"/>
            <a:ext cx="914400" cy="762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2827" name="Line 27"/>
          <p:cNvSpPr>
            <a:spLocks noChangeShapeType="1"/>
          </p:cNvSpPr>
          <p:nvPr/>
        </p:nvSpPr>
        <p:spPr bwMode="auto">
          <a:xfrm>
            <a:off x="7162800" y="2895600"/>
            <a:ext cx="762000" cy="762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2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763000" cy="65532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Biomembrane Components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Lung Surfactant Role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Lipid Digestion and Absorption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LCAT activity for Cholesterol Esterification and Excretion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Lipotropic Factor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Clotting Mechanism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Cardiolipin role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Coenzyme Role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Choline from Lecithin Methyl Donor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Detoxification role of Lecithin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Eicosanoids biosynthesis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Nerve Impulse Conduction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Second Messenger of Hormone Regulation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13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r>
              <a:rPr lang="en-US" b="1" dirty="0"/>
              <a:t>Glycerophospholipid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26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95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1. Phospholipids Components Of Biomembranes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026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458200" cy="51816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</a:rPr>
              <a:t>Role Of Lecithin</a:t>
            </a:r>
          </a:p>
          <a:p>
            <a:pPr marL="0" indent="0" algn="ctr">
              <a:buNone/>
            </a:pPr>
            <a:endParaRPr lang="en-US" sz="4300" b="1" dirty="0" smtClean="0">
              <a:solidFill>
                <a:srgbClr val="C00000"/>
              </a:solidFill>
            </a:endParaRPr>
          </a:p>
          <a:p>
            <a:r>
              <a:rPr lang="en-US" sz="4000" dirty="0" smtClean="0"/>
              <a:t>The </a:t>
            </a:r>
            <a:r>
              <a:rPr lang="en-US" sz="4000" b="1" dirty="0" smtClean="0"/>
              <a:t>Glycerophospholipid Lecithin </a:t>
            </a:r>
            <a:r>
              <a:rPr lang="en-US" sz="4000" dirty="0" smtClean="0"/>
              <a:t>is the major  </a:t>
            </a:r>
            <a:r>
              <a:rPr lang="en-US" sz="4000" b="1" dirty="0" smtClean="0">
                <a:solidFill>
                  <a:srgbClr val="C00000"/>
                </a:solidFill>
              </a:rPr>
              <a:t>structural components of  biomembranes</a:t>
            </a:r>
            <a:r>
              <a:rPr lang="en-US" sz="4000" dirty="0" smtClean="0"/>
              <a:t>.</a:t>
            </a:r>
          </a:p>
          <a:p>
            <a:r>
              <a:rPr lang="en-US" sz="4000" dirty="0" smtClean="0"/>
              <a:t>The </a:t>
            </a:r>
            <a:r>
              <a:rPr lang="en-US" sz="4000" b="1" dirty="0"/>
              <a:t>A</a:t>
            </a:r>
            <a:r>
              <a:rPr lang="en-US" sz="4000" b="1" dirty="0" smtClean="0"/>
              <a:t>mphipathic phospholipid bilayer  </a:t>
            </a:r>
            <a:r>
              <a:rPr lang="en-US" sz="4000" dirty="0" smtClean="0"/>
              <a:t>has polar head groups of PL  directed outwards.</a:t>
            </a:r>
          </a:p>
        </p:txBody>
      </p:sp>
    </p:spTree>
    <p:extLst>
      <p:ext uri="{BB962C8B-B14F-4D97-AF65-F5344CB8AC3E}">
        <p14:creationId xmlns:p14="http://schemas.microsoft.com/office/powerpoint/2010/main" val="2522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34636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chemeClr val="tx1"/>
                </a:solidFill>
              </a:rPr>
              <a:t>Lipid bilayer of plasma membrane</a:t>
            </a:r>
            <a:endParaRPr lang="uk-UA" b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16386" name="Object 3"/>
          <p:cNvGraphicFramePr>
            <a:graphicFrameLocks noGrp="1" noChangeAspect="1"/>
          </p:cNvGraphicFramePr>
          <p:nvPr>
            <p:ph type="body" idx="1"/>
            <p:extLst>
              <p:ext uri="{D42A27DB-BD31-4B8C-83A1-F6EECF244321}">
                <p14:modId xmlns:p14="http://schemas.microsoft.com/office/powerpoint/2010/main" val="3688635900"/>
              </p:ext>
            </p:extLst>
          </p:nvPr>
        </p:nvGraphicFramePr>
        <p:xfrm>
          <a:off x="0" y="1447800"/>
          <a:ext cx="91440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61" name="Точечный рисунок" r:id="rId3" imgW="4952381" imgH="2133898" progId="Paint.Picture">
                  <p:embed/>
                </p:oleObj>
              </mc:Choice>
              <mc:Fallback>
                <p:oleObj name="Точечный рисунок" r:id="rId3" imgW="4952381" imgH="213389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47800"/>
                        <a:ext cx="9144000" cy="541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665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991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sz="5400" b="1" dirty="0" smtClean="0"/>
              <a:t>Membrane Phospholipid bilayer ,constituent of cell membranes imparts:  </a:t>
            </a:r>
          </a:p>
          <a:p>
            <a:pPr marL="0" indent="0">
              <a:buNone/>
            </a:pPr>
            <a:endParaRPr lang="en-US" sz="5400" b="1" dirty="0" smtClean="0"/>
          </a:p>
          <a:p>
            <a:pPr lvl="1"/>
            <a:r>
              <a:rPr lang="en-US" sz="5600" b="1" dirty="0" smtClean="0">
                <a:solidFill>
                  <a:srgbClr val="C00000"/>
                </a:solidFill>
              </a:rPr>
              <a:t>Membrane  Structural </a:t>
            </a:r>
            <a:r>
              <a:rPr lang="en-US" sz="5600" b="1" dirty="0">
                <a:solidFill>
                  <a:srgbClr val="C00000"/>
                </a:solidFill>
              </a:rPr>
              <a:t>I</a:t>
            </a:r>
            <a:r>
              <a:rPr lang="en-US" sz="5600" b="1" dirty="0" smtClean="0">
                <a:solidFill>
                  <a:srgbClr val="C00000"/>
                </a:solidFill>
              </a:rPr>
              <a:t>ntegrity</a:t>
            </a:r>
          </a:p>
          <a:p>
            <a:pPr lvl="1"/>
            <a:r>
              <a:rPr lang="en-US" sz="5600" b="1" dirty="0" smtClean="0">
                <a:solidFill>
                  <a:srgbClr val="C00000"/>
                </a:solidFill>
              </a:rPr>
              <a:t>Membrane  Fluidity</a:t>
            </a:r>
          </a:p>
          <a:p>
            <a:pPr lvl="1"/>
            <a:r>
              <a:rPr lang="en-US" sz="5600" b="1" dirty="0" smtClean="0">
                <a:solidFill>
                  <a:srgbClr val="C00000"/>
                </a:solidFill>
              </a:rPr>
              <a:t>Membrane  Flexibility </a:t>
            </a:r>
          </a:p>
          <a:p>
            <a:pPr lvl="1"/>
            <a:r>
              <a:rPr lang="en-US" sz="5600" b="1" dirty="0" smtClean="0">
                <a:solidFill>
                  <a:srgbClr val="C00000"/>
                </a:solidFill>
              </a:rPr>
              <a:t>Selective  Permeability </a:t>
            </a:r>
          </a:p>
          <a:p>
            <a:pPr marL="0" indent="0">
              <a:buNone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85744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562600"/>
          </a:xfrm>
        </p:spPr>
        <p:txBody>
          <a:bodyPr>
            <a:normAutofit/>
          </a:bodyPr>
          <a:lstStyle/>
          <a:p>
            <a:r>
              <a:rPr lang="en-GB" sz="5400" b="1" dirty="0">
                <a:cs typeface="Times New Roman" charset="0"/>
              </a:rPr>
              <a:t>Phospholipids</a:t>
            </a:r>
            <a:r>
              <a:rPr lang="en-GB" sz="5400" dirty="0">
                <a:cs typeface="Times New Roman" charset="0"/>
              </a:rPr>
              <a:t> may have fatty acids which are </a:t>
            </a:r>
            <a:r>
              <a:rPr lang="en-GB" sz="5400" b="1" dirty="0">
                <a:cs typeface="Times New Roman" charset="0"/>
              </a:rPr>
              <a:t>saturated or unsaturated</a:t>
            </a:r>
            <a:r>
              <a:rPr lang="en-GB" sz="5400" dirty="0" smtClean="0">
                <a:cs typeface="Times New Roman" charset="0"/>
              </a:rPr>
              <a:t>.</a:t>
            </a:r>
          </a:p>
          <a:p>
            <a:r>
              <a:rPr lang="en-GB" sz="5400" dirty="0" smtClean="0">
                <a:cs typeface="Times New Roman" charset="0"/>
              </a:rPr>
              <a:t>This </a:t>
            </a:r>
            <a:r>
              <a:rPr lang="en-GB" sz="5400" dirty="0">
                <a:cs typeface="Times New Roman" charset="0"/>
              </a:rPr>
              <a:t>affects the properties of the resulting bilayer/cell membrane</a:t>
            </a:r>
            <a:r>
              <a:rPr lang="en-GB" sz="5400" dirty="0" smtClean="0">
                <a:cs typeface="Times New Roman" charset="0"/>
              </a:rPr>
              <a:t>:</a:t>
            </a:r>
            <a:endParaRPr lang="en-GB" sz="5400" dirty="0"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9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39200" cy="4876800"/>
          </a:xfrm>
        </p:spPr>
        <p:txBody>
          <a:bodyPr>
            <a:noAutofit/>
          </a:bodyPr>
          <a:lstStyle/>
          <a:p>
            <a:pPr lvl="1"/>
            <a:r>
              <a:rPr lang="en-GB" sz="4400" dirty="0">
                <a:latin typeface="Arial" charset="0"/>
                <a:cs typeface="Times New Roman" charset="0"/>
              </a:rPr>
              <a:t>Most membranes have phospholipids derived from </a:t>
            </a:r>
            <a:r>
              <a:rPr lang="en-GB" sz="4400" b="1" dirty="0">
                <a:latin typeface="Arial" charset="0"/>
                <a:cs typeface="Times New Roman" charset="0"/>
              </a:rPr>
              <a:t>unsaturated</a:t>
            </a:r>
            <a:r>
              <a:rPr lang="en-GB" sz="4400" dirty="0">
                <a:latin typeface="Arial" charset="0"/>
                <a:cs typeface="Times New Roman" charset="0"/>
              </a:rPr>
              <a:t> fatty acids. </a:t>
            </a:r>
          </a:p>
          <a:p>
            <a:pPr lvl="1"/>
            <a:r>
              <a:rPr lang="en-GB" sz="4400" b="1" dirty="0">
                <a:solidFill>
                  <a:srgbClr val="C00000"/>
                </a:solidFill>
                <a:latin typeface="Arial" charset="0"/>
                <a:cs typeface="Times New Roman" charset="0"/>
              </a:rPr>
              <a:t>Unsaturated fatty acids </a:t>
            </a:r>
            <a:r>
              <a:rPr lang="en-GB" sz="4400" dirty="0">
                <a:latin typeface="Arial" charset="0"/>
                <a:cs typeface="Times New Roman" charset="0"/>
              </a:rPr>
              <a:t>add </a:t>
            </a:r>
            <a:r>
              <a:rPr lang="en-GB" sz="4400" b="1" dirty="0">
                <a:latin typeface="Arial" charset="0"/>
                <a:cs typeface="Times New Roman" charset="0"/>
              </a:rPr>
              <a:t>fluidity to a bilayer </a:t>
            </a:r>
            <a:r>
              <a:rPr lang="en-GB" sz="4400" dirty="0">
                <a:latin typeface="Arial" charset="0"/>
                <a:cs typeface="Times New Roman" charset="0"/>
              </a:rPr>
              <a:t>since </a:t>
            </a:r>
            <a:r>
              <a:rPr lang="en-GB" sz="4400" b="1" dirty="0">
                <a:solidFill>
                  <a:srgbClr val="FF0000"/>
                </a:solidFill>
                <a:latin typeface="Arial" charset="0"/>
                <a:cs typeface="Times New Roman" charset="0"/>
              </a:rPr>
              <a:t>‘kinked’ tails do not pack tightly together.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1300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5257800"/>
          </a:xfrm>
        </p:spPr>
        <p:txBody>
          <a:bodyPr>
            <a:normAutofit/>
          </a:bodyPr>
          <a:lstStyle/>
          <a:p>
            <a:pPr lvl="1"/>
            <a:r>
              <a:rPr lang="en-GB" sz="3200" dirty="0" smtClean="0">
                <a:latin typeface="Arial" charset="0"/>
                <a:cs typeface="Times New Roman" charset="0"/>
              </a:rPr>
              <a:t>Phospholipids (PL) </a:t>
            </a:r>
            <a:r>
              <a:rPr lang="en-GB" sz="3200" dirty="0">
                <a:latin typeface="Arial" charset="0"/>
                <a:cs typeface="Times New Roman" charset="0"/>
              </a:rPr>
              <a:t>derived from unsaturated phospholipids </a:t>
            </a:r>
            <a:r>
              <a:rPr lang="en-GB" sz="3200" b="1" dirty="0">
                <a:latin typeface="Arial" charset="0"/>
                <a:cs typeface="Times New Roman" charset="0"/>
              </a:rPr>
              <a:t>allow faster transport of nonpolar substances across the bilayer</a:t>
            </a:r>
            <a:r>
              <a:rPr lang="en-GB" sz="3200" dirty="0">
                <a:latin typeface="Arial" charset="0"/>
                <a:cs typeface="Times New Roman" charset="0"/>
              </a:rPr>
              <a:t>. </a:t>
            </a:r>
          </a:p>
          <a:p>
            <a:pPr lvl="1"/>
            <a:r>
              <a:rPr lang="en-GB" sz="3200" b="1" dirty="0">
                <a:solidFill>
                  <a:srgbClr val="C00000"/>
                </a:solidFill>
                <a:latin typeface="Arial" charset="0"/>
                <a:cs typeface="Times New Roman" charset="0"/>
              </a:rPr>
              <a:t>Polar substances are restricted </a:t>
            </a:r>
            <a:r>
              <a:rPr lang="en-GB" sz="3200" dirty="0">
                <a:latin typeface="Arial" charset="0"/>
                <a:cs typeface="Times New Roman" charset="0"/>
              </a:rPr>
              <a:t>to cross the membrane .</a:t>
            </a:r>
          </a:p>
          <a:p>
            <a:pPr lvl="1"/>
            <a:r>
              <a:rPr lang="en-GB" sz="3200" b="1" dirty="0" smtClean="0">
                <a:latin typeface="Arial" charset="0"/>
                <a:cs typeface="Times New Roman" charset="0"/>
              </a:rPr>
              <a:t>PL bilayer in membranes </a:t>
            </a:r>
            <a:r>
              <a:rPr lang="en-GB" sz="3200" b="1" dirty="0" smtClean="0">
                <a:solidFill>
                  <a:srgbClr val="C00000"/>
                </a:solidFill>
                <a:latin typeface="Arial" charset="0"/>
                <a:cs typeface="Times New Roman" charset="0"/>
              </a:rPr>
              <a:t>protect </a:t>
            </a:r>
            <a:r>
              <a:rPr lang="en-GB" sz="3200" b="1" dirty="0">
                <a:solidFill>
                  <a:srgbClr val="C00000"/>
                </a:solidFill>
                <a:latin typeface="Arial" charset="0"/>
                <a:cs typeface="Times New Roman" charset="0"/>
              </a:rPr>
              <a:t>the cell from </a:t>
            </a:r>
            <a:r>
              <a:rPr lang="en-GB" sz="3200" b="1" dirty="0" smtClean="0">
                <a:solidFill>
                  <a:srgbClr val="C00000"/>
                </a:solidFill>
                <a:latin typeface="Arial" charset="0"/>
                <a:cs typeface="Times New Roman" charset="0"/>
              </a:rPr>
              <a:t>an entry </a:t>
            </a:r>
            <a:r>
              <a:rPr lang="en-GB" sz="3200" b="1" dirty="0">
                <a:solidFill>
                  <a:srgbClr val="C00000"/>
                </a:solidFill>
                <a:latin typeface="Arial" charset="0"/>
                <a:cs typeface="Times New Roman" charset="0"/>
              </a:rPr>
              <a:t>of polar reactive and interfering substances and </a:t>
            </a:r>
            <a:r>
              <a:rPr lang="en-GB" sz="3200" b="1" dirty="0" smtClean="0">
                <a:solidFill>
                  <a:srgbClr val="C00000"/>
                </a:solidFill>
                <a:latin typeface="Arial" charset="0"/>
                <a:cs typeface="Times New Roman" charset="0"/>
              </a:rPr>
              <a:t>serve as </a:t>
            </a:r>
            <a:r>
              <a:rPr lang="en-GB" sz="3200" b="1" dirty="0">
                <a:solidFill>
                  <a:srgbClr val="C00000"/>
                </a:solidFill>
                <a:latin typeface="Arial" charset="0"/>
                <a:cs typeface="Times New Roman" charset="0"/>
              </a:rPr>
              <a:t>security guards of cells.</a:t>
            </a:r>
            <a:endParaRPr lang="en-US" sz="3200" b="1" dirty="0">
              <a:solidFill>
                <a:srgbClr val="C00000"/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1125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715000"/>
          </a:xfrm>
        </p:spPr>
        <p:txBody>
          <a:bodyPr>
            <a:normAutofit fontScale="85000" lnSpcReduction="20000"/>
          </a:bodyPr>
          <a:lstStyle/>
          <a:p>
            <a:r>
              <a:rPr lang="en-GB" sz="5400" b="1" dirty="0">
                <a:cs typeface="Times New Roman" charset="0"/>
              </a:rPr>
              <a:t>Membranes of nerve </a:t>
            </a:r>
            <a:r>
              <a:rPr lang="en-GB" sz="5400" b="1" dirty="0" smtClean="0">
                <a:cs typeface="Times New Roman" charset="0"/>
              </a:rPr>
              <a:t>cells,</a:t>
            </a:r>
            <a:r>
              <a:rPr lang="en-GB" sz="5400" dirty="0" smtClean="0">
                <a:cs typeface="Times New Roman" charset="0"/>
              </a:rPr>
              <a:t> </a:t>
            </a:r>
            <a:r>
              <a:rPr lang="en-GB" sz="5400" dirty="0">
                <a:cs typeface="Times New Roman" charset="0"/>
              </a:rPr>
              <a:t>which are </a:t>
            </a:r>
            <a:r>
              <a:rPr lang="en-GB" sz="5400" b="1" dirty="0">
                <a:cs typeface="Times New Roman" charset="0"/>
              </a:rPr>
              <a:t>stiffer</a:t>
            </a:r>
            <a:r>
              <a:rPr lang="en-GB" sz="5400" dirty="0">
                <a:cs typeface="Times New Roman" charset="0"/>
              </a:rPr>
              <a:t> </a:t>
            </a:r>
            <a:r>
              <a:rPr lang="en-GB" sz="5400" dirty="0" smtClean="0">
                <a:cs typeface="Times New Roman" charset="0"/>
              </a:rPr>
              <a:t>contain </a:t>
            </a:r>
            <a:r>
              <a:rPr lang="en-GB" sz="5400" dirty="0">
                <a:cs typeface="Times New Roman" charset="0"/>
              </a:rPr>
              <a:t>a much higher percentage of </a:t>
            </a:r>
            <a:r>
              <a:rPr lang="en-GB" sz="5400" b="1" dirty="0">
                <a:cs typeface="Times New Roman" charset="0"/>
              </a:rPr>
              <a:t>phospholipids derived </a:t>
            </a:r>
            <a:r>
              <a:rPr lang="en-GB" sz="5400" dirty="0">
                <a:cs typeface="Times New Roman" charset="0"/>
              </a:rPr>
              <a:t>from </a:t>
            </a:r>
            <a:r>
              <a:rPr lang="en-GB" sz="5400" b="1" dirty="0">
                <a:solidFill>
                  <a:srgbClr val="FF0000"/>
                </a:solidFill>
                <a:cs typeface="Times New Roman" charset="0"/>
              </a:rPr>
              <a:t>saturated fatty acids</a:t>
            </a:r>
            <a:r>
              <a:rPr lang="en-GB" sz="5400" dirty="0">
                <a:cs typeface="Times New Roman" charset="0"/>
              </a:rPr>
              <a:t>. </a:t>
            </a:r>
            <a:endParaRPr lang="en-GB" sz="5400" dirty="0" smtClean="0">
              <a:cs typeface="Times New Roman" charset="0"/>
            </a:endParaRPr>
          </a:p>
          <a:p>
            <a:pPr marL="0" indent="0">
              <a:buNone/>
            </a:pPr>
            <a:endParaRPr lang="en-GB" sz="5400" dirty="0">
              <a:cs typeface="Times New Roman" charset="0"/>
            </a:endParaRPr>
          </a:p>
          <a:p>
            <a:r>
              <a:rPr lang="en-GB" sz="5400" dirty="0">
                <a:cs typeface="Times New Roman" charset="0"/>
              </a:rPr>
              <a:t>They also contain </a:t>
            </a:r>
            <a:r>
              <a:rPr lang="en-GB" sz="5400" b="1" dirty="0">
                <a:cs typeface="Times New Roman" charset="0"/>
              </a:rPr>
              <a:t>high levels of cholesterol</a:t>
            </a:r>
            <a:r>
              <a:rPr lang="en-GB" sz="5400" dirty="0">
                <a:cs typeface="Times New Roman" charset="0"/>
              </a:rPr>
              <a:t> which </a:t>
            </a:r>
            <a:r>
              <a:rPr lang="en-GB" sz="5400" b="1" dirty="0">
                <a:cs typeface="Times New Roman" charset="0"/>
              </a:rPr>
              <a:t>stiffens membrane</a:t>
            </a:r>
            <a:r>
              <a:rPr lang="en-GB" sz="5400" dirty="0">
                <a:cs typeface="Times New Roman" charset="0"/>
              </a:rPr>
              <a:t> </a:t>
            </a:r>
            <a:r>
              <a:rPr lang="en-GB" sz="5400" dirty="0" smtClean="0">
                <a:cs typeface="Times New Roman" charset="0"/>
              </a:rPr>
              <a:t>structure.</a:t>
            </a:r>
            <a:endParaRPr lang="en-GB" sz="54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2544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343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/>
              <a:t>Types of Lipids 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 smtClean="0"/>
              <a:t>Depending Upon </a:t>
            </a:r>
            <a:r>
              <a:rPr lang="en-US" sz="5400" b="1" dirty="0"/>
              <a:t>Polarity 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/>
              <a:t/>
            </a:r>
            <a:br>
              <a:rPr lang="en-US" sz="54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11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millerlab\My Documents\My Pictures\cell11.16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8642"/>
            <a:ext cx="9144000" cy="349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49213"/>
            <a:ext cx="91440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/>
              <a:t>Cholesterol intercalates among the Phospholipids.</a:t>
            </a:r>
          </a:p>
          <a:p>
            <a:pPr>
              <a:spcBef>
                <a:spcPct val="50000"/>
              </a:spcBef>
            </a:pPr>
            <a:r>
              <a:rPr lang="en-US" sz="3200" b="1" dirty="0" smtClean="0"/>
              <a:t>Cholesterol </a:t>
            </a:r>
            <a:r>
              <a:rPr lang="en-US" sz="3200" dirty="0" smtClean="0"/>
              <a:t> </a:t>
            </a:r>
            <a:r>
              <a:rPr lang="en-US" sz="3200" dirty="0">
                <a:solidFill>
                  <a:srgbClr val="C00000"/>
                </a:solidFill>
              </a:rPr>
              <a:t>fills in the spaces </a:t>
            </a:r>
            <a:r>
              <a:rPr lang="en-US" sz="3200" dirty="0"/>
              <a:t>left by the </a:t>
            </a:r>
            <a:r>
              <a:rPr lang="en-US" sz="3200" dirty="0" smtClean="0"/>
              <a:t>kinks of PUFAs </a:t>
            </a:r>
            <a:r>
              <a:rPr lang="en-US" sz="3200" dirty="0"/>
              <a:t>.</a:t>
            </a:r>
            <a:r>
              <a:rPr lang="en-US" sz="3200" dirty="0" smtClean="0"/>
              <a:t> </a:t>
            </a:r>
          </a:p>
          <a:p>
            <a:pPr>
              <a:spcBef>
                <a:spcPct val="50000"/>
              </a:spcBef>
            </a:pPr>
            <a:r>
              <a:rPr lang="en-US" sz="3200" b="1" dirty="0" smtClean="0"/>
              <a:t>Cholesterol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stiffens </a:t>
            </a:r>
            <a:r>
              <a:rPr lang="en-US" sz="3200" dirty="0">
                <a:solidFill>
                  <a:srgbClr val="C00000"/>
                </a:solidFill>
              </a:rPr>
              <a:t>the bilayer </a:t>
            </a:r>
            <a:r>
              <a:rPr lang="en-US" sz="3200" dirty="0"/>
              <a:t>and makes </a:t>
            </a:r>
            <a:r>
              <a:rPr lang="en-US" sz="3200" dirty="0" smtClean="0"/>
              <a:t>membrane  </a:t>
            </a:r>
            <a:r>
              <a:rPr lang="en-US" sz="3200" b="1" dirty="0"/>
              <a:t>less fluid and less permeable</a:t>
            </a:r>
            <a:r>
              <a:rPr lang="en-U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91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upload.wikimedia.org/wikipedia/commons/thumb/2/2e/Lipid_unsaturation_effect.svg/1280px-Lipid_unsaturation_effec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14300"/>
            <a:ext cx="899160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55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686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sz="4000" b="1" dirty="0" smtClean="0">
                <a:solidFill>
                  <a:schemeClr val="tx1"/>
                </a:solidFill>
              </a:rPr>
              <a:t>Diagram of a </a:t>
            </a:r>
            <a:r>
              <a:rPr lang="en-US" sz="4000" b="1" dirty="0" smtClean="0">
                <a:solidFill>
                  <a:schemeClr val="tx1"/>
                </a:solidFill>
              </a:rPr>
              <a:t>s</a:t>
            </a:r>
            <a:r>
              <a:rPr lang="uk-UA" sz="4000" b="1" dirty="0" smtClean="0">
                <a:solidFill>
                  <a:schemeClr val="tx1"/>
                </a:solidFill>
              </a:rPr>
              <a:t>ection of a </a:t>
            </a:r>
            <a:r>
              <a:rPr lang="en-US" sz="4000" b="1" dirty="0" smtClean="0">
                <a:solidFill>
                  <a:schemeClr val="tx1"/>
                </a:solidFill>
              </a:rPr>
              <a:t>b</a:t>
            </a:r>
            <a:r>
              <a:rPr lang="uk-UA" sz="4000" b="1" dirty="0" smtClean="0">
                <a:solidFill>
                  <a:schemeClr val="tx1"/>
                </a:solidFill>
              </a:rPr>
              <a:t>ilayer </a:t>
            </a:r>
            <a:r>
              <a:rPr lang="en-US" sz="4000" b="1" dirty="0" smtClean="0">
                <a:solidFill>
                  <a:schemeClr val="tx1"/>
                </a:solidFill>
              </a:rPr>
              <a:t>m</a:t>
            </a:r>
            <a:r>
              <a:rPr lang="uk-UA" sz="4000" b="1" dirty="0" smtClean="0">
                <a:solidFill>
                  <a:schemeClr val="tx1"/>
                </a:solidFill>
              </a:rPr>
              <a:t>embrane</a:t>
            </a:r>
            <a:r>
              <a:rPr lang="uk-UA" sz="4000" dirty="0" smtClean="0">
                <a:solidFill>
                  <a:schemeClr val="tx1"/>
                </a:solidFill>
              </a:rPr>
              <a:t>.</a:t>
            </a:r>
            <a:br>
              <a:rPr lang="uk-UA" sz="4000" dirty="0" smtClean="0">
                <a:solidFill>
                  <a:schemeClr val="tx1"/>
                </a:solidFill>
              </a:rPr>
            </a:br>
            <a:endParaRPr lang="uk-UA" sz="4000" dirty="0" smtClean="0">
              <a:solidFill>
                <a:schemeClr val="tx1"/>
              </a:solidFill>
            </a:endParaRPr>
          </a:p>
        </p:txBody>
      </p:sp>
      <p:pic>
        <p:nvPicPr>
          <p:cNvPr id="3891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905000"/>
            <a:ext cx="5715000" cy="4681538"/>
          </a:xfrm>
          <a:noFill/>
        </p:spPr>
      </p:pic>
    </p:spTree>
    <p:extLst>
      <p:ext uri="{BB962C8B-B14F-4D97-AF65-F5344CB8AC3E}">
        <p14:creationId xmlns:p14="http://schemas.microsoft.com/office/powerpoint/2010/main" val="24644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galenotech.org/farmacodin/phospholipid0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67818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biologycorner.com/resources/lipidbilay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0"/>
            <a:ext cx="7467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05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320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2.Phospholipid As Lung Surfactant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763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382000" cy="5181600"/>
          </a:xfrm>
        </p:spPr>
        <p:txBody>
          <a:bodyPr>
            <a:normAutofit lnSpcReduction="10000"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DiPalmitoyl Phosphatidyl Choline </a:t>
            </a:r>
            <a:r>
              <a:rPr lang="en-US" sz="4000" dirty="0" smtClean="0"/>
              <a:t>serve as an </a:t>
            </a:r>
            <a:r>
              <a:rPr lang="en-US" sz="4000" b="1" dirty="0" smtClean="0"/>
              <a:t>Lung surfactant.</a:t>
            </a:r>
          </a:p>
          <a:p>
            <a:r>
              <a:rPr lang="en-US" sz="4000" dirty="0" smtClean="0"/>
              <a:t>It </a:t>
            </a:r>
            <a:r>
              <a:rPr lang="en-US" sz="4000" b="1" dirty="0" smtClean="0">
                <a:solidFill>
                  <a:srgbClr val="C00000"/>
                </a:solidFill>
              </a:rPr>
              <a:t>lowers the surface tension </a:t>
            </a:r>
            <a:r>
              <a:rPr lang="en-US" sz="4000" dirty="0" smtClean="0"/>
              <a:t>and keeps the </a:t>
            </a:r>
            <a:r>
              <a:rPr lang="en-US" sz="4000" b="1" dirty="0" smtClean="0"/>
              <a:t>alveoli of lungs blown. </a:t>
            </a:r>
            <a:r>
              <a:rPr lang="en-US" sz="4000" b="1" dirty="0" smtClean="0">
                <a:solidFill>
                  <a:srgbClr val="0070C0"/>
                </a:solidFill>
              </a:rPr>
              <a:t>(prevent adherence of alveoli)</a:t>
            </a:r>
          </a:p>
          <a:p>
            <a:r>
              <a:rPr lang="en-US" sz="4000" dirty="0" smtClean="0"/>
              <a:t>This </a:t>
            </a:r>
            <a:r>
              <a:rPr lang="en-US" sz="4000" b="1" dirty="0" smtClean="0"/>
              <a:t>enables effective exchange </a:t>
            </a:r>
            <a:r>
              <a:rPr lang="en-US" sz="4000" dirty="0" smtClean="0"/>
              <a:t>of </a:t>
            </a:r>
            <a:r>
              <a:rPr lang="en-US" sz="4000" b="1" dirty="0" smtClean="0"/>
              <a:t>gases</a:t>
            </a:r>
            <a:r>
              <a:rPr lang="en-US" sz="4000" dirty="0" smtClean="0"/>
              <a:t> (Oxygen) in Lungs.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5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686800" cy="5029200"/>
          </a:xfrm>
        </p:spPr>
        <p:txBody>
          <a:bodyPr>
            <a:normAutofit lnSpcReduction="10000"/>
          </a:bodyPr>
          <a:lstStyle/>
          <a:p>
            <a:r>
              <a:rPr lang="en-US" sz="5400" dirty="0"/>
              <a:t>After expiration of air the alveoli gets deflated.</a:t>
            </a:r>
          </a:p>
          <a:p>
            <a:r>
              <a:rPr lang="en-US" sz="5400" dirty="0"/>
              <a:t>The </a:t>
            </a:r>
            <a:r>
              <a:rPr lang="en-US" sz="5400" b="1" dirty="0"/>
              <a:t>lung surfactant </a:t>
            </a:r>
            <a:r>
              <a:rPr lang="en-US" sz="5400" dirty="0"/>
              <a:t>reduces the surface tension and allow the </a:t>
            </a:r>
            <a:r>
              <a:rPr lang="en-US" sz="5400" b="1" dirty="0">
                <a:solidFill>
                  <a:srgbClr val="C00000"/>
                </a:solidFill>
              </a:rPr>
              <a:t>alveolar walls to reinflate</a:t>
            </a:r>
            <a:r>
              <a:rPr lang="en-US" sz="5400" b="1" dirty="0"/>
              <a:t>.</a:t>
            </a:r>
          </a:p>
          <a:p>
            <a:endParaRPr lang="en-US" sz="5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11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6000" dirty="0" smtClean="0"/>
              <a:t>The </a:t>
            </a:r>
            <a:r>
              <a:rPr lang="en-US" sz="6000" b="1" dirty="0" smtClean="0"/>
              <a:t>Phospholipid as Lung surfactant </a:t>
            </a:r>
            <a:r>
              <a:rPr lang="en-US" sz="6000" dirty="0" smtClean="0"/>
              <a:t>prevent the body to suffer from </a:t>
            </a:r>
            <a:r>
              <a:rPr lang="en-US" sz="6000" b="1" dirty="0" smtClean="0">
                <a:solidFill>
                  <a:srgbClr val="C00000"/>
                </a:solidFill>
              </a:rPr>
              <a:t>Respiratory Distress Syndrome.</a:t>
            </a:r>
            <a:endParaRPr 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54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71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3.Phospholipids </a:t>
            </a:r>
            <a:br>
              <a:rPr lang="en-US" b="1" dirty="0" smtClean="0"/>
            </a:br>
            <a:r>
              <a:rPr lang="en-US" b="1" dirty="0" smtClean="0"/>
              <a:t>Help In Digestion And </a:t>
            </a:r>
            <a:r>
              <a:rPr lang="en-US" b="1" dirty="0"/>
              <a:t>Absorption Of Dietary Lipids</a:t>
            </a:r>
          </a:p>
        </p:txBody>
      </p:sp>
    </p:spTree>
    <p:extLst>
      <p:ext uri="{BB962C8B-B14F-4D97-AF65-F5344CB8AC3E}">
        <p14:creationId xmlns:p14="http://schemas.microsoft.com/office/powerpoint/2010/main" val="28448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686800" cy="4876800"/>
          </a:xfrm>
        </p:spPr>
        <p:txBody>
          <a:bodyPr>
            <a:normAutofit lnSpcReduction="10000"/>
          </a:bodyPr>
          <a:lstStyle/>
          <a:p>
            <a:r>
              <a:rPr lang="en-US" sz="4400" b="1" dirty="0" smtClean="0"/>
              <a:t>Phospholipids being amphipathic</a:t>
            </a:r>
            <a:r>
              <a:rPr lang="en-US" sz="4400" dirty="0" smtClean="0"/>
              <a:t> in nature act as good </a:t>
            </a:r>
            <a:r>
              <a:rPr lang="en-US" sz="4400" b="1" dirty="0" smtClean="0">
                <a:solidFill>
                  <a:srgbClr val="C00000"/>
                </a:solidFill>
              </a:rPr>
              <a:t>emulsifying agents.</a:t>
            </a:r>
          </a:p>
          <a:p>
            <a:pPr marL="0" indent="0">
              <a:buNone/>
            </a:pPr>
            <a:endParaRPr lang="en-US" sz="4400" b="1" dirty="0" smtClean="0">
              <a:solidFill>
                <a:srgbClr val="C00000"/>
              </a:solidFill>
            </a:endParaRPr>
          </a:p>
          <a:p>
            <a:r>
              <a:rPr lang="en-US" sz="4400" b="1" dirty="0" smtClean="0"/>
              <a:t>Along with Bile Salts  </a:t>
            </a:r>
            <a:r>
              <a:rPr lang="en-US" sz="4400" dirty="0" smtClean="0"/>
              <a:t>they help in </a:t>
            </a:r>
            <a:r>
              <a:rPr lang="en-US" sz="4400" b="1" dirty="0" smtClean="0"/>
              <a:t>digestion and absorption </a:t>
            </a:r>
            <a:r>
              <a:rPr lang="en-US" sz="4400" dirty="0" smtClean="0"/>
              <a:t>of non polar </a:t>
            </a:r>
            <a:r>
              <a:rPr lang="en-US" sz="4400" b="1" dirty="0" smtClean="0"/>
              <a:t>dietary Lipids.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2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5334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b="1" dirty="0" smtClean="0"/>
          </a:p>
          <a:p>
            <a:r>
              <a:rPr lang="en-US" sz="3200" b="1" dirty="0" smtClean="0"/>
              <a:t>Neutral Lipids: (Non Polar Lipids)</a:t>
            </a:r>
          </a:p>
          <a:p>
            <a:pPr lvl="4"/>
            <a:r>
              <a:rPr lang="en-US" sz="3200" dirty="0" smtClean="0"/>
              <a:t>Triacylglycerol</a:t>
            </a:r>
          </a:p>
          <a:p>
            <a:pPr lvl="4"/>
            <a:r>
              <a:rPr lang="en-US" sz="3200" dirty="0" smtClean="0"/>
              <a:t>Cholesterol Ester (Cholesterol Palmitate)</a:t>
            </a:r>
          </a:p>
          <a:p>
            <a:pPr marL="1252728" lvl="4" indent="0">
              <a:buNone/>
            </a:pPr>
            <a:endParaRPr lang="en-US" sz="3200" dirty="0" smtClean="0"/>
          </a:p>
          <a:p>
            <a:r>
              <a:rPr lang="en-US" sz="3200" b="1" dirty="0" smtClean="0"/>
              <a:t>Amphipathic/</a:t>
            </a:r>
            <a:r>
              <a:rPr lang="en-US" sz="3200" b="1" dirty="0" err="1" smtClean="0"/>
              <a:t>Amphiphillic</a:t>
            </a:r>
            <a:r>
              <a:rPr lang="en-US" sz="3200" b="1" dirty="0" smtClean="0"/>
              <a:t> Lipids</a:t>
            </a:r>
            <a:r>
              <a:rPr lang="en-US" sz="3200" dirty="0" smtClean="0"/>
              <a:t>: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(Contain Polar and Non polar Groups)</a:t>
            </a:r>
          </a:p>
          <a:p>
            <a:pPr lvl="5"/>
            <a:r>
              <a:rPr lang="en-US" sz="3200" dirty="0" smtClean="0"/>
              <a:t>Phospholipids</a:t>
            </a:r>
          </a:p>
          <a:p>
            <a:pPr lvl="5"/>
            <a:r>
              <a:rPr lang="en-US" sz="3200" dirty="0" smtClean="0"/>
              <a:t>Cholesterol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0101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19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4.Phospholipids Helps In Cholesterol Excretion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609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763000" cy="51054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Lecithin</a:t>
            </a:r>
            <a:r>
              <a:rPr lang="en-US" sz="4800" dirty="0" smtClean="0"/>
              <a:t> helps in </a:t>
            </a:r>
            <a:r>
              <a:rPr lang="en-US" sz="4800" b="1" dirty="0" smtClean="0"/>
              <a:t>Cholesterol Esterification by </a:t>
            </a:r>
            <a:r>
              <a:rPr lang="en-US" sz="4800" b="1" dirty="0" smtClean="0">
                <a:solidFill>
                  <a:srgbClr val="C00000"/>
                </a:solidFill>
              </a:rPr>
              <a:t>LCAT activity.</a:t>
            </a:r>
          </a:p>
          <a:p>
            <a:r>
              <a:rPr lang="en-US" sz="4800" b="1" dirty="0" smtClean="0"/>
              <a:t>Cholesterol Ester is later </a:t>
            </a:r>
            <a:r>
              <a:rPr lang="en-US" sz="4800" dirty="0" smtClean="0"/>
              <a:t>dissolved in Bile and further </a:t>
            </a:r>
            <a:r>
              <a:rPr lang="en-US" sz="4800" b="1" dirty="0" smtClean="0"/>
              <a:t>excreted it out</a:t>
            </a:r>
            <a:r>
              <a:rPr lang="en-US" sz="4800" dirty="0" smtClean="0"/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0802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334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Lecithin</a:t>
            </a:r>
            <a:r>
              <a:rPr lang="en-US" sz="4800" dirty="0" smtClean="0"/>
              <a:t> serve as a </a:t>
            </a:r>
            <a:r>
              <a:rPr lang="en-US" sz="4800" b="1" dirty="0" smtClean="0"/>
              <a:t>storage depot of Choline.</a:t>
            </a:r>
          </a:p>
          <a:p>
            <a:r>
              <a:rPr lang="en-US" sz="4800" b="1" dirty="0">
                <a:solidFill>
                  <a:srgbClr val="C00000"/>
                </a:solidFill>
              </a:rPr>
              <a:t>Choline</a:t>
            </a:r>
            <a:r>
              <a:rPr lang="en-US" sz="4800" dirty="0"/>
              <a:t> is a store of </a:t>
            </a:r>
            <a:r>
              <a:rPr lang="en-US" sz="4800" b="1" dirty="0"/>
              <a:t>labile </a:t>
            </a:r>
            <a:r>
              <a:rPr lang="en-US" sz="4800" b="1" dirty="0" smtClean="0"/>
              <a:t>Methyl </a:t>
            </a:r>
            <a:r>
              <a:rPr lang="en-US" sz="4800" b="1" dirty="0"/>
              <a:t>groups</a:t>
            </a:r>
            <a:r>
              <a:rPr lang="en-US" sz="4800" dirty="0"/>
              <a:t> </a:t>
            </a:r>
            <a:endParaRPr lang="en-US" sz="4800" dirty="0" smtClean="0"/>
          </a:p>
          <a:p>
            <a:r>
              <a:rPr lang="en-US" sz="4800" dirty="0" smtClean="0"/>
              <a:t>Hence </a:t>
            </a:r>
            <a:r>
              <a:rPr lang="en-US" sz="4800" b="1" dirty="0" smtClean="0">
                <a:solidFill>
                  <a:srgbClr val="C00000"/>
                </a:solidFill>
              </a:rPr>
              <a:t>Choline</a:t>
            </a:r>
            <a:r>
              <a:rPr lang="en-US" sz="4800" dirty="0" smtClean="0"/>
              <a:t> participate </a:t>
            </a:r>
            <a:r>
              <a:rPr lang="en-US" sz="4800" dirty="0"/>
              <a:t>in </a:t>
            </a:r>
            <a:r>
              <a:rPr lang="en-US" sz="4800" b="1" dirty="0"/>
              <a:t>Transmethylation reactions .</a:t>
            </a:r>
          </a:p>
          <a:p>
            <a:pPr marL="0" indent="0">
              <a:buNone/>
            </a:pPr>
            <a:endParaRPr lang="en-US" sz="4800" b="1" dirty="0" smtClean="0"/>
          </a:p>
        </p:txBody>
      </p:sp>
    </p:spTree>
    <p:extLst>
      <p:ext uri="{BB962C8B-B14F-4D97-AF65-F5344CB8AC3E}">
        <p14:creationId xmlns:p14="http://schemas.microsoft.com/office/powerpoint/2010/main" val="273091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Choline</a:t>
            </a:r>
            <a:r>
              <a:rPr lang="en-US" sz="4000" dirty="0"/>
              <a:t> is used for generation of neurotransmitter </a:t>
            </a:r>
            <a:r>
              <a:rPr lang="en-US" sz="4000" b="1" dirty="0"/>
              <a:t>‘Acetyl Choline</a:t>
            </a:r>
            <a:r>
              <a:rPr lang="en-US" sz="4000" dirty="0"/>
              <a:t>” which helps </a:t>
            </a:r>
            <a:r>
              <a:rPr lang="en-US" sz="4000" b="1" dirty="0"/>
              <a:t>in nerve impulse transmission.</a:t>
            </a:r>
          </a:p>
          <a:p>
            <a:pPr marL="0" indent="0">
              <a:buNone/>
            </a:pPr>
            <a:endParaRPr lang="en-US" sz="4000" dirty="0" smtClean="0"/>
          </a:p>
          <a:p>
            <a:r>
              <a:rPr lang="en-US" sz="4000" b="1" dirty="0" smtClean="0">
                <a:solidFill>
                  <a:srgbClr val="C00000"/>
                </a:solidFill>
              </a:rPr>
              <a:t>Choline</a:t>
            </a:r>
            <a:r>
              <a:rPr lang="en-US" sz="4000" dirty="0" smtClean="0"/>
              <a:t> </a:t>
            </a:r>
            <a:r>
              <a:rPr lang="en-US" sz="4000" dirty="0"/>
              <a:t>serve as </a:t>
            </a:r>
            <a:r>
              <a:rPr lang="en-US" sz="4000" b="1" dirty="0"/>
              <a:t>Lipotropic factor  </a:t>
            </a:r>
            <a:r>
              <a:rPr lang="en-US" sz="4000" dirty="0"/>
              <a:t>hence helps in Lipoprotein formation in Liver to mobilize out Lipids and </a:t>
            </a:r>
            <a:r>
              <a:rPr lang="en-US" sz="4000" b="1" dirty="0"/>
              <a:t>prevent from Fatty Liver.</a:t>
            </a:r>
          </a:p>
          <a:p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5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6. Phospholipids Releases Arachidonic Acid For Eicosanoid Biosynthesis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3578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448800" cy="5334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Lecithin</a:t>
            </a:r>
            <a:r>
              <a:rPr lang="en-US" sz="4800" dirty="0" smtClean="0"/>
              <a:t> at 2</a:t>
            </a:r>
            <a:r>
              <a:rPr lang="en-US" sz="4800" baseline="30000" dirty="0" smtClean="0"/>
              <a:t>nd</a:t>
            </a:r>
            <a:r>
              <a:rPr lang="en-US" sz="4800" dirty="0" smtClean="0"/>
              <a:t>  carbon has </a:t>
            </a:r>
            <a:r>
              <a:rPr lang="en-US" sz="4800" b="1" dirty="0" smtClean="0"/>
              <a:t>Arachidonic acid(PUFA).</a:t>
            </a:r>
          </a:p>
          <a:p>
            <a:r>
              <a:rPr lang="en-US" sz="4800" b="1" dirty="0" smtClean="0">
                <a:solidFill>
                  <a:srgbClr val="C00000"/>
                </a:solidFill>
              </a:rPr>
              <a:t>It donates </a:t>
            </a:r>
            <a:r>
              <a:rPr lang="en-US" sz="4800" b="1" dirty="0" smtClean="0"/>
              <a:t>Arachidonic acid </a:t>
            </a:r>
            <a:r>
              <a:rPr lang="en-US" sz="4800" dirty="0" smtClean="0"/>
              <a:t>which is a precursor for </a:t>
            </a:r>
            <a:r>
              <a:rPr lang="en-US" sz="4800" b="1" dirty="0" smtClean="0">
                <a:solidFill>
                  <a:srgbClr val="C00000"/>
                </a:solidFill>
              </a:rPr>
              <a:t>Eicosanoid biosynthesis.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8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1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/>
              <a:t>Phosphatidyl </a:t>
            </a:r>
            <a:r>
              <a:rPr lang="en-US" sz="4800" dirty="0" smtClean="0"/>
              <a:t>Inositol </a:t>
            </a:r>
            <a:r>
              <a:rPr lang="en-US" sz="4800" b="1" dirty="0"/>
              <a:t>also provides Arachidonic acid </a:t>
            </a:r>
            <a:r>
              <a:rPr lang="en-US" sz="4800" dirty="0"/>
              <a:t>for </a:t>
            </a:r>
            <a:r>
              <a:rPr lang="en-US" sz="4800" dirty="0" smtClean="0"/>
              <a:t>Eicosanoids biosynthesis.</a:t>
            </a:r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95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8229600" cy="4389120"/>
          </a:xfrm>
        </p:spPr>
        <p:txBody>
          <a:bodyPr>
            <a:normAutofit/>
          </a:bodyPr>
          <a:lstStyle/>
          <a:p>
            <a:r>
              <a:rPr lang="en-US" sz="6000" dirty="0"/>
              <a:t>Lecithin helps CYT450 system for </a:t>
            </a:r>
            <a:r>
              <a:rPr lang="en-US" sz="6000" b="1" dirty="0">
                <a:solidFill>
                  <a:srgbClr val="C00000"/>
                </a:solidFill>
              </a:rPr>
              <a:t>drug detoxification</a:t>
            </a:r>
            <a:r>
              <a:rPr lang="en-US" sz="6000" dirty="0"/>
              <a:t>.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75750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00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8. Phospholipids Has Role</a:t>
            </a:r>
            <a:br>
              <a:rPr lang="en-US" b="1" dirty="0" smtClean="0"/>
            </a:br>
            <a:r>
              <a:rPr lang="en-US" b="1" dirty="0" smtClean="0"/>
              <a:t> In Blood Coagulation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0066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686800" cy="51054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</a:rPr>
              <a:t> Role Of Cephalin</a:t>
            </a:r>
            <a:endParaRPr lang="en-US" sz="5400" dirty="0" smtClean="0"/>
          </a:p>
          <a:p>
            <a:r>
              <a:rPr lang="en-US" sz="5400" dirty="0" smtClean="0"/>
              <a:t>Phosphatidyl Ethanolamine has </a:t>
            </a:r>
            <a:r>
              <a:rPr lang="en-US" sz="5400" b="1" dirty="0" smtClean="0"/>
              <a:t>role in </a:t>
            </a:r>
            <a:r>
              <a:rPr lang="en-US" sz="5400" b="1" dirty="0" smtClean="0">
                <a:solidFill>
                  <a:srgbClr val="C00000"/>
                </a:solidFill>
              </a:rPr>
              <a:t>blood coagulation.</a:t>
            </a:r>
          </a:p>
          <a:p>
            <a:r>
              <a:rPr lang="en-US" sz="5400" dirty="0" smtClean="0"/>
              <a:t>It converts clotting factor </a:t>
            </a:r>
            <a:r>
              <a:rPr lang="en-US" sz="5400" b="1" dirty="0" smtClean="0"/>
              <a:t>Prothrombin to Thrombin by factor X.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0453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Types of Lipids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Depending Upon Functions 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5999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5029200"/>
          </a:xfrm>
        </p:spPr>
        <p:txBody>
          <a:bodyPr>
            <a:noAutofit/>
          </a:bodyPr>
          <a:lstStyle/>
          <a:p>
            <a:r>
              <a:rPr lang="en-US" sz="5400" dirty="0" smtClean="0"/>
              <a:t>Phosphatidyl Serine has </a:t>
            </a:r>
            <a:r>
              <a:rPr lang="en-US" sz="5400" b="1" dirty="0" smtClean="0">
                <a:solidFill>
                  <a:srgbClr val="C00000"/>
                </a:solidFill>
              </a:rPr>
              <a:t>role in Apoptosis</a:t>
            </a:r>
            <a:r>
              <a:rPr lang="en-US" sz="5400" dirty="0" smtClean="0"/>
              <a:t> (Programmed Cell death).</a:t>
            </a:r>
          </a:p>
        </p:txBody>
      </p:sp>
    </p:spTree>
    <p:extLst>
      <p:ext uri="{BB962C8B-B14F-4D97-AF65-F5344CB8AC3E}">
        <p14:creationId xmlns:p14="http://schemas.microsoft.com/office/powerpoint/2010/main" val="284711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10.Role Of Phospholipids In Hormonal Action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7233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458200" cy="5105400"/>
          </a:xfrm>
        </p:spPr>
        <p:txBody>
          <a:bodyPr>
            <a:normAutofit fontScale="92500"/>
          </a:bodyPr>
          <a:lstStyle/>
          <a:p>
            <a:pPr algn="ctr"/>
            <a:r>
              <a:rPr lang="en-US" sz="4800" b="1" dirty="0" smtClean="0"/>
              <a:t>Role Of Phosphatidylinositol</a:t>
            </a:r>
          </a:p>
          <a:p>
            <a:r>
              <a:rPr lang="en-US" sz="4800" b="1" dirty="0" smtClean="0">
                <a:solidFill>
                  <a:srgbClr val="C00000"/>
                </a:solidFill>
              </a:rPr>
              <a:t>Phosphatidyl </a:t>
            </a:r>
            <a:r>
              <a:rPr lang="en-US" sz="4800" b="1" dirty="0">
                <a:solidFill>
                  <a:srgbClr val="C00000"/>
                </a:solidFill>
              </a:rPr>
              <a:t>Inositol Triphosphate (PIP3) </a:t>
            </a:r>
            <a:r>
              <a:rPr lang="en-US" sz="4800" dirty="0"/>
              <a:t>is a constituent of </a:t>
            </a:r>
            <a:r>
              <a:rPr lang="en-US" sz="4800" b="1" dirty="0"/>
              <a:t>cell membrane </a:t>
            </a:r>
            <a:r>
              <a:rPr lang="en-US" sz="4800" dirty="0"/>
              <a:t>and </a:t>
            </a:r>
            <a:r>
              <a:rPr lang="en-US" sz="4800" b="1" dirty="0"/>
              <a:t>mediate hormone action </a:t>
            </a:r>
            <a:r>
              <a:rPr lang="en-US" sz="4800" dirty="0"/>
              <a:t>and </a:t>
            </a:r>
            <a:r>
              <a:rPr lang="en-US" sz="4800" b="1" dirty="0"/>
              <a:t>maintain intracellular Calcium.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777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296400" cy="4953000"/>
          </a:xfrm>
        </p:spPr>
        <p:txBody>
          <a:bodyPr>
            <a:normAutofit lnSpcReduction="10000"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Inositol tri phosphate </a:t>
            </a:r>
            <a:r>
              <a:rPr lang="en-US" sz="4000" dirty="0"/>
              <a:t>and </a:t>
            </a:r>
            <a:r>
              <a:rPr lang="en-US" sz="4000" b="1" dirty="0"/>
              <a:t>Diacylglcero</a:t>
            </a:r>
            <a:r>
              <a:rPr lang="en-US" sz="4000" dirty="0"/>
              <a:t>l </a:t>
            </a:r>
            <a:r>
              <a:rPr lang="en-US" sz="4000" dirty="0" smtClean="0"/>
              <a:t>are released </a:t>
            </a:r>
            <a:r>
              <a:rPr lang="en-US" sz="4000" dirty="0"/>
              <a:t>from  </a:t>
            </a:r>
            <a:r>
              <a:rPr lang="en-US" sz="4000" b="1" dirty="0">
                <a:solidFill>
                  <a:srgbClr val="C00000"/>
                </a:solidFill>
              </a:rPr>
              <a:t>PIP3</a:t>
            </a:r>
            <a:r>
              <a:rPr lang="en-US" sz="4000" dirty="0"/>
              <a:t> by membrane bound </a:t>
            </a:r>
            <a:r>
              <a:rPr lang="en-US" sz="4000" b="1" dirty="0">
                <a:solidFill>
                  <a:srgbClr val="FF0000"/>
                </a:solidFill>
              </a:rPr>
              <a:t>Phospholipase </a:t>
            </a:r>
            <a:r>
              <a:rPr lang="en-US" sz="4000" b="1" dirty="0" smtClean="0">
                <a:solidFill>
                  <a:srgbClr val="FF0000"/>
                </a:solidFill>
              </a:rPr>
              <a:t>C</a:t>
            </a:r>
          </a:p>
          <a:p>
            <a:pPr marL="0" indent="0">
              <a:buNone/>
            </a:pPr>
            <a:endParaRPr lang="en-US" sz="4000" dirty="0" smtClean="0"/>
          </a:p>
          <a:p>
            <a:r>
              <a:rPr lang="en-US" sz="4000" b="1" dirty="0" smtClean="0"/>
              <a:t>The Inositol triphosphate and DAG</a:t>
            </a:r>
            <a:r>
              <a:rPr lang="en-US" sz="4000" dirty="0" smtClean="0"/>
              <a:t> </a:t>
            </a:r>
            <a:r>
              <a:rPr lang="en-US" sz="4000" dirty="0"/>
              <a:t>serve as </a:t>
            </a:r>
            <a:r>
              <a:rPr lang="en-US" sz="4000" b="1" dirty="0">
                <a:solidFill>
                  <a:srgbClr val="C00000"/>
                </a:solidFill>
              </a:rPr>
              <a:t>second messenger </a:t>
            </a:r>
            <a:r>
              <a:rPr lang="en-US" sz="4000" dirty="0"/>
              <a:t>to </a:t>
            </a:r>
            <a:r>
              <a:rPr lang="en-US" sz="4000" b="1" dirty="0">
                <a:solidFill>
                  <a:srgbClr val="C00000"/>
                </a:solidFill>
              </a:rPr>
              <a:t>hormones </a:t>
            </a:r>
            <a:r>
              <a:rPr lang="en-US" sz="4000" b="1" dirty="0"/>
              <a:t>Oxytocin and Vasopressin.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6365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8839200" cy="5334000"/>
          </a:xfrm>
        </p:spPr>
        <p:txBody>
          <a:bodyPr>
            <a:noAutofit/>
          </a:bodyPr>
          <a:lstStyle/>
          <a:p>
            <a:r>
              <a:rPr lang="en-US" sz="6600" b="1" dirty="0" smtClean="0"/>
              <a:t>Plasmalogen</a:t>
            </a:r>
            <a:r>
              <a:rPr lang="en-US" sz="6600" dirty="0" smtClean="0"/>
              <a:t>  associated to </a:t>
            </a:r>
            <a:r>
              <a:rPr lang="en-US" sz="6600" b="1" dirty="0" smtClean="0">
                <a:solidFill>
                  <a:srgbClr val="C00000"/>
                </a:solidFill>
              </a:rPr>
              <a:t>brain and muscles </a:t>
            </a:r>
            <a:r>
              <a:rPr lang="en-US" sz="6600" dirty="0" smtClean="0"/>
              <a:t>helps in Neural functions.</a:t>
            </a:r>
          </a:p>
        </p:txBody>
      </p:sp>
    </p:spTree>
    <p:extLst>
      <p:ext uri="{BB962C8B-B14F-4D97-AF65-F5344CB8AC3E}">
        <p14:creationId xmlns:p14="http://schemas.microsoft.com/office/powerpoint/2010/main" val="8253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8674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Role Of Cardiolipin</a:t>
            </a:r>
          </a:p>
          <a:p>
            <a:r>
              <a:rPr lang="en-US" sz="5400" b="1" dirty="0" smtClean="0"/>
              <a:t>Cardiolipin</a:t>
            </a:r>
            <a:r>
              <a:rPr lang="en-US" sz="5400" dirty="0" smtClean="0"/>
              <a:t> </a:t>
            </a:r>
            <a:r>
              <a:rPr lang="en-US" sz="5400" dirty="0"/>
              <a:t>is rich in </a:t>
            </a:r>
            <a:r>
              <a:rPr lang="en-US" sz="5400" b="1" dirty="0" smtClean="0">
                <a:solidFill>
                  <a:srgbClr val="C00000"/>
                </a:solidFill>
              </a:rPr>
              <a:t>inner</a:t>
            </a:r>
            <a:r>
              <a:rPr lang="en-US" sz="5400" dirty="0" smtClean="0"/>
              <a:t> </a:t>
            </a:r>
            <a:r>
              <a:rPr lang="en-US" sz="5400" b="1" dirty="0" smtClean="0">
                <a:solidFill>
                  <a:srgbClr val="C00000"/>
                </a:solidFill>
              </a:rPr>
              <a:t>mitochondrial </a:t>
            </a:r>
            <a:r>
              <a:rPr lang="en-US" sz="5400" b="1" dirty="0">
                <a:solidFill>
                  <a:srgbClr val="C00000"/>
                </a:solidFill>
              </a:rPr>
              <a:t>membrane</a:t>
            </a:r>
            <a:r>
              <a:rPr lang="en-US" sz="5400" dirty="0"/>
              <a:t>  and supports </a:t>
            </a:r>
            <a:r>
              <a:rPr lang="en-US" sz="5400" b="1" dirty="0"/>
              <a:t>Electron Transport Chain and cellular respiration.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0996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Cardiolipin</a:t>
            </a:r>
            <a:r>
              <a:rPr lang="en-US" sz="5400" dirty="0">
                <a:solidFill>
                  <a:srgbClr val="C00000"/>
                </a:solidFill>
              </a:rPr>
              <a:t> </a:t>
            </a:r>
            <a:r>
              <a:rPr lang="en-US" sz="5400" dirty="0"/>
              <a:t>exhibits antigenic properties and used in </a:t>
            </a:r>
            <a:r>
              <a:rPr lang="en-US" sz="5400" b="1" dirty="0">
                <a:solidFill>
                  <a:srgbClr val="C00000"/>
                </a:solidFill>
              </a:rPr>
              <a:t>VDRL  serological tests </a:t>
            </a:r>
            <a:r>
              <a:rPr lang="en-US" sz="5400" dirty="0"/>
              <a:t>for diagnosis </a:t>
            </a:r>
            <a:r>
              <a:rPr lang="en-US" sz="5400" b="1" dirty="0"/>
              <a:t>Syphilis</a:t>
            </a:r>
            <a:r>
              <a:rPr lang="en-US" sz="5400" dirty="0"/>
              <a:t>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274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991600" cy="47244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Phospholipid serve  as </a:t>
            </a:r>
            <a:r>
              <a:rPr lang="en-US" sz="4800" b="1" dirty="0"/>
              <a:t>C</a:t>
            </a:r>
            <a:r>
              <a:rPr lang="en-US" sz="4800" b="1" dirty="0" smtClean="0"/>
              <a:t>oenzyme for certain Enzymes </a:t>
            </a:r>
            <a:r>
              <a:rPr lang="en-US" sz="4800" dirty="0" smtClean="0"/>
              <a:t>:</a:t>
            </a:r>
          </a:p>
          <a:p>
            <a:pPr lvl="1"/>
            <a:r>
              <a:rPr lang="en-US" sz="4800" b="1" dirty="0" smtClean="0">
                <a:solidFill>
                  <a:srgbClr val="C00000"/>
                </a:solidFill>
              </a:rPr>
              <a:t>Lipoprotein Lipase </a:t>
            </a:r>
          </a:p>
          <a:p>
            <a:pPr lvl="1"/>
            <a:r>
              <a:rPr lang="en-US" sz="4800" b="1" dirty="0" smtClean="0">
                <a:solidFill>
                  <a:srgbClr val="C00000"/>
                </a:solidFill>
              </a:rPr>
              <a:t>Cytochrome Oxidase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9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971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Functions OF Sphingophospholipids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1832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sz="4400" b="1" dirty="0" smtClean="0"/>
              <a:t>Sphingomyelins</a:t>
            </a:r>
            <a:r>
              <a:rPr lang="en-US" sz="4400" dirty="0" smtClean="0"/>
              <a:t> are  rich in </a:t>
            </a:r>
            <a:r>
              <a:rPr lang="en-US" sz="4400" b="1" dirty="0" smtClean="0">
                <a:solidFill>
                  <a:srgbClr val="C00000"/>
                </a:solidFill>
              </a:rPr>
              <a:t>Myelin sheaths </a:t>
            </a:r>
            <a:r>
              <a:rPr lang="en-US" sz="4400" dirty="0" smtClean="0"/>
              <a:t>which surrounds and </a:t>
            </a:r>
            <a:r>
              <a:rPr lang="en-US" sz="4400" b="1" dirty="0" smtClean="0"/>
              <a:t>insulate the axons of neurons.</a:t>
            </a:r>
          </a:p>
          <a:p>
            <a:pPr marL="0" indent="0">
              <a:buNone/>
            </a:pPr>
            <a:endParaRPr lang="en-US" sz="4400" b="1" dirty="0" smtClean="0"/>
          </a:p>
          <a:p>
            <a:r>
              <a:rPr lang="en-US" sz="4400" dirty="0" smtClean="0"/>
              <a:t>Sphingomyelin helps in </a:t>
            </a:r>
            <a:r>
              <a:rPr lang="en-US" sz="4400" b="1" dirty="0" smtClean="0"/>
              <a:t>nerve impulse transmission.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65275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Disorders Related To Phospholipids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14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448800" cy="438912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Respiratory Distress Syndrome </a:t>
            </a:r>
            <a:endParaRPr lang="en-US" sz="4000" b="1" dirty="0"/>
          </a:p>
          <a:p>
            <a:pPr marL="0" indent="0" algn="ctr">
              <a:buNone/>
            </a:pPr>
            <a:r>
              <a:rPr lang="en-US" sz="4000" b="1" dirty="0" smtClean="0"/>
              <a:t>(RDS)</a:t>
            </a:r>
          </a:p>
          <a:p>
            <a:r>
              <a:rPr lang="en-US" sz="4000" dirty="0" smtClean="0"/>
              <a:t>Suffered by premature born infants.</a:t>
            </a:r>
          </a:p>
          <a:p>
            <a:r>
              <a:rPr lang="en-US" sz="4000" dirty="0"/>
              <a:t>Caused due to </a:t>
            </a:r>
            <a:r>
              <a:rPr lang="en-US" sz="4000" b="1" dirty="0"/>
              <a:t>deficiency</a:t>
            </a:r>
            <a:r>
              <a:rPr lang="en-US" sz="4000" dirty="0"/>
              <a:t> of </a:t>
            </a:r>
            <a:r>
              <a:rPr lang="en-US" sz="4000" b="1" dirty="0"/>
              <a:t>Lung surfactant </a:t>
            </a:r>
            <a:r>
              <a:rPr lang="en-US" sz="4000" b="1" dirty="0">
                <a:solidFill>
                  <a:srgbClr val="C00000"/>
                </a:solidFill>
              </a:rPr>
              <a:t>DiPalmitoyl Phosphatidyl Choline.</a:t>
            </a:r>
          </a:p>
          <a:p>
            <a:pPr marL="0" indent="0">
              <a:buNone/>
            </a:pPr>
            <a:endParaRPr lang="en-US" sz="4000" dirty="0" smtClean="0"/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1957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534400" cy="5791200"/>
          </a:xfrm>
        </p:spPr>
        <p:txBody>
          <a:bodyPr>
            <a:noAutofit/>
          </a:bodyPr>
          <a:lstStyle/>
          <a:p>
            <a:r>
              <a:rPr lang="en-US" sz="4000" dirty="0"/>
              <a:t>Since Lung is the last organ to mature</a:t>
            </a:r>
            <a:r>
              <a:rPr lang="en-US" sz="4000" dirty="0" smtClean="0"/>
              <a:t>.</a:t>
            </a:r>
          </a:p>
          <a:p>
            <a:r>
              <a:rPr lang="en-US" sz="4000" b="1" dirty="0" smtClean="0">
                <a:solidFill>
                  <a:srgbClr val="C00000"/>
                </a:solidFill>
              </a:rPr>
              <a:t>Premature babies </a:t>
            </a:r>
            <a:r>
              <a:rPr lang="en-US" sz="4000" dirty="0" smtClean="0"/>
              <a:t>has </a:t>
            </a:r>
            <a:r>
              <a:rPr lang="en-US" sz="4000" b="1" dirty="0" smtClean="0"/>
              <a:t>insufficient lung surfactant </a:t>
            </a:r>
            <a:r>
              <a:rPr lang="en-US" sz="4000" dirty="0" smtClean="0"/>
              <a:t>lining in the alveoli walls.</a:t>
            </a:r>
          </a:p>
          <a:p>
            <a:r>
              <a:rPr lang="en-US" sz="4000" dirty="0" smtClean="0"/>
              <a:t>Which supports </a:t>
            </a:r>
            <a:r>
              <a:rPr lang="en-US" sz="4000" b="1" dirty="0" smtClean="0"/>
              <a:t>no normal respiration.</a:t>
            </a:r>
          </a:p>
          <a:p>
            <a:r>
              <a:rPr lang="en-US" sz="4000" dirty="0" smtClean="0"/>
              <a:t>Has respiration difficulties due to </a:t>
            </a:r>
            <a:r>
              <a:rPr lang="en-US" sz="4000" b="1" dirty="0" smtClean="0">
                <a:solidFill>
                  <a:srgbClr val="C00000"/>
                </a:solidFill>
              </a:rPr>
              <a:t>alveolar collapse.</a:t>
            </a:r>
            <a:endParaRPr lang="en-US" sz="4000" b="1" dirty="0">
              <a:solidFill>
                <a:srgbClr val="C00000"/>
              </a:solidFill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6655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05800" cy="4953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Sign And Symptoms Of RDS</a:t>
            </a:r>
          </a:p>
          <a:p>
            <a:r>
              <a:rPr lang="en-US" sz="6000" dirty="0" smtClean="0"/>
              <a:t>Low ATP production</a:t>
            </a:r>
          </a:p>
          <a:p>
            <a:r>
              <a:rPr lang="en-US" sz="6000" dirty="0" smtClean="0"/>
              <a:t>Weakness ,Lethargy</a:t>
            </a:r>
          </a:p>
          <a:p>
            <a:r>
              <a:rPr lang="en-US" sz="6000" dirty="0" smtClean="0"/>
              <a:t>Low Cellular Functions</a:t>
            </a:r>
          </a:p>
          <a:p>
            <a:r>
              <a:rPr lang="en-US" sz="6000" dirty="0" smtClean="0"/>
              <a:t>Poor Coordination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8586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L/S ratio of Amniotic Fluid Diagnostic Criteria For 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57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Lecithin /Sphingomyelin (L/S)</a:t>
            </a:r>
            <a:r>
              <a:rPr lang="en-US" sz="5400" dirty="0"/>
              <a:t> </a:t>
            </a:r>
            <a:r>
              <a:rPr lang="en-US" sz="5400" dirty="0" smtClean="0"/>
              <a:t>ratio of </a:t>
            </a:r>
            <a:r>
              <a:rPr lang="en-US" sz="5400" b="1" dirty="0" smtClean="0"/>
              <a:t>amniotic fluid </a:t>
            </a:r>
            <a:r>
              <a:rPr lang="en-US" sz="5400" dirty="0" smtClean="0"/>
              <a:t>is a good indicator to evaluate </a:t>
            </a:r>
            <a:r>
              <a:rPr lang="en-US" sz="5400" b="1" dirty="0" smtClean="0"/>
              <a:t>fetal lung maturity.</a:t>
            </a:r>
          </a:p>
        </p:txBody>
      </p:sp>
    </p:spTree>
    <p:extLst>
      <p:ext uri="{BB962C8B-B14F-4D97-AF65-F5344CB8AC3E}">
        <p14:creationId xmlns:p14="http://schemas.microsoft.com/office/powerpoint/2010/main" val="31142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5486400"/>
          </a:xfrm>
        </p:spPr>
        <p:txBody>
          <a:bodyPr>
            <a:noAutofit/>
          </a:bodyPr>
          <a:lstStyle/>
          <a:p>
            <a:r>
              <a:rPr lang="en-US" sz="4000" dirty="0"/>
              <a:t>Prior to 34 weeks of gestation the concentration of Lecithin and Sphingomyelin in amniotic fluid is equal.</a:t>
            </a:r>
          </a:p>
          <a:p>
            <a:r>
              <a:rPr lang="en-US" sz="4000" b="1" dirty="0" smtClean="0"/>
              <a:t>In Later  weeks of gestation the </a:t>
            </a:r>
            <a:r>
              <a:rPr lang="en-US" sz="4000" b="1" dirty="0"/>
              <a:t>Lecithin levels </a:t>
            </a:r>
            <a:r>
              <a:rPr lang="en-US" sz="4000" b="1" dirty="0" smtClean="0"/>
              <a:t>are markedly </a:t>
            </a:r>
            <a:r>
              <a:rPr lang="en-US" sz="4000" b="1" dirty="0"/>
              <a:t>increased</a:t>
            </a:r>
            <a:r>
              <a:rPr lang="en-US" sz="4000" b="1" dirty="0" smtClean="0"/>
              <a:t>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12863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5029200"/>
          </a:xfrm>
        </p:spPr>
        <p:txBody>
          <a:bodyPr/>
          <a:lstStyle/>
          <a:p>
            <a:r>
              <a:rPr lang="en-US" sz="5400" dirty="0"/>
              <a:t>At full term L/S ratio is 5</a:t>
            </a:r>
            <a:r>
              <a:rPr lang="en-US" sz="5400" dirty="0" smtClean="0"/>
              <a:t>.</a:t>
            </a:r>
          </a:p>
          <a:p>
            <a:pPr marL="0" indent="0">
              <a:buNone/>
            </a:pPr>
            <a:endParaRPr lang="en-US" sz="5400" dirty="0"/>
          </a:p>
          <a:p>
            <a:r>
              <a:rPr lang="en-US" sz="5400" b="1" dirty="0"/>
              <a:t>In pre term infants L/S ratio is </a:t>
            </a:r>
            <a:r>
              <a:rPr lang="en-US" sz="5400" b="1" dirty="0">
                <a:solidFill>
                  <a:srgbClr val="C00000"/>
                </a:solidFill>
              </a:rPr>
              <a:t>1 or &lt; 1 </a:t>
            </a:r>
            <a:r>
              <a:rPr lang="en-US" sz="5400" b="1" dirty="0" smtClean="0"/>
              <a:t>resulting to suffer from </a:t>
            </a:r>
            <a:r>
              <a:rPr lang="en-US" sz="5400" b="1" dirty="0"/>
              <a:t>RDS.</a:t>
            </a:r>
          </a:p>
          <a:p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04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43" y="1600200"/>
            <a:ext cx="8991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sz="4800" b="1" dirty="0" smtClean="0"/>
              <a:t>Old</a:t>
            </a:r>
            <a:r>
              <a:rPr lang="en-US" sz="4800" dirty="0" smtClean="0"/>
              <a:t> age  </a:t>
            </a:r>
            <a:r>
              <a:rPr lang="en-US" sz="4800" b="1" dirty="0" smtClean="0"/>
              <a:t>persons</a:t>
            </a:r>
            <a:r>
              <a:rPr lang="en-US" sz="4800" dirty="0" smtClean="0"/>
              <a:t> and </a:t>
            </a:r>
            <a:r>
              <a:rPr lang="en-US" sz="4800" b="1" dirty="0" smtClean="0"/>
              <a:t>Adults</a:t>
            </a:r>
            <a:r>
              <a:rPr lang="en-US" sz="4800" dirty="0" smtClean="0"/>
              <a:t> with Lung damage</a:t>
            </a:r>
          </a:p>
          <a:p>
            <a:pPr marL="0" indent="0">
              <a:buNone/>
            </a:pPr>
            <a:r>
              <a:rPr lang="en-US" sz="4800" dirty="0"/>
              <a:t> </a:t>
            </a:r>
            <a:r>
              <a:rPr lang="en-US" sz="4800" dirty="0" smtClean="0"/>
              <a:t> (Due to Smoking</a:t>
            </a:r>
            <a:r>
              <a:rPr lang="en-US" sz="4800" dirty="0"/>
              <a:t>/</a:t>
            </a:r>
            <a:r>
              <a:rPr lang="en-US" sz="4800" dirty="0" smtClean="0"/>
              <a:t> Infections)</a:t>
            </a:r>
          </a:p>
          <a:p>
            <a:pPr marL="0" indent="0">
              <a:buNone/>
            </a:pPr>
            <a:r>
              <a:rPr lang="en-US" sz="4800" dirty="0" smtClean="0"/>
              <a:t> </a:t>
            </a:r>
          </a:p>
          <a:p>
            <a:r>
              <a:rPr lang="en-US" sz="4800" dirty="0" smtClean="0"/>
              <a:t>Who </a:t>
            </a:r>
            <a:r>
              <a:rPr lang="en-US" sz="4800" b="1" dirty="0" smtClean="0">
                <a:solidFill>
                  <a:srgbClr val="C00000"/>
                </a:solidFill>
              </a:rPr>
              <a:t>unable to biosynthesize the lung surfactant </a:t>
            </a:r>
            <a:r>
              <a:rPr lang="en-US" sz="4800" dirty="0" smtClean="0"/>
              <a:t>may also </a:t>
            </a:r>
            <a:r>
              <a:rPr lang="en-US" sz="4800" b="1" dirty="0" smtClean="0"/>
              <a:t>exhibit RDS.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14837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3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Membrane Related Disorders</a:t>
            </a:r>
            <a:br>
              <a:rPr lang="en-US" b="1" dirty="0"/>
            </a:br>
            <a:r>
              <a:rPr lang="en-US" b="1" dirty="0"/>
              <a:t>Due To Defective </a:t>
            </a:r>
            <a:r>
              <a:rPr lang="en-US" b="1" dirty="0" smtClean="0"/>
              <a:t>Phospholipds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12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Types Of Lipids </a:t>
            </a:r>
            <a:br>
              <a:rPr lang="en-US" b="1" dirty="0" smtClean="0"/>
            </a:br>
            <a:r>
              <a:rPr lang="en-US" b="1" dirty="0" smtClean="0"/>
              <a:t>Based On Alcohol </a:t>
            </a:r>
            <a:br>
              <a:rPr lang="en-US" b="1" dirty="0" smtClean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892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89120"/>
          </a:xfrm>
        </p:spPr>
        <p:txBody>
          <a:bodyPr>
            <a:normAutofit lnSpcReduction="10000"/>
          </a:bodyPr>
          <a:lstStyle/>
          <a:p>
            <a:r>
              <a:rPr lang="en-US" sz="5400" dirty="0" smtClean="0"/>
              <a:t>Deranged Cellular Environment</a:t>
            </a:r>
          </a:p>
          <a:p>
            <a:r>
              <a:rPr lang="en-US" sz="5400" dirty="0" smtClean="0"/>
              <a:t>Cell membrane Damage</a:t>
            </a:r>
          </a:p>
          <a:p>
            <a:r>
              <a:rPr lang="en-US" sz="5400" dirty="0" smtClean="0"/>
              <a:t>Tissue Necrosis</a:t>
            </a:r>
          </a:p>
          <a:p>
            <a:r>
              <a:rPr lang="en-US" sz="5400" dirty="0" smtClean="0"/>
              <a:t>Cell Death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692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3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Mitochondrial ETC Defects due to Phospholipid Deficits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194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95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Defect In Sphingomyelins affect Nerve Impulse Conduction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5808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5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Fatty Liver due to Phospholipid Defects.</a:t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1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624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/>
              <a:t>Glycolipids</a:t>
            </a:r>
            <a:br>
              <a:rPr lang="en-US" sz="8800" b="1" dirty="0" smtClean="0"/>
            </a:b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411390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/>
              <a:t>Glycolipids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09800"/>
            <a:ext cx="8534400" cy="4389120"/>
          </a:xfrm>
        </p:spPr>
        <p:txBody>
          <a:bodyPr>
            <a:noAutofit/>
          </a:bodyPr>
          <a:lstStyle/>
          <a:p>
            <a:r>
              <a:rPr lang="en-US" sz="4400" dirty="0" smtClean="0"/>
              <a:t>Glycolipids are type of </a:t>
            </a:r>
            <a:r>
              <a:rPr lang="en-US" sz="4400" b="1" dirty="0" smtClean="0">
                <a:solidFill>
                  <a:srgbClr val="C00000"/>
                </a:solidFill>
              </a:rPr>
              <a:t>compound Lipids.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Chemically Esters of Fatty acids with Alcohol and </a:t>
            </a:r>
            <a:r>
              <a:rPr lang="en-US" sz="4400" b="1" dirty="0" smtClean="0">
                <a:solidFill>
                  <a:srgbClr val="00B0F0"/>
                </a:solidFill>
              </a:rPr>
              <a:t>additional group as Carbohydrate moieties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Types OF Glycolipids </a:t>
            </a:r>
            <a:br>
              <a:rPr lang="en-US" b="1" dirty="0" smtClean="0"/>
            </a:br>
            <a:r>
              <a:rPr lang="en-US" b="1" dirty="0" smtClean="0"/>
              <a:t>Based on Alcohol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68880"/>
            <a:ext cx="8229600" cy="438912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b="1" dirty="0" smtClean="0">
                <a:solidFill>
                  <a:srgbClr val="C00000"/>
                </a:solidFill>
              </a:rPr>
              <a:t>Glycoglycerolipids </a:t>
            </a:r>
          </a:p>
          <a:p>
            <a:pPr marL="0" indent="0">
              <a:buNone/>
            </a:pPr>
            <a:r>
              <a:rPr lang="en-US" sz="4400" b="1" dirty="0" smtClean="0">
                <a:solidFill>
                  <a:srgbClr val="C00000"/>
                </a:solidFill>
              </a:rPr>
              <a:t>      </a:t>
            </a:r>
            <a:r>
              <a:rPr lang="en-US" sz="4400" b="1" dirty="0" smtClean="0">
                <a:solidFill>
                  <a:srgbClr val="0070C0"/>
                </a:solidFill>
              </a:rPr>
              <a:t>Glycerol as Alcohol </a:t>
            </a:r>
          </a:p>
          <a:p>
            <a:pPr marL="0" indent="0">
              <a:buNone/>
            </a:pPr>
            <a:r>
              <a:rPr lang="en-US" sz="3200" b="1" dirty="0" smtClean="0"/>
              <a:t>       ( Less in Animals and Human)</a:t>
            </a:r>
          </a:p>
          <a:p>
            <a:pPr marL="0" indent="0">
              <a:buNone/>
            </a:pPr>
            <a:r>
              <a:rPr lang="en-US" sz="4400" b="1" dirty="0" smtClean="0">
                <a:solidFill>
                  <a:srgbClr val="C00000"/>
                </a:solidFill>
              </a:rPr>
              <a:t>2.   Glycosphingolipids</a:t>
            </a:r>
          </a:p>
          <a:p>
            <a:pPr marL="0" indent="0">
              <a:buNone/>
            </a:pPr>
            <a:r>
              <a:rPr lang="en-US" sz="4400" b="1" dirty="0" smtClean="0">
                <a:solidFill>
                  <a:srgbClr val="0070C0"/>
                </a:solidFill>
              </a:rPr>
              <a:t> Sphingosine as Alcohol</a:t>
            </a:r>
          </a:p>
          <a:p>
            <a:pPr marL="0" indent="0">
              <a:buNone/>
            </a:pPr>
            <a:r>
              <a:rPr lang="en-US" sz="3200" b="1" dirty="0" smtClean="0"/>
              <a:t>  (Predominant in Animals and Human)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4133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8458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</a:rPr>
              <a:t>Glycosphingolipids</a:t>
            </a:r>
            <a:br>
              <a:rPr lang="en-US" sz="5400" b="1" dirty="0" smtClean="0">
                <a:solidFill>
                  <a:srgbClr val="C00000"/>
                </a:solidFill>
              </a:rPr>
            </a:br>
            <a:r>
              <a:rPr lang="en-US" sz="5400" b="1" dirty="0" smtClean="0">
                <a:solidFill>
                  <a:srgbClr val="00B0F0"/>
                </a:solidFill>
              </a:rPr>
              <a:t>Predominant Animal Glycolipids</a:t>
            </a:r>
            <a:endParaRPr lang="en-US" sz="5400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468880"/>
            <a:ext cx="8229600" cy="438912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Types of Glycolipids </a:t>
            </a:r>
            <a:r>
              <a:rPr lang="en-US" sz="4800" dirty="0" smtClean="0"/>
              <a:t>chemically composed of </a:t>
            </a:r>
            <a:r>
              <a:rPr lang="en-US" sz="4800" b="1" dirty="0" smtClean="0">
                <a:solidFill>
                  <a:srgbClr val="00B0F0"/>
                </a:solidFill>
              </a:rPr>
              <a:t>Ceramide linked with one or more sugar residues /there derivatives</a:t>
            </a:r>
            <a:endParaRPr lang="en-US" sz="4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2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/>
              <a:t>Types Of Glycosphingolipids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68880"/>
            <a:ext cx="8458200" cy="4389120"/>
          </a:xfrm>
        </p:spPr>
        <p:txBody>
          <a:bodyPr>
            <a:normAutofit fontScale="92500" lnSpcReduction="20000"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800" b="1" dirty="0" smtClean="0">
                <a:solidFill>
                  <a:srgbClr val="C00000"/>
                </a:solidFill>
              </a:rPr>
              <a:t>Based on Number and Type of Carbohydrate moiety and there derivatives linked to a Ceramide </a:t>
            </a:r>
          </a:p>
          <a:p>
            <a:pPr marL="914400" indent="-914400">
              <a:buFont typeface="+mj-lt"/>
              <a:buAutoNum type="arabicPeriod"/>
            </a:pPr>
            <a:endParaRPr lang="en-US" sz="4800" b="1" dirty="0" smtClean="0">
              <a:solidFill>
                <a:srgbClr val="C00000"/>
              </a:solidFill>
            </a:endParaRPr>
          </a:p>
          <a:p>
            <a:pPr marL="914400" indent="-914400">
              <a:buFont typeface="+mj-lt"/>
              <a:buAutoNum type="arabicPeriod"/>
            </a:pPr>
            <a:r>
              <a:rPr lang="en-US" sz="4800" b="1" dirty="0" smtClean="0">
                <a:solidFill>
                  <a:srgbClr val="00B0F0"/>
                </a:solidFill>
              </a:rPr>
              <a:t>Based on Fatty acid in Ceramide</a:t>
            </a:r>
            <a:endParaRPr lang="en-US" sz="4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 smtClean="0"/>
              <a:t>Types Of Glycosphingolipids</a:t>
            </a:r>
            <a:br>
              <a:rPr lang="en-US" sz="6000" b="1" dirty="0" smtClean="0"/>
            </a:br>
            <a:r>
              <a:rPr lang="en-US" sz="6000" b="1" dirty="0" smtClean="0">
                <a:solidFill>
                  <a:srgbClr val="C00000"/>
                </a:solidFill>
              </a:rPr>
              <a:t>All has Ceramide in Their </a:t>
            </a:r>
            <a:r>
              <a:rPr lang="en-US" sz="6000" b="1" dirty="0" err="1" smtClean="0">
                <a:solidFill>
                  <a:srgbClr val="C00000"/>
                </a:solidFill>
              </a:rPr>
              <a:t>Str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305800" cy="4693920"/>
          </a:xfrm>
        </p:spPr>
        <p:txBody>
          <a:bodyPr>
            <a:noAutofit/>
          </a:bodyPr>
          <a:lstStyle/>
          <a:p>
            <a:pPr marL="1143000" indent="-1143000">
              <a:buFont typeface="+mj-lt"/>
              <a:buAutoNum type="arabicParenR"/>
            </a:pPr>
            <a:r>
              <a:rPr lang="en-US" sz="6600" b="1" dirty="0" smtClean="0"/>
              <a:t>Cerebrosides</a:t>
            </a:r>
          </a:p>
          <a:p>
            <a:pPr marL="1143000" indent="-1143000">
              <a:buFont typeface="+mj-lt"/>
              <a:buAutoNum type="arabicParenR"/>
            </a:pPr>
            <a:r>
              <a:rPr lang="en-US" sz="6600" b="1" dirty="0" smtClean="0"/>
              <a:t>Gangliosides</a:t>
            </a:r>
          </a:p>
          <a:p>
            <a:pPr marL="1143000" indent="-1143000">
              <a:buFont typeface="+mj-lt"/>
              <a:buAutoNum type="arabicParenR"/>
            </a:pPr>
            <a:r>
              <a:rPr lang="en-US" sz="6600" b="1" dirty="0" smtClean="0">
                <a:solidFill>
                  <a:srgbClr val="C00000"/>
                </a:solidFill>
              </a:rPr>
              <a:t>Globosides</a:t>
            </a:r>
          </a:p>
          <a:p>
            <a:pPr marL="1143000" indent="-1143000">
              <a:buFont typeface="+mj-lt"/>
              <a:buAutoNum type="arabicParenR"/>
            </a:pPr>
            <a:r>
              <a:rPr lang="en-US" sz="6600" b="1" dirty="0" smtClean="0">
                <a:solidFill>
                  <a:srgbClr val="C00000"/>
                </a:solidFill>
              </a:rPr>
              <a:t>Sulfatides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63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Food Nutrients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/>
              <a:t>Body Constituents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6418616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69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89FE67-D812-4CA5-BB30-74021B4885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D5B075-C8E8-427D-BFCE-A1292EBF8B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930A8E-87BC-4370-A9FC-6552B8AC7F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9DC989-C8E5-4A34-85A9-C16D85D9A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ECB07A-C54B-4FE1-9063-F759B9A287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3613F8-2826-4BB9-82B8-155D4641B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024348-8D7A-45A6-A1F0-DA88FD67D8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one"/>
        </p:bldSub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AB470E1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6525"/>
            <a:ext cx="9144000" cy="69945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smtClean="0"/>
              <a:t>Cerebrosides</a:t>
            </a:r>
            <a:br>
              <a:rPr lang="en-US" sz="8000" b="1" dirty="0" smtClean="0"/>
            </a:br>
            <a:r>
              <a:rPr lang="en-US" sz="8000" b="1" dirty="0" smtClean="0"/>
              <a:t/>
            </a:r>
            <a:br>
              <a:rPr lang="en-US" sz="8000" b="1" dirty="0" smtClean="0"/>
            </a:br>
            <a:r>
              <a:rPr lang="en-US" sz="5400" b="1" dirty="0">
                <a:solidFill>
                  <a:srgbClr val="C00000"/>
                </a:solidFill>
              </a:rPr>
              <a:t>Simplest </a:t>
            </a:r>
            <a:r>
              <a:rPr lang="en-US" sz="5400" b="1" dirty="0" smtClean="0">
                <a:solidFill>
                  <a:srgbClr val="C00000"/>
                </a:solidFill>
              </a:rPr>
              <a:t>GlycoSphingolipids</a:t>
            </a:r>
            <a:br>
              <a:rPr lang="en-US" sz="5400" b="1" dirty="0" smtClean="0">
                <a:solidFill>
                  <a:srgbClr val="C00000"/>
                </a:solidFill>
              </a:rPr>
            </a:br>
            <a:r>
              <a:rPr lang="en-US" sz="5400" b="1" dirty="0" smtClean="0">
                <a:solidFill>
                  <a:srgbClr val="C00000"/>
                </a:solidFill>
              </a:rPr>
              <a:t/>
            </a:r>
            <a:br>
              <a:rPr lang="en-US" sz="5400" b="1" dirty="0" smtClean="0">
                <a:solidFill>
                  <a:srgbClr val="C00000"/>
                </a:solidFill>
              </a:rPr>
            </a:br>
            <a:r>
              <a:rPr lang="en-US" sz="5400" b="1" dirty="0" smtClean="0">
                <a:solidFill>
                  <a:srgbClr val="00B0F0"/>
                </a:solidFill>
              </a:rPr>
              <a:t>Monoglycosylceramide</a:t>
            </a:r>
            <a:endParaRPr lang="en-US" sz="5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15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/>
              <a:t>Cerebrosides</a:t>
            </a:r>
            <a:br>
              <a:rPr lang="en-US" sz="5400" b="1" dirty="0" smtClean="0"/>
            </a:b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" y="2438400"/>
            <a:ext cx="9144000" cy="469392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Cerebrosides</a:t>
            </a:r>
            <a:r>
              <a:rPr lang="en-US" sz="5400" dirty="0" smtClean="0"/>
              <a:t> are </a:t>
            </a:r>
            <a:r>
              <a:rPr lang="en-US" sz="5400" b="1" dirty="0" smtClean="0"/>
              <a:t>type of Glycosphingolipids</a:t>
            </a:r>
          </a:p>
          <a:p>
            <a:pPr marL="0" indent="0">
              <a:buNone/>
            </a:pPr>
            <a:r>
              <a:rPr lang="en-US" sz="5400" dirty="0" smtClean="0"/>
              <a:t> </a:t>
            </a:r>
          </a:p>
          <a:p>
            <a:r>
              <a:rPr lang="en-US" sz="5400" b="1" dirty="0" smtClean="0">
                <a:solidFill>
                  <a:srgbClr val="C00000"/>
                </a:solidFill>
              </a:rPr>
              <a:t>Ceramide linked with one sugar residue</a:t>
            </a:r>
            <a:endParaRPr lang="en-US" sz="5400" dirty="0" smtClean="0"/>
          </a:p>
        </p:txBody>
      </p:sp>
    </p:spTree>
    <p:extLst>
      <p:ext uri="{BB962C8B-B14F-4D97-AF65-F5344CB8AC3E}">
        <p14:creationId xmlns:p14="http://schemas.microsoft.com/office/powerpoint/2010/main" val="311568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hemwiki.ucdavis.edu/@api/deki/files/25975/17.10.jpg?revision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23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Types of Cerebrosides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35480"/>
            <a:ext cx="8763000" cy="4389120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/>
              <a:t>Depending upon </a:t>
            </a:r>
            <a:r>
              <a:rPr lang="en-US" sz="4000" dirty="0"/>
              <a:t>the </a:t>
            </a:r>
            <a:r>
              <a:rPr lang="en-US" sz="4000" b="1" dirty="0"/>
              <a:t>Carbohydrate </a:t>
            </a:r>
            <a:r>
              <a:rPr lang="en-US" sz="4000" dirty="0"/>
              <a:t>moiety </a:t>
            </a:r>
            <a:r>
              <a:rPr lang="en-US" sz="4000" b="1" dirty="0">
                <a:solidFill>
                  <a:srgbClr val="0070C0"/>
                </a:solidFill>
              </a:rPr>
              <a:t>Types of Cerebrosides </a:t>
            </a:r>
            <a:r>
              <a:rPr lang="en-US" sz="4000" dirty="0"/>
              <a:t>are</a:t>
            </a:r>
            <a:r>
              <a:rPr lang="en-US" sz="4000" dirty="0" smtClean="0"/>
              <a:t>:</a:t>
            </a:r>
          </a:p>
          <a:p>
            <a:pPr marL="0" indent="0">
              <a:buNone/>
            </a:pPr>
            <a:endParaRPr lang="en-US" sz="4000" dirty="0"/>
          </a:p>
          <a:p>
            <a:pPr lvl="1"/>
            <a:r>
              <a:rPr lang="en-US" sz="4800" b="1" dirty="0">
                <a:solidFill>
                  <a:srgbClr val="C00000"/>
                </a:solidFill>
              </a:rPr>
              <a:t>Glucocerebrosides </a:t>
            </a:r>
            <a:endParaRPr lang="en-US" sz="4800" b="1" dirty="0" smtClean="0">
              <a:solidFill>
                <a:srgbClr val="C00000"/>
              </a:solidFill>
            </a:endParaRPr>
          </a:p>
          <a:p>
            <a:pPr marL="393192" lvl="1" indent="0">
              <a:buNone/>
            </a:pPr>
            <a:r>
              <a:rPr lang="en-US" sz="4000" b="1" dirty="0" smtClean="0"/>
              <a:t>(</a:t>
            </a:r>
            <a:r>
              <a:rPr lang="en-US" sz="4000" b="1" dirty="0"/>
              <a:t>In Extra </a:t>
            </a:r>
            <a:r>
              <a:rPr lang="en-US" sz="4000" b="1" dirty="0" smtClean="0"/>
              <a:t>neural/Other tissues)</a:t>
            </a:r>
            <a:endParaRPr lang="en-US" sz="4000" b="1" dirty="0"/>
          </a:p>
          <a:p>
            <a:pPr lvl="1"/>
            <a:r>
              <a:rPr lang="en-US" sz="4300" b="1" dirty="0">
                <a:solidFill>
                  <a:srgbClr val="C00000"/>
                </a:solidFill>
              </a:rPr>
              <a:t>Galactocerebrosides</a:t>
            </a:r>
            <a:r>
              <a:rPr lang="en-US" sz="4300" b="1" dirty="0"/>
              <a:t> </a:t>
            </a:r>
            <a:endParaRPr lang="en-US" sz="4300" b="1" dirty="0" smtClean="0"/>
          </a:p>
          <a:p>
            <a:pPr marL="393192" lvl="1" indent="0">
              <a:buNone/>
            </a:pPr>
            <a:r>
              <a:rPr lang="en-US" sz="4000" b="1" dirty="0"/>
              <a:t> </a:t>
            </a:r>
            <a:r>
              <a:rPr lang="en-US" sz="4000" b="1" dirty="0" smtClean="0"/>
              <a:t> (</a:t>
            </a:r>
            <a:r>
              <a:rPr lang="en-US" sz="4000" b="1" dirty="0"/>
              <a:t>In Neural)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00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Structures Of Cerebrosides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0850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regonstate.edu/instruct/bb451/spring14/stryer7/CH12/unnumbered_12_p35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67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oregonstate.edu/instruct/bb350/ahernmaterials/a08/08p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95600"/>
            <a:ext cx="52577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ntranet.tdmu.edu.ua/data/kafedra/internal/zag_him/classes_stud/en/med/lik/ptn/biological%20and%20bioorganic%20chemistry/1%20course/02.%20Carboxylic%20acids.%20Lipids.%20Polyphynctional%20compounds.files/image2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4648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28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chemeClr val="tx1"/>
                </a:solidFill>
              </a:rPr>
              <a:t>Galactocerebroside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20482" name="Object 3"/>
          <p:cNvGraphicFramePr>
            <a:graphicFrameLocks noGrp="1" noChangeAspect="1"/>
          </p:cNvGraphicFramePr>
          <p:nvPr>
            <p:ph type="body" idx="1"/>
            <p:extLst>
              <p:ext uri="{D42A27DB-BD31-4B8C-83A1-F6EECF244321}">
                <p14:modId xmlns:p14="http://schemas.microsoft.com/office/powerpoint/2010/main" val="843306938"/>
              </p:ext>
            </p:extLst>
          </p:nvPr>
        </p:nvGraphicFramePr>
        <p:xfrm>
          <a:off x="0" y="1574800"/>
          <a:ext cx="8991600" cy="528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63" name="Точечный рисунок" r:id="rId3" imgW="4885714" imgH="3038095" progId="Paint.Picture">
                  <p:embed/>
                </p:oleObj>
              </mc:Choice>
              <mc:Fallback>
                <p:oleObj name="Точечный рисунок" r:id="rId3" imgW="4885714" imgH="30380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74800"/>
                        <a:ext cx="8991600" cy="528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037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296400" cy="5410200"/>
          </a:xfrm>
        </p:spPr>
        <p:txBody>
          <a:bodyPr>
            <a:normAutofit fontScale="92500"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Depending upon the </a:t>
            </a:r>
            <a:r>
              <a:rPr lang="en-US" sz="4400" b="1" dirty="0" smtClean="0">
                <a:solidFill>
                  <a:srgbClr val="C00000"/>
                </a:solidFill>
              </a:rPr>
              <a:t>Fatty acids </a:t>
            </a:r>
            <a:r>
              <a:rPr lang="en-US" sz="4400" b="1" dirty="0" smtClean="0"/>
              <a:t>Types of Cerebrosides</a:t>
            </a:r>
            <a:r>
              <a:rPr lang="en-US" sz="4400" dirty="0" smtClean="0"/>
              <a:t>  are:</a:t>
            </a:r>
          </a:p>
          <a:p>
            <a:pPr marL="0" indent="0">
              <a:buNone/>
            </a:pPr>
            <a:endParaRPr lang="en-US" sz="4400" dirty="0" smtClean="0"/>
          </a:p>
          <a:p>
            <a:pPr lvl="1"/>
            <a:r>
              <a:rPr lang="en-US" sz="4200" b="1" dirty="0" smtClean="0"/>
              <a:t>Kerasin</a:t>
            </a:r>
            <a:r>
              <a:rPr lang="en-US" sz="4200" b="1" dirty="0" smtClean="0">
                <a:solidFill>
                  <a:srgbClr val="C00000"/>
                </a:solidFill>
              </a:rPr>
              <a:t>-Has Lignoceric acid</a:t>
            </a:r>
          </a:p>
          <a:p>
            <a:pPr lvl="1"/>
            <a:r>
              <a:rPr lang="en-US" sz="4200" b="1" dirty="0" smtClean="0"/>
              <a:t>Cerebron</a:t>
            </a:r>
            <a:r>
              <a:rPr lang="en-US" sz="4200" b="1" dirty="0" smtClean="0">
                <a:solidFill>
                  <a:srgbClr val="C00000"/>
                </a:solidFill>
              </a:rPr>
              <a:t>-Has Cerebronic acid</a:t>
            </a:r>
          </a:p>
          <a:p>
            <a:pPr lvl="1"/>
            <a:r>
              <a:rPr lang="en-US" sz="4200" b="1" dirty="0" smtClean="0"/>
              <a:t>Nervon-</a:t>
            </a:r>
            <a:r>
              <a:rPr lang="en-US" sz="4200" b="1" dirty="0" smtClean="0">
                <a:solidFill>
                  <a:srgbClr val="C00000"/>
                </a:solidFill>
              </a:rPr>
              <a:t>Has Nervonic acid</a:t>
            </a:r>
          </a:p>
          <a:p>
            <a:pPr lvl="1"/>
            <a:r>
              <a:rPr lang="en-US" sz="4200" b="1" dirty="0" smtClean="0"/>
              <a:t>Oxynervon</a:t>
            </a:r>
            <a:r>
              <a:rPr lang="en-US" sz="4200" b="1" dirty="0" smtClean="0">
                <a:solidFill>
                  <a:srgbClr val="C00000"/>
                </a:solidFill>
              </a:rPr>
              <a:t> - Has Oxynervonic acid</a:t>
            </a:r>
          </a:p>
          <a:p>
            <a:pPr lvl="1"/>
            <a:endParaRPr lang="en-US" b="1" dirty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802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elmhurst.edu/~chm/vchembook/images/556cerebrosid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78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Types Of Lipids</a:t>
            </a:r>
            <a:br>
              <a:rPr lang="en-US" b="1" dirty="0" smtClean="0"/>
            </a:br>
            <a:r>
              <a:rPr lang="en-US" b="1" dirty="0" smtClean="0"/>
              <a:t>Based Upon the </a:t>
            </a:r>
            <a:br>
              <a:rPr lang="en-US" b="1" dirty="0" smtClean="0"/>
            </a:br>
            <a:r>
              <a:rPr lang="en-US" b="1" dirty="0" smtClean="0"/>
              <a:t>Main Components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000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7180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Gangliosides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Complex Glycosphingolipids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187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Gangliosides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9372600" cy="4389120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Gangliosides</a:t>
            </a:r>
            <a:r>
              <a:rPr lang="en-US" sz="5400" dirty="0" smtClean="0"/>
              <a:t> are </a:t>
            </a:r>
            <a:r>
              <a:rPr lang="en-US" sz="5400" b="1" dirty="0">
                <a:solidFill>
                  <a:srgbClr val="C00000"/>
                </a:solidFill>
              </a:rPr>
              <a:t>T</a:t>
            </a:r>
            <a:r>
              <a:rPr lang="en-US" sz="5400" b="1" dirty="0" smtClean="0">
                <a:solidFill>
                  <a:srgbClr val="C00000"/>
                </a:solidFill>
              </a:rPr>
              <a:t>ype of Glycosphingolipids</a:t>
            </a:r>
          </a:p>
          <a:p>
            <a:r>
              <a:rPr lang="en-US" sz="5400" dirty="0" smtClean="0"/>
              <a:t>In comparison to </a:t>
            </a:r>
            <a:r>
              <a:rPr lang="en-US" sz="5400" b="1" dirty="0" smtClean="0">
                <a:solidFill>
                  <a:srgbClr val="0070C0"/>
                </a:solidFill>
              </a:rPr>
              <a:t>Cerebrosides,</a:t>
            </a:r>
            <a:r>
              <a:rPr lang="en-US" sz="5400" dirty="0" smtClean="0"/>
              <a:t> </a:t>
            </a:r>
            <a:r>
              <a:rPr lang="en-US" sz="5400" b="1" dirty="0" smtClean="0"/>
              <a:t>Gangliosides are more complex.</a:t>
            </a:r>
          </a:p>
        </p:txBody>
      </p:sp>
    </p:spTree>
    <p:extLst>
      <p:ext uri="{BB962C8B-B14F-4D97-AF65-F5344CB8AC3E}">
        <p14:creationId xmlns:p14="http://schemas.microsoft.com/office/powerpoint/2010/main" val="337614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NANA in Gangliosides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389120"/>
          </a:xfrm>
        </p:spPr>
        <p:txBody>
          <a:bodyPr>
            <a:normAutofit lnSpcReduction="10000"/>
          </a:bodyPr>
          <a:lstStyle/>
          <a:p>
            <a:r>
              <a:rPr lang="en-US" sz="4800" dirty="0" smtClean="0"/>
              <a:t>Characteristic feature of Gangliosides is </a:t>
            </a:r>
          </a:p>
          <a:p>
            <a:r>
              <a:rPr lang="en-US" sz="4800" dirty="0" smtClean="0"/>
              <a:t>Its structure contains </a:t>
            </a:r>
            <a:r>
              <a:rPr lang="en-US" sz="4800" b="1" dirty="0" smtClean="0"/>
              <a:t>one or more  N-Acetyl Neuraminic Acid (NANA)/Sialic acid residues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29241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NANA</a:t>
            </a:r>
            <a:r>
              <a:rPr lang="en-US" sz="5400" dirty="0" smtClean="0"/>
              <a:t>/Sialic acid is derived from </a:t>
            </a:r>
            <a:r>
              <a:rPr lang="en-US" sz="5400" b="1" dirty="0" smtClean="0"/>
              <a:t>N-Acetyl Mannose and Pyruvate</a:t>
            </a:r>
            <a:r>
              <a:rPr lang="en-US" sz="5400" dirty="0" smtClean="0"/>
              <a:t>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13738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029200"/>
          </a:xfrm>
        </p:spPr>
        <p:txBody>
          <a:bodyPr>
            <a:normAutofit/>
          </a:bodyPr>
          <a:lstStyle/>
          <a:p>
            <a:r>
              <a:rPr lang="en-US" sz="4000" b="1" dirty="0"/>
              <a:t>Gangliosides</a:t>
            </a:r>
            <a:r>
              <a:rPr lang="en-US" sz="4000" dirty="0"/>
              <a:t> </a:t>
            </a:r>
            <a:r>
              <a:rPr lang="en-US" sz="4000" dirty="0" smtClean="0"/>
              <a:t> structure has </a:t>
            </a:r>
            <a:r>
              <a:rPr lang="en-US" sz="4000" dirty="0"/>
              <a:t>Carbohydrate moieties as</a:t>
            </a:r>
          </a:p>
          <a:p>
            <a:pPr lvl="1"/>
            <a:r>
              <a:rPr lang="en-US" sz="4000" b="1" dirty="0">
                <a:solidFill>
                  <a:srgbClr val="C00000"/>
                </a:solidFill>
              </a:rPr>
              <a:t>Glucose</a:t>
            </a:r>
          </a:p>
          <a:p>
            <a:pPr lvl="1"/>
            <a:r>
              <a:rPr lang="en-US" sz="4000" b="1" dirty="0">
                <a:solidFill>
                  <a:srgbClr val="C00000"/>
                </a:solidFill>
              </a:rPr>
              <a:t>Galactose</a:t>
            </a:r>
          </a:p>
          <a:p>
            <a:pPr lvl="1"/>
            <a:r>
              <a:rPr lang="en-US" sz="4000" b="1" dirty="0">
                <a:solidFill>
                  <a:srgbClr val="C00000"/>
                </a:solidFill>
              </a:rPr>
              <a:t>N-Acetyl Galactosamine</a:t>
            </a:r>
          </a:p>
          <a:p>
            <a:pPr lvl="1"/>
            <a:r>
              <a:rPr lang="en-US" sz="4000" b="1" dirty="0">
                <a:solidFill>
                  <a:srgbClr val="C00000"/>
                </a:solidFill>
              </a:rPr>
              <a:t>N-Acetyl Neuraminic Acid (NANA)/Sialic acid</a:t>
            </a:r>
            <a:r>
              <a:rPr lang="en-US" sz="40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268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Types Of Gangliosides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Based on Number and Position of NANAs in </a:t>
            </a:r>
            <a:r>
              <a:rPr lang="en-US" sz="4800" dirty="0"/>
              <a:t>G</a:t>
            </a:r>
            <a:r>
              <a:rPr lang="en-US" sz="4800" dirty="0" smtClean="0"/>
              <a:t>anglioside structure </a:t>
            </a:r>
          </a:p>
          <a:p>
            <a:r>
              <a:rPr lang="en-US" sz="4800" dirty="0" smtClean="0"/>
              <a:t>Various types and subtypes of Gangliosides are existing in human body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6668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Types of Gangliosides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35480"/>
            <a:ext cx="8763000" cy="4770120"/>
          </a:xfrm>
        </p:spPr>
        <p:txBody>
          <a:bodyPr>
            <a:normAutofit fontScale="92500"/>
          </a:bodyPr>
          <a:lstStyle/>
          <a:p>
            <a:pPr lvl="1"/>
            <a:r>
              <a:rPr lang="en-US" sz="3600" b="1" dirty="0" smtClean="0"/>
              <a:t>Gangliosides with one NANA residue</a:t>
            </a:r>
          </a:p>
          <a:p>
            <a:pPr lvl="2"/>
            <a:r>
              <a:rPr lang="en-US" sz="3300" b="1" dirty="0" smtClean="0"/>
              <a:t>GM1</a:t>
            </a:r>
            <a:endParaRPr lang="en-US" sz="3300" b="1" dirty="0"/>
          </a:p>
          <a:p>
            <a:pPr lvl="2"/>
            <a:r>
              <a:rPr lang="en-US" sz="3300" b="1" dirty="0"/>
              <a:t>GM2</a:t>
            </a:r>
          </a:p>
          <a:p>
            <a:pPr lvl="2"/>
            <a:r>
              <a:rPr lang="en-US" sz="3300" b="1" dirty="0"/>
              <a:t>GM3 </a:t>
            </a:r>
            <a:endParaRPr lang="en-US" sz="3300" b="1" dirty="0" smtClean="0"/>
          </a:p>
          <a:p>
            <a:pPr lvl="1"/>
            <a:r>
              <a:rPr lang="en-US" sz="3600" b="1" dirty="0" smtClean="0"/>
              <a:t>Gangliosides with two NANA residues</a:t>
            </a:r>
          </a:p>
          <a:p>
            <a:pPr lvl="2"/>
            <a:r>
              <a:rPr lang="en-US" sz="3300" b="1" dirty="0" smtClean="0"/>
              <a:t>GD</a:t>
            </a:r>
          </a:p>
          <a:p>
            <a:pPr lvl="1"/>
            <a:r>
              <a:rPr lang="en-US" sz="3600" b="1" dirty="0" smtClean="0"/>
              <a:t>Gangliosides with three NANA residues</a:t>
            </a:r>
          </a:p>
          <a:p>
            <a:pPr lvl="2"/>
            <a:r>
              <a:rPr lang="en-US" sz="3300" b="1" dirty="0" smtClean="0"/>
              <a:t>GT</a:t>
            </a:r>
            <a:endParaRPr lang="en-US" sz="33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91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Types Of Gangliosides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35480"/>
            <a:ext cx="8839200" cy="477012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Depending upon the  Chemical structure and Chromatographic separations </a:t>
            </a:r>
          </a:p>
          <a:p>
            <a:r>
              <a:rPr lang="en-US" sz="3600" dirty="0" smtClean="0"/>
              <a:t>More than 30 Types of Gangliosides are isolated:</a:t>
            </a:r>
          </a:p>
          <a:p>
            <a:pPr marL="393192" lvl="1" indent="0">
              <a:buNone/>
            </a:pP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2735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Structure Of Gangliosides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451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4876800"/>
          </a:xfrm>
        </p:spPr>
        <p:txBody>
          <a:bodyPr>
            <a:normAutofit/>
          </a:bodyPr>
          <a:lstStyle/>
          <a:p>
            <a:r>
              <a:rPr lang="en-US" sz="5400" b="1" dirty="0"/>
              <a:t>GM3 </a:t>
            </a:r>
            <a:r>
              <a:rPr lang="en-US" sz="5400" b="1" dirty="0" smtClean="0"/>
              <a:t>is more common and  </a:t>
            </a:r>
            <a:r>
              <a:rPr lang="en-US" sz="5400" b="1" dirty="0"/>
              <a:t>simplest Ganglioside</a:t>
            </a:r>
            <a:r>
              <a:rPr lang="en-US" sz="5400" b="1" dirty="0" smtClean="0"/>
              <a:t>.</a:t>
            </a:r>
          </a:p>
          <a:p>
            <a:r>
              <a:rPr lang="en-US" sz="5400" dirty="0" smtClean="0"/>
              <a:t>GM3 has single Sialic acid.</a:t>
            </a:r>
          </a:p>
        </p:txBody>
      </p:sp>
    </p:spTree>
    <p:extLst>
      <p:ext uri="{BB962C8B-B14F-4D97-AF65-F5344CB8AC3E}">
        <p14:creationId xmlns:p14="http://schemas.microsoft.com/office/powerpoint/2010/main" val="19664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user\Desktop\ballgob-fig17_002.web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9" y="0"/>
            <a:ext cx="9141981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458200" cy="4389120"/>
          </a:xfrm>
        </p:spPr>
        <p:txBody>
          <a:bodyPr>
            <a:normAutofit/>
          </a:bodyPr>
          <a:lstStyle/>
          <a:p>
            <a:r>
              <a:rPr lang="en-US" sz="4800" b="1" dirty="0"/>
              <a:t>GM1</a:t>
            </a:r>
            <a:r>
              <a:rPr lang="en-US" sz="4800" dirty="0"/>
              <a:t> is a </a:t>
            </a:r>
            <a:r>
              <a:rPr lang="en-US" sz="4800" b="1" dirty="0"/>
              <a:t>more complex Ganglioside</a:t>
            </a:r>
            <a:r>
              <a:rPr lang="en-US" sz="4800" b="1" dirty="0" smtClean="0"/>
              <a:t>.</a:t>
            </a:r>
          </a:p>
          <a:p>
            <a:pPr marL="0" indent="0">
              <a:buNone/>
            </a:pPr>
            <a:endParaRPr lang="en-US" sz="4800" b="1" dirty="0"/>
          </a:p>
          <a:p>
            <a:r>
              <a:rPr lang="en-US" sz="4800" b="1" dirty="0">
                <a:solidFill>
                  <a:srgbClr val="C00000"/>
                </a:solidFill>
              </a:rPr>
              <a:t>GM1 is obtained from GM3.</a:t>
            </a:r>
          </a:p>
          <a:p>
            <a:endParaRPr lang="en-US" sz="4800" b="1" dirty="0">
              <a:solidFill>
                <a:srgbClr val="C00000"/>
              </a:solidFill>
            </a:endParaRP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4376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maddyduplessis.files.wordpress.com/2014/04/gangliosides-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06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oregonstate.edu/instruct/bb451/spring14/stryer7/CH26/figure_26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144000" cy="767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42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images Lipids\lipid\Gangliosi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17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ai.asm.org/content/78/7/3237/F2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94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images Lipids\lipid\Ganglioside_GM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610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46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images Lipids\lipid\gm2ganglios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0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Occurrence Of Glycolipids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0"/>
            <a:ext cx="8686800" cy="4419600"/>
          </a:xfrm>
        </p:spPr>
        <p:txBody>
          <a:bodyPr>
            <a:normAutofit fontScale="62500" lnSpcReduction="20000"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Glycosphingolipids</a:t>
            </a:r>
            <a:r>
              <a:rPr lang="en-US" sz="6000" dirty="0" smtClean="0"/>
              <a:t> are widely distributed </a:t>
            </a:r>
          </a:p>
          <a:p>
            <a:r>
              <a:rPr lang="en-US" sz="6000" dirty="0" smtClean="0"/>
              <a:t>In </a:t>
            </a:r>
            <a:r>
              <a:rPr lang="en-US" sz="6000" b="1" dirty="0" smtClean="0">
                <a:solidFill>
                  <a:srgbClr val="C00000"/>
                </a:solidFill>
              </a:rPr>
              <a:t>every cell and tissue of human body</a:t>
            </a:r>
          </a:p>
          <a:p>
            <a:r>
              <a:rPr lang="en-US" sz="6000" dirty="0" smtClean="0"/>
              <a:t>They are </a:t>
            </a:r>
            <a:r>
              <a:rPr lang="en-US" sz="6000" b="1" dirty="0" smtClean="0">
                <a:solidFill>
                  <a:srgbClr val="C00000"/>
                </a:solidFill>
              </a:rPr>
              <a:t>richly</a:t>
            </a:r>
            <a:r>
              <a:rPr lang="en-US" sz="6000" dirty="0" smtClean="0">
                <a:solidFill>
                  <a:srgbClr val="C00000"/>
                </a:solidFill>
              </a:rPr>
              <a:t> </a:t>
            </a:r>
            <a:r>
              <a:rPr lang="en-US" sz="6000" b="1" dirty="0" smtClean="0">
                <a:solidFill>
                  <a:srgbClr val="C00000"/>
                </a:solidFill>
              </a:rPr>
              <a:t>present in nervous cells.</a:t>
            </a:r>
          </a:p>
          <a:p>
            <a:r>
              <a:rPr lang="en-US" sz="6000" b="1" dirty="0" smtClean="0"/>
              <a:t>Occur particularly in </a:t>
            </a:r>
            <a:r>
              <a:rPr lang="en-US" sz="6000" b="1" dirty="0" smtClean="0">
                <a:solidFill>
                  <a:srgbClr val="C00000"/>
                </a:solidFill>
              </a:rPr>
              <a:t>outer leaflet of Cell membrane</a:t>
            </a:r>
            <a:r>
              <a:rPr lang="en-US" sz="60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404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763000" cy="4953000"/>
          </a:xfrm>
        </p:spPr>
        <p:txBody>
          <a:bodyPr>
            <a:normAutofit fontScale="92500"/>
          </a:bodyPr>
          <a:lstStyle/>
          <a:p>
            <a:r>
              <a:rPr lang="en-US" sz="6600" b="1" dirty="0" smtClean="0"/>
              <a:t>Glycolipids</a:t>
            </a:r>
            <a:r>
              <a:rPr lang="en-US" sz="6600" dirty="0" smtClean="0"/>
              <a:t> occur on the outer surface of every </a:t>
            </a:r>
            <a:r>
              <a:rPr lang="en-US" sz="6600" dirty="0" smtClean="0">
                <a:solidFill>
                  <a:srgbClr val="0070C0"/>
                </a:solidFill>
              </a:rPr>
              <a:t>cell membrane </a:t>
            </a:r>
            <a:r>
              <a:rPr lang="en-US" sz="6600" dirty="0" smtClean="0"/>
              <a:t>as component of </a:t>
            </a:r>
            <a:r>
              <a:rPr lang="en-US" sz="6600" b="1" dirty="0" smtClean="0">
                <a:solidFill>
                  <a:srgbClr val="C00000"/>
                </a:solidFill>
              </a:rPr>
              <a:t>Glycocalyx</a:t>
            </a:r>
            <a:r>
              <a:rPr lang="en-US" sz="6600" b="1" dirty="0" smtClean="0"/>
              <a:t> </a:t>
            </a:r>
            <a:r>
              <a:rPr lang="en-US" sz="6600" b="1" dirty="0"/>
              <a:t>/</a:t>
            </a:r>
            <a:r>
              <a:rPr lang="en-US" sz="6600" b="1" dirty="0" smtClean="0"/>
              <a:t>(Cell raft).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225895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05800" cy="525780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4400" b="1" dirty="0"/>
              <a:t>Cerebrosides</a:t>
            </a:r>
            <a:r>
              <a:rPr lang="en-US" sz="4400" dirty="0"/>
              <a:t>: Richly present in </a:t>
            </a:r>
            <a:endParaRPr lang="en-US" sz="4400" dirty="0" smtClean="0"/>
          </a:p>
          <a:p>
            <a:pPr lvl="2"/>
            <a:r>
              <a:rPr lang="en-US" sz="4300" b="1" dirty="0">
                <a:solidFill>
                  <a:srgbClr val="C00000"/>
                </a:solidFill>
              </a:rPr>
              <a:t>W</a:t>
            </a:r>
            <a:r>
              <a:rPr lang="en-US" sz="4300" b="1" dirty="0" smtClean="0">
                <a:solidFill>
                  <a:srgbClr val="C00000"/>
                </a:solidFill>
              </a:rPr>
              <a:t>hite </a:t>
            </a:r>
            <a:r>
              <a:rPr lang="en-US" sz="4300" b="1" dirty="0">
                <a:solidFill>
                  <a:srgbClr val="C00000"/>
                </a:solidFill>
              </a:rPr>
              <a:t>matter of brain </a:t>
            </a:r>
            <a:endParaRPr lang="en-US" sz="4300" b="1" dirty="0" smtClean="0">
              <a:solidFill>
                <a:srgbClr val="C00000"/>
              </a:solidFill>
            </a:endParaRPr>
          </a:p>
          <a:p>
            <a:pPr lvl="2"/>
            <a:r>
              <a:rPr lang="en-US" sz="4300" b="1" dirty="0" smtClean="0">
                <a:solidFill>
                  <a:srgbClr val="C00000"/>
                </a:solidFill>
              </a:rPr>
              <a:t>Myelin sheath</a:t>
            </a:r>
          </a:p>
          <a:p>
            <a:pPr marL="667512" lvl="2" indent="0">
              <a:buNone/>
            </a:pPr>
            <a:endParaRPr lang="en-US" sz="4300" b="1" dirty="0">
              <a:solidFill>
                <a:srgbClr val="C00000"/>
              </a:solidFill>
            </a:endParaRPr>
          </a:p>
          <a:p>
            <a:pPr lvl="1"/>
            <a:r>
              <a:rPr lang="en-US" sz="4400" b="1" dirty="0"/>
              <a:t>Gangliosides:</a:t>
            </a:r>
            <a:r>
              <a:rPr lang="en-US" sz="4400" dirty="0"/>
              <a:t> Predominantly present in </a:t>
            </a:r>
            <a:endParaRPr lang="en-US" sz="4400" dirty="0" smtClean="0"/>
          </a:p>
          <a:p>
            <a:pPr lvl="2"/>
            <a:r>
              <a:rPr lang="en-US" sz="4300" b="1" dirty="0" smtClean="0">
                <a:solidFill>
                  <a:srgbClr val="0070C0"/>
                </a:solidFill>
              </a:rPr>
              <a:t>Grey </a:t>
            </a:r>
            <a:r>
              <a:rPr lang="en-US" sz="4300" b="1" dirty="0">
                <a:solidFill>
                  <a:srgbClr val="0070C0"/>
                </a:solidFill>
              </a:rPr>
              <a:t>matter of </a:t>
            </a:r>
            <a:r>
              <a:rPr lang="en-US" sz="4300" b="1" dirty="0" smtClean="0">
                <a:solidFill>
                  <a:srgbClr val="0070C0"/>
                </a:solidFill>
              </a:rPr>
              <a:t>brain</a:t>
            </a:r>
          </a:p>
          <a:p>
            <a:pPr lvl="2"/>
            <a:r>
              <a:rPr lang="en-US" sz="4300" b="1" dirty="0" smtClean="0">
                <a:solidFill>
                  <a:srgbClr val="0070C0"/>
                </a:solidFill>
              </a:rPr>
              <a:t>Ganglions </a:t>
            </a:r>
            <a:r>
              <a:rPr lang="en-US" sz="4300" b="1" dirty="0">
                <a:solidFill>
                  <a:srgbClr val="0070C0"/>
                </a:solidFill>
              </a:rPr>
              <a:t>and </a:t>
            </a:r>
            <a:r>
              <a:rPr lang="en-US" sz="4300" b="1" dirty="0" smtClean="0">
                <a:solidFill>
                  <a:srgbClr val="0070C0"/>
                </a:solidFill>
              </a:rPr>
              <a:t>Dendrites</a:t>
            </a:r>
            <a:endParaRPr lang="en-US" sz="4300" b="1" dirty="0">
              <a:solidFill>
                <a:srgbClr val="0070C0"/>
              </a:solidFill>
            </a:endParaRP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3431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33" name="Picture 9" descr="17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46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Functions Of Glycolipids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0249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Glycolipids are </a:t>
            </a:r>
            <a:r>
              <a:rPr lang="en-US" sz="5400" b="1" dirty="0" smtClean="0"/>
              <a:t>richly present in nervous tissue,</a:t>
            </a:r>
            <a:r>
              <a:rPr lang="en-US" sz="5400" dirty="0" smtClean="0"/>
              <a:t> they </a:t>
            </a:r>
            <a:r>
              <a:rPr lang="en-US" sz="5400" dirty="0"/>
              <a:t>help </a:t>
            </a:r>
            <a:r>
              <a:rPr lang="en-US" sz="5400" dirty="0" smtClean="0"/>
              <a:t>in:</a:t>
            </a:r>
          </a:p>
          <a:p>
            <a:r>
              <a:rPr lang="en-US" sz="5400" b="1" dirty="0">
                <a:solidFill>
                  <a:srgbClr val="C00000"/>
                </a:solidFill>
              </a:rPr>
              <a:t>D</a:t>
            </a:r>
            <a:r>
              <a:rPr lang="en-US" sz="5400" b="1" dirty="0" smtClean="0">
                <a:solidFill>
                  <a:srgbClr val="C00000"/>
                </a:solidFill>
              </a:rPr>
              <a:t>evelopment </a:t>
            </a:r>
            <a:r>
              <a:rPr lang="en-US" sz="5400" dirty="0" smtClean="0"/>
              <a:t>and </a:t>
            </a:r>
            <a:r>
              <a:rPr lang="en-US" sz="5400" b="1" dirty="0" smtClean="0">
                <a:solidFill>
                  <a:srgbClr val="C00000"/>
                </a:solidFill>
              </a:rPr>
              <a:t>function of brain</a:t>
            </a:r>
            <a:r>
              <a:rPr lang="en-US" sz="5400" dirty="0" smtClean="0"/>
              <a:t>.</a:t>
            </a:r>
          </a:p>
          <a:p>
            <a:r>
              <a:rPr lang="en-US" sz="5400" b="1" dirty="0" smtClean="0">
                <a:solidFill>
                  <a:srgbClr val="0070C0"/>
                </a:solidFill>
              </a:rPr>
              <a:t>Nerve impulse conduction</a:t>
            </a:r>
          </a:p>
        </p:txBody>
      </p:sp>
    </p:spTree>
    <p:extLst>
      <p:ext uri="{BB962C8B-B14F-4D97-AF65-F5344CB8AC3E}">
        <p14:creationId xmlns:p14="http://schemas.microsoft.com/office/powerpoint/2010/main" val="95437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39200" cy="5181600"/>
          </a:xfrm>
        </p:spPr>
        <p:txBody>
          <a:bodyPr>
            <a:normAutofit/>
          </a:bodyPr>
          <a:lstStyle/>
          <a:p>
            <a:r>
              <a:rPr lang="en-US" sz="4400" b="1" dirty="0"/>
              <a:t>Glycolipids present </a:t>
            </a:r>
            <a:r>
              <a:rPr lang="en-US" sz="4400" b="1" dirty="0" smtClean="0"/>
              <a:t>in </a:t>
            </a:r>
            <a:r>
              <a:rPr lang="en-US" sz="4400" b="1" dirty="0"/>
              <a:t>cell </a:t>
            </a:r>
            <a:r>
              <a:rPr lang="en-US" sz="4400" b="1" dirty="0" smtClean="0"/>
              <a:t>membranes </a:t>
            </a:r>
            <a:r>
              <a:rPr lang="en-US" sz="4400" b="1" dirty="0">
                <a:solidFill>
                  <a:srgbClr val="C00000"/>
                </a:solidFill>
              </a:rPr>
              <a:t>Serve as</a:t>
            </a:r>
            <a:r>
              <a:rPr lang="en-US" sz="4400" b="1" dirty="0" smtClean="0"/>
              <a:t> :</a:t>
            </a:r>
          </a:p>
          <a:p>
            <a:pPr marL="0" indent="0">
              <a:buNone/>
            </a:pPr>
            <a:endParaRPr lang="en-US" sz="4400" b="1" dirty="0" smtClean="0"/>
          </a:p>
          <a:p>
            <a:pPr lvl="1"/>
            <a:r>
              <a:rPr lang="en-US" sz="4200" b="1" dirty="0" smtClean="0">
                <a:solidFill>
                  <a:srgbClr val="C00000"/>
                </a:solidFill>
              </a:rPr>
              <a:t>Antigens  </a:t>
            </a:r>
            <a:r>
              <a:rPr lang="en-US" sz="4200" dirty="0" smtClean="0"/>
              <a:t>viz </a:t>
            </a:r>
            <a:r>
              <a:rPr lang="en-US" sz="4200" b="1" dirty="0" smtClean="0"/>
              <a:t>Blood group Antigens, Embryonic </a:t>
            </a:r>
            <a:r>
              <a:rPr lang="en-US" sz="4200" b="1" dirty="0"/>
              <a:t>A</a:t>
            </a:r>
            <a:r>
              <a:rPr lang="en-US" sz="4200" b="1" dirty="0" smtClean="0"/>
              <a:t>ntigen</a:t>
            </a:r>
            <a:r>
              <a:rPr lang="en-US" sz="4200" dirty="0" smtClean="0"/>
              <a:t>.</a:t>
            </a:r>
          </a:p>
          <a:p>
            <a:pPr marL="393192" lvl="1" indent="0">
              <a:buNone/>
            </a:pPr>
            <a:endParaRPr lang="en-US" sz="4200" dirty="0" smtClean="0"/>
          </a:p>
          <a:p>
            <a:pPr lvl="1"/>
            <a:r>
              <a:rPr lang="en-US" sz="4200" b="1" dirty="0" smtClean="0">
                <a:solidFill>
                  <a:srgbClr val="0070C0"/>
                </a:solidFill>
              </a:rPr>
              <a:t>Receptor sites for Hormones.</a:t>
            </a:r>
          </a:p>
          <a:p>
            <a:pPr marL="393192" lvl="1" indent="0">
              <a:buNone/>
            </a:pPr>
            <a:endParaRPr lang="en-US" sz="4200" b="1" dirty="0"/>
          </a:p>
          <a:p>
            <a:pPr marL="365760" lvl="1" indent="0">
              <a:buNone/>
            </a:pPr>
            <a:endParaRPr lang="en-US" sz="4200" dirty="0" smtClean="0"/>
          </a:p>
          <a:p>
            <a:pPr lvl="1"/>
            <a:endParaRPr lang="en-US" sz="4200" dirty="0" smtClean="0"/>
          </a:p>
          <a:p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17203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82100" cy="75438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Glycolipids of cell membrane serve as</a:t>
            </a:r>
            <a:r>
              <a:rPr lang="en-US" sz="4000" dirty="0"/>
              <a:t>:</a:t>
            </a:r>
            <a:endParaRPr lang="en-US" sz="4000" dirty="0" smtClean="0"/>
          </a:p>
          <a:p>
            <a:r>
              <a:rPr lang="en-US" sz="4000" b="1" dirty="0" smtClean="0">
                <a:solidFill>
                  <a:srgbClr val="0070C0"/>
                </a:solidFill>
              </a:rPr>
              <a:t>Markers</a:t>
            </a:r>
            <a:r>
              <a:rPr lang="en-US" sz="4000" b="1" dirty="0">
                <a:solidFill>
                  <a:srgbClr val="0070C0"/>
                </a:solidFill>
              </a:rPr>
              <a:t> </a:t>
            </a:r>
            <a:r>
              <a:rPr lang="en-US" sz="4000" b="1" dirty="0" smtClean="0">
                <a:solidFill>
                  <a:srgbClr val="0070C0"/>
                </a:solidFill>
              </a:rPr>
              <a:t>for cellular </a:t>
            </a:r>
            <a:r>
              <a:rPr lang="en-US" sz="4000" b="1" dirty="0">
                <a:solidFill>
                  <a:srgbClr val="0070C0"/>
                </a:solidFill>
              </a:rPr>
              <a:t> </a:t>
            </a:r>
            <a:r>
              <a:rPr lang="en-US" sz="4000" b="1" dirty="0" smtClean="0">
                <a:solidFill>
                  <a:srgbClr val="0070C0"/>
                </a:solidFill>
              </a:rPr>
              <a:t>recognition </a:t>
            </a:r>
            <a:r>
              <a:rPr lang="en-US" sz="4000" b="1" dirty="0" smtClean="0">
                <a:solidFill>
                  <a:srgbClr val="C00000"/>
                </a:solidFill>
              </a:rPr>
              <a:t>which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helps in:</a:t>
            </a:r>
          </a:p>
          <a:p>
            <a:pPr lvl="1"/>
            <a:r>
              <a:rPr lang="en-US" sz="4000" b="1" dirty="0" smtClean="0"/>
              <a:t>Cell Functioning</a:t>
            </a:r>
          </a:p>
          <a:p>
            <a:pPr lvl="1"/>
            <a:r>
              <a:rPr lang="en-US" sz="4000" b="1" dirty="0">
                <a:solidFill>
                  <a:srgbClr val="C00000"/>
                </a:solidFill>
              </a:rPr>
              <a:t>Cell Growth and Differentiation </a:t>
            </a:r>
            <a:endParaRPr lang="en-US" sz="4000" b="1" dirty="0" smtClean="0"/>
          </a:p>
          <a:p>
            <a:pPr lvl="1"/>
            <a:r>
              <a:rPr lang="en-US" sz="4000" b="1" dirty="0" smtClean="0"/>
              <a:t>Cell-Cell interaction</a:t>
            </a:r>
          </a:p>
          <a:p>
            <a:pPr lvl="1"/>
            <a:r>
              <a:rPr lang="en-US" sz="4000" b="1" dirty="0" smtClean="0"/>
              <a:t>Cell Signaling/Signal Transduction</a:t>
            </a:r>
          </a:p>
          <a:p>
            <a:pPr lvl="1"/>
            <a:r>
              <a:rPr lang="en-US" sz="4000" b="1" dirty="0" smtClean="0"/>
              <a:t>Anchoring sites for </a:t>
            </a:r>
            <a:r>
              <a:rPr lang="en-US" sz="4000" b="1" dirty="0"/>
              <a:t>Antigens, </a:t>
            </a:r>
            <a:r>
              <a:rPr lang="en-US" sz="4000" b="1" dirty="0" smtClean="0"/>
              <a:t>Toxin </a:t>
            </a:r>
            <a:r>
              <a:rPr lang="en-US" sz="4000" b="1" dirty="0"/>
              <a:t>and Pathogens</a:t>
            </a:r>
          </a:p>
          <a:p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305800" cy="5334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GM1</a:t>
            </a:r>
            <a:r>
              <a:rPr lang="en-US" sz="5400" dirty="0" smtClean="0"/>
              <a:t> serve as </a:t>
            </a:r>
            <a:r>
              <a:rPr lang="en-US" sz="5400" b="1" dirty="0" smtClean="0">
                <a:solidFill>
                  <a:srgbClr val="C00000"/>
                </a:solidFill>
              </a:rPr>
              <a:t>receptor</a:t>
            </a:r>
            <a:r>
              <a:rPr lang="en-US" sz="5400" dirty="0" smtClean="0"/>
              <a:t> /</a:t>
            </a:r>
            <a:r>
              <a:rPr lang="en-US" sz="5400" b="1" dirty="0" smtClean="0">
                <a:solidFill>
                  <a:srgbClr val="C00000"/>
                </a:solidFill>
              </a:rPr>
              <a:t>anchoring</a:t>
            </a:r>
            <a:r>
              <a:rPr lang="en-US" sz="5400" dirty="0" smtClean="0"/>
              <a:t> site to :</a:t>
            </a:r>
          </a:p>
          <a:p>
            <a:pPr lvl="1"/>
            <a:r>
              <a:rPr lang="en-US" sz="5200" b="1" dirty="0" smtClean="0"/>
              <a:t>Cholera toxin </a:t>
            </a:r>
          </a:p>
          <a:p>
            <a:pPr lvl="1"/>
            <a:r>
              <a:rPr lang="en-US" sz="5200" b="1" dirty="0" smtClean="0"/>
              <a:t>Tetanus toxin</a:t>
            </a:r>
          </a:p>
          <a:p>
            <a:pPr lvl="1"/>
            <a:r>
              <a:rPr lang="en-US" sz="5200" b="1" dirty="0" smtClean="0"/>
              <a:t>Influenza viruses</a:t>
            </a: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78796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8991600" cy="5334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The </a:t>
            </a:r>
            <a:r>
              <a:rPr lang="en-US" sz="5400" b="1" dirty="0" smtClean="0"/>
              <a:t>Cholera toxin </a:t>
            </a:r>
            <a:r>
              <a:rPr lang="en-US" sz="5400" dirty="0" smtClean="0"/>
              <a:t>on binding to intestinal cells</a:t>
            </a:r>
          </a:p>
          <a:p>
            <a:r>
              <a:rPr lang="en-US" sz="5400" b="1" dirty="0" smtClean="0"/>
              <a:t>Stimulates secretion of Chloride ions into gut lumen.</a:t>
            </a:r>
          </a:p>
          <a:p>
            <a:r>
              <a:rPr lang="en-US" sz="5400" b="1" dirty="0" smtClean="0">
                <a:solidFill>
                  <a:srgbClr val="C00000"/>
                </a:solidFill>
              </a:rPr>
              <a:t>Resulting in copious diarrhea of Cholera.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3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6000" dirty="0" smtClean="0"/>
          </a:p>
          <a:p>
            <a:r>
              <a:rPr lang="en-US" sz="6000" dirty="0" smtClean="0"/>
              <a:t>In </a:t>
            </a:r>
            <a:r>
              <a:rPr lang="en-US" sz="6000" dirty="0"/>
              <a:t>various malignancies </a:t>
            </a:r>
            <a:r>
              <a:rPr lang="en-US" sz="6000" dirty="0" smtClean="0"/>
              <a:t>dramatic </a:t>
            </a:r>
            <a:r>
              <a:rPr lang="en-US" sz="6000" b="1" dirty="0" smtClean="0"/>
              <a:t>changes</a:t>
            </a:r>
            <a:r>
              <a:rPr lang="en-US" sz="6000" dirty="0" smtClean="0"/>
              <a:t> in </a:t>
            </a:r>
            <a:r>
              <a:rPr lang="en-US" sz="6000" b="1" dirty="0" smtClean="0">
                <a:solidFill>
                  <a:srgbClr val="C00000"/>
                </a:solidFill>
              </a:rPr>
              <a:t>membrane Glycolipid </a:t>
            </a:r>
            <a:r>
              <a:rPr lang="en-US" sz="6000" dirty="0" smtClean="0"/>
              <a:t>composition are noted.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313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6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Lipid Storage Disorders </a:t>
            </a:r>
            <a:br>
              <a:rPr lang="en-US" b="1" dirty="0" smtClean="0"/>
            </a:br>
            <a:r>
              <a:rPr lang="en-US" b="1" dirty="0" smtClean="0"/>
              <a:t>Related To Glycosphingolipids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908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Disorders Of Glycolipids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68880"/>
            <a:ext cx="8229600" cy="4389120"/>
          </a:xfrm>
        </p:spPr>
        <p:txBody>
          <a:bodyPr>
            <a:normAutofit/>
          </a:bodyPr>
          <a:lstStyle/>
          <a:p>
            <a:r>
              <a:rPr lang="en-US" sz="7200" dirty="0" smtClean="0"/>
              <a:t>Gaucher’s Disease</a:t>
            </a:r>
          </a:p>
          <a:p>
            <a:r>
              <a:rPr lang="en-US" sz="7200" dirty="0" smtClean="0"/>
              <a:t>Tay Sach’s Disease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9216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296400" cy="438912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Gaucher’s Disease:</a:t>
            </a:r>
          </a:p>
          <a:p>
            <a:r>
              <a:rPr lang="en-US" sz="3600" b="1" dirty="0" smtClean="0"/>
              <a:t>Defect: </a:t>
            </a:r>
            <a:r>
              <a:rPr lang="en-US" sz="3600" dirty="0" smtClean="0"/>
              <a:t>Due to deficiency of Cerebroside degrading enzyme </a:t>
            </a:r>
            <a:r>
              <a:rPr lang="en-US" sz="3600" b="1" dirty="0" smtClean="0">
                <a:solidFill>
                  <a:srgbClr val="C00000"/>
                </a:solidFill>
              </a:rPr>
              <a:t>Glucocerebrosidase.</a:t>
            </a:r>
          </a:p>
          <a:p>
            <a:r>
              <a:rPr lang="en-US" sz="3600" b="1" dirty="0"/>
              <a:t>Biochemical </a:t>
            </a:r>
            <a:r>
              <a:rPr lang="en-US" sz="3600" b="1" dirty="0" smtClean="0"/>
              <a:t>Alteration: </a:t>
            </a:r>
            <a:r>
              <a:rPr lang="en-US" sz="3600" dirty="0" smtClean="0"/>
              <a:t>Abnormal </a:t>
            </a:r>
            <a:r>
              <a:rPr lang="en-US" sz="3600" b="1" dirty="0">
                <a:solidFill>
                  <a:srgbClr val="C00000"/>
                </a:solidFill>
              </a:rPr>
              <a:t>accumulation of Cerebrosides </a:t>
            </a:r>
            <a:r>
              <a:rPr lang="en-US" sz="3600" dirty="0"/>
              <a:t>in the tissues</a:t>
            </a:r>
            <a:r>
              <a:rPr lang="en-US" sz="3600" dirty="0" smtClean="0"/>
              <a:t>.</a:t>
            </a:r>
          </a:p>
          <a:p>
            <a:r>
              <a:rPr lang="en-US" sz="3600" b="1" dirty="0" smtClean="0"/>
              <a:t>Consequences: </a:t>
            </a:r>
            <a:r>
              <a:rPr lang="en-US" sz="3600" b="1" dirty="0" smtClean="0">
                <a:solidFill>
                  <a:srgbClr val="C00000"/>
                </a:solidFill>
              </a:rPr>
              <a:t>Affect normal function </a:t>
            </a:r>
            <a:r>
              <a:rPr lang="en-US" sz="3600" dirty="0" smtClean="0"/>
              <a:t>of tissues where it is accumulated.</a:t>
            </a:r>
          </a:p>
        </p:txBody>
      </p:sp>
    </p:spTree>
    <p:extLst>
      <p:ext uri="{BB962C8B-B14F-4D97-AF65-F5344CB8AC3E}">
        <p14:creationId xmlns:p14="http://schemas.microsoft.com/office/powerpoint/2010/main" val="290993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/>
              <a:t>Names Of Important </a:t>
            </a:r>
            <a:br>
              <a:rPr lang="en-US" sz="6600" b="1" dirty="0" smtClean="0"/>
            </a:br>
            <a:r>
              <a:rPr lang="en-US" sz="6600" b="1" dirty="0" smtClean="0"/>
              <a:t>Body Lipids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41679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715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Tay Sach’s Disease</a:t>
            </a:r>
            <a:r>
              <a:rPr lang="en-US" sz="3600" b="1" dirty="0" smtClean="0">
                <a:solidFill>
                  <a:srgbClr val="C00000"/>
                </a:solidFill>
              </a:rPr>
              <a:t>:</a:t>
            </a:r>
          </a:p>
          <a:p>
            <a:r>
              <a:rPr lang="en-US" sz="3600" b="1" dirty="0"/>
              <a:t>Defect: </a:t>
            </a:r>
            <a:r>
              <a:rPr lang="en-US" sz="3600" dirty="0"/>
              <a:t>Due to deficiency of </a:t>
            </a:r>
            <a:r>
              <a:rPr lang="en-US" sz="3600" dirty="0" smtClean="0"/>
              <a:t>Ganglioside degrading enzyme: </a:t>
            </a:r>
            <a:r>
              <a:rPr lang="en-US" sz="3600" b="1" dirty="0" smtClean="0">
                <a:solidFill>
                  <a:srgbClr val="C00000"/>
                </a:solidFill>
              </a:rPr>
              <a:t>Hexoseaminidase-A.</a:t>
            </a:r>
          </a:p>
          <a:p>
            <a:pPr marL="0" indent="0">
              <a:buNone/>
            </a:pPr>
            <a:endParaRPr lang="en-US" sz="3600" b="1" dirty="0">
              <a:solidFill>
                <a:srgbClr val="C00000"/>
              </a:solidFill>
            </a:endParaRPr>
          </a:p>
          <a:p>
            <a:r>
              <a:rPr lang="en-US" sz="3600" b="1" dirty="0"/>
              <a:t>Biochemical Alteration: </a:t>
            </a:r>
            <a:r>
              <a:rPr lang="en-US" sz="3600" dirty="0"/>
              <a:t>Abnormal </a:t>
            </a:r>
            <a:r>
              <a:rPr lang="en-US" sz="3600" b="1" dirty="0">
                <a:solidFill>
                  <a:srgbClr val="C00000"/>
                </a:solidFill>
              </a:rPr>
              <a:t>accumulation of </a:t>
            </a:r>
            <a:r>
              <a:rPr lang="en-US" sz="3600" b="1" dirty="0" smtClean="0">
                <a:solidFill>
                  <a:srgbClr val="C00000"/>
                </a:solidFill>
              </a:rPr>
              <a:t>Gangliosides </a:t>
            </a:r>
            <a:r>
              <a:rPr lang="en-US" sz="3600" dirty="0" smtClean="0"/>
              <a:t>in </a:t>
            </a:r>
            <a:r>
              <a:rPr lang="en-US" sz="3600" dirty="0"/>
              <a:t>the tissues</a:t>
            </a:r>
            <a:r>
              <a:rPr lang="en-US" sz="3600" dirty="0" smtClean="0"/>
              <a:t>.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b="1" dirty="0"/>
              <a:t>Consequences: </a:t>
            </a:r>
            <a:r>
              <a:rPr lang="en-US" sz="3600" b="1" dirty="0">
                <a:solidFill>
                  <a:srgbClr val="C00000"/>
                </a:solidFill>
              </a:rPr>
              <a:t>Affect normal function of </a:t>
            </a:r>
            <a:r>
              <a:rPr lang="en-US" sz="3600" b="1" dirty="0"/>
              <a:t>tissues.</a:t>
            </a:r>
          </a:p>
          <a:p>
            <a:pPr algn="ctr"/>
            <a:endParaRPr lang="en-US" sz="3200" b="1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9323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Similarities and Dissimilarities </a:t>
            </a:r>
            <a:br>
              <a:rPr lang="en-US" b="1" dirty="0" smtClean="0"/>
            </a:br>
            <a:r>
              <a:rPr lang="en-US" b="1" dirty="0" smtClean="0"/>
              <a:t>Of Cerebrosides and Gangliosides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667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Similarities Of</a:t>
            </a:r>
            <a:br>
              <a:rPr lang="en-US" b="1" dirty="0" smtClean="0"/>
            </a:br>
            <a:r>
              <a:rPr lang="en-US" b="1" dirty="0" smtClean="0"/>
              <a:t> Cerebrosides and Gangliosides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/>
              <a:t>Both are Glycolipids </a:t>
            </a:r>
            <a:r>
              <a:rPr lang="en-US" sz="4000" dirty="0" smtClean="0"/>
              <a:t>containing Carbohydrate moieties.</a:t>
            </a:r>
          </a:p>
          <a:p>
            <a:r>
              <a:rPr lang="en-US" sz="4000" dirty="0" smtClean="0"/>
              <a:t>Both contain S</a:t>
            </a:r>
            <a:r>
              <a:rPr lang="en-US" sz="4000" b="1" dirty="0" smtClean="0"/>
              <a:t>phingosine/Ceramide </a:t>
            </a:r>
            <a:r>
              <a:rPr lang="en-US" sz="4000" dirty="0" smtClean="0"/>
              <a:t>in their structures.</a:t>
            </a:r>
          </a:p>
          <a:p>
            <a:r>
              <a:rPr lang="en-US" sz="4000" dirty="0" smtClean="0"/>
              <a:t>Both are richly present in </a:t>
            </a:r>
            <a:r>
              <a:rPr lang="en-US" sz="4000" b="1" dirty="0"/>
              <a:t>N</a:t>
            </a:r>
            <a:r>
              <a:rPr lang="en-US" sz="4000" b="1" dirty="0" smtClean="0"/>
              <a:t>ervous tissue.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1766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Dissimilarities Of </a:t>
            </a:r>
            <a:br>
              <a:rPr lang="en-US" b="1" dirty="0" smtClean="0"/>
            </a:br>
            <a:r>
              <a:rPr lang="en-US" b="1" dirty="0" smtClean="0"/>
              <a:t>Cerebroside and Gangliosides.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1888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678833"/>
              </p:ext>
            </p:extLst>
          </p:nvPr>
        </p:nvGraphicFramePr>
        <p:xfrm>
          <a:off x="0" y="76200"/>
          <a:ext cx="9144000" cy="684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S.No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Cerebrosides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Gangliosides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Structurally Simple </a:t>
                      </a:r>
                    </a:p>
                    <a:p>
                      <a:r>
                        <a:rPr lang="en-US" sz="2400" dirty="0" smtClean="0"/>
                        <a:t>Ceramide</a:t>
                      </a:r>
                      <a:r>
                        <a:rPr lang="en-US" sz="2400" baseline="0" dirty="0" smtClean="0"/>
                        <a:t> linked with Glucose or Galactose.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Structurally complex</a:t>
                      </a:r>
                    </a:p>
                    <a:p>
                      <a:r>
                        <a:rPr lang="en-US" sz="2400" dirty="0" smtClean="0"/>
                        <a:t>Ceramide linked to Glucose, Galactose , NAGalactosamine ,and NANA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34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Occur in </a:t>
                      </a:r>
                      <a:r>
                        <a:rPr lang="en-US" sz="2400" b="1" dirty="0" smtClean="0"/>
                        <a:t>White</a:t>
                      </a:r>
                      <a:r>
                        <a:rPr lang="en-US" sz="2400" b="1" baseline="0" dirty="0" smtClean="0"/>
                        <a:t> matter </a:t>
                      </a:r>
                      <a:r>
                        <a:rPr lang="en-US" sz="2400" baseline="0" dirty="0" smtClean="0"/>
                        <a:t>of brain and </a:t>
                      </a:r>
                      <a:r>
                        <a:rPr lang="en-US" sz="2400" b="1" baseline="0" dirty="0" smtClean="0"/>
                        <a:t>Myelin Sheaths.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Occur in </a:t>
                      </a:r>
                      <a:r>
                        <a:rPr lang="en-US" sz="2400" b="1" dirty="0" smtClean="0"/>
                        <a:t>Grey matter </a:t>
                      </a:r>
                      <a:r>
                        <a:rPr lang="en-US" sz="2400" dirty="0" smtClean="0"/>
                        <a:t>of brain and </a:t>
                      </a:r>
                      <a:r>
                        <a:rPr lang="en-US" sz="2400" b="1" dirty="0" smtClean="0"/>
                        <a:t>Ganglions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58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Types</a:t>
                      </a:r>
                      <a:r>
                        <a:rPr lang="en-US" sz="2400" baseline="0" dirty="0" smtClean="0"/>
                        <a:t> : </a:t>
                      </a:r>
                    </a:p>
                    <a:p>
                      <a:r>
                        <a:rPr lang="en-US" sz="2400" baseline="0" dirty="0" smtClean="0"/>
                        <a:t>Glucocerebrosides</a:t>
                      </a:r>
                    </a:p>
                    <a:p>
                      <a:r>
                        <a:rPr lang="en-US" sz="2400" baseline="0" dirty="0" smtClean="0"/>
                        <a:t>Galactocerebrosides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Types :</a:t>
                      </a:r>
                    </a:p>
                    <a:p>
                      <a:r>
                        <a:rPr lang="en-US" sz="2400" dirty="0" smtClean="0"/>
                        <a:t>GM1,GM2, GM3,GM4</a:t>
                      </a:r>
                      <a:r>
                        <a:rPr lang="en-US" sz="2400" baseline="0" dirty="0" smtClean="0"/>
                        <a:t> </a:t>
                      </a:r>
                    </a:p>
                    <a:p>
                      <a:endParaRPr lang="en-US" sz="2400" baseline="0" dirty="0" smtClean="0"/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62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Function : Conducts nerve impulse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Transfer Biogenic Amines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Related Disorder:</a:t>
                      </a:r>
                    </a:p>
                    <a:p>
                      <a:r>
                        <a:rPr lang="en-US" sz="2400" b="1" dirty="0" smtClean="0"/>
                        <a:t>Gauchers Disease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Related Disorder:</a:t>
                      </a:r>
                    </a:p>
                    <a:p>
                      <a:r>
                        <a:rPr lang="en-US" sz="2400" b="1" dirty="0" err="1" smtClean="0"/>
                        <a:t>Tay</a:t>
                      </a:r>
                      <a:r>
                        <a:rPr lang="en-US" sz="2400" b="1" dirty="0" smtClean="0"/>
                        <a:t> Sachs Disease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507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Globosides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534400" cy="438912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Globosides are </a:t>
            </a:r>
            <a:r>
              <a:rPr lang="en-US" sz="4800" b="1" dirty="0" smtClean="0"/>
              <a:t>type of Glycolipids.</a:t>
            </a:r>
          </a:p>
          <a:p>
            <a:r>
              <a:rPr lang="en-US" sz="4800" dirty="0" smtClean="0"/>
              <a:t>Structurally </a:t>
            </a:r>
            <a:r>
              <a:rPr lang="en-US" sz="4800" b="1" dirty="0" smtClean="0"/>
              <a:t>Ceramide linked with Oligosaccharide </a:t>
            </a:r>
            <a:r>
              <a:rPr lang="en-US" sz="4800" dirty="0" smtClean="0"/>
              <a:t>is Globosides.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6337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chups.jussieu.fr/polys/biochimie/STbioch/ST_43_5_PI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7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hemedicalbiochemistrypage.org/images/gm2ganglios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61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Sulfatides/Sulfolipids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33600"/>
            <a:ext cx="9753600" cy="47244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Sulfolipids</a:t>
            </a:r>
            <a:r>
              <a:rPr lang="en-US" sz="5400" dirty="0" smtClean="0"/>
              <a:t> are </a:t>
            </a:r>
            <a:r>
              <a:rPr lang="en-US" sz="5400" b="1" dirty="0" smtClean="0"/>
              <a:t>compound Lipids</a:t>
            </a:r>
            <a:r>
              <a:rPr lang="en-US" sz="5400" dirty="0" smtClean="0"/>
              <a:t>.</a:t>
            </a:r>
          </a:p>
          <a:p>
            <a:r>
              <a:rPr lang="en-US" sz="5400" b="1" dirty="0"/>
              <a:t>Sulfolipids</a:t>
            </a:r>
            <a:r>
              <a:rPr lang="en-US" sz="5400" dirty="0"/>
              <a:t> are </a:t>
            </a:r>
            <a:r>
              <a:rPr lang="en-US" sz="5400" b="1" dirty="0">
                <a:solidFill>
                  <a:srgbClr val="C00000"/>
                </a:solidFill>
              </a:rPr>
              <a:t>Ceramide</a:t>
            </a:r>
            <a:r>
              <a:rPr lang="en-US" sz="5400" dirty="0"/>
              <a:t> linked to </a:t>
            </a:r>
            <a:r>
              <a:rPr lang="en-US" sz="5400" b="1" dirty="0" smtClean="0">
                <a:solidFill>
                  <a:srgbClr val="C00000"/>
                </a:solidFill>
              </a:rPr>
              <a:t>Sulfated sugar units/ </a:t>
            </a:r>
            <a:r>
              <a:rPr lang="en-US" sz="5400" b="1" dirty="0">
                <a:solidFill>
                  <a:srgbClr val="C00000"/>
                </a:solidFill>
              </a:rPr>
              <a:t>Oligosaccharides</a:t>
            </a:r>
            <a:r>
              <a:rPr lang="en-US" sz="5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836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5105400"/>
          </a:xfrm>
        </p:spPr>
        <p:txBody>
          <a:bodyPr>
            <a:normAutofit/>
          </a:bodyPr>
          <a:lstStyle/>
          <a:p>
            <a:r>
              <a:rPr lang="en-US" sz="4400" dirty="0"/>
              <a:t>Structurally </a:t>
            </a:r>
            <a:r>
              <a:rPr lang="en-US" sz="4400" dirty="0" smtClean="0"/>
              <a:t>Sulfolipids may also has Glycerolipids containing </a:t>
            </a:r>
            <a:r>
              <a:rPr lang="en-US" sz="4400" b="1" dirty="0">
                <a:solidFill>
                  <a:srgbClr val="C00000"/>
                </a:solidFill>
              </a:rPr>
              <a:t>Sulfate groups</a:t>
            </a:r>
            <a:r>
              <a:rPr lang="en-US" sz="4400" dirty="0" smtClean="0"/>
              <a:t>.</a:t>
            </a:r>
          </a:p>
          <a:p>
            <a:r>
              <a:rPr lang="en-US" sz="4400" dirty="0" smtClean="0"/>
              <a:t>Sulfolipids are component of </a:t>
            </a:r>
            <a:r>
              <a:rPr lang="en-US" sz="4400" b="1" dirty="0" smtClean="0">
                <a:solidFill>
                  <a:srgbClr val="C00000"/>
                </a:solidFill>
              </a:rPr>
              <a:t>nervous tissue.</a:t>
            </a:r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4650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b="1" dirty="0" smtClean="0"/>
              <a:t>Biomedically Important 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b="1" dirty="0"/>
              <a:t>Fatty </a:t>
            </a:r>
            <a:r>
              <a:rPr lang="en-US" sz="4000" b="1" dirty="0" smtClean="0"/>
              <a:t>Acids   (</a:t>
            </a:r>
            <a:r>
              <a:rPr lang="en-US" sz="4000" b="1" dirty="0" smtClean="0">
                <a:solidFill>
                  <a:srgbClr val="C00000"/>
                </a:solidFill>
              </a:rPr>
              <a:t>FAs</a:t>
            </a:r>
            <a:r>
              <a:rPr lang="en-US" sz="4000" b="1" dirty="0" smtClean="0"/>
              <a:t>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smtClean="0"/>
              <a:t>Triacylglycerol   (</a:t>
            </a:r>
            <a:r>
              <a:rPr lang="en-US" sz="4000" b="1" dirty="0" smtClean="0">
                <a:solidFill>
                  <a:srgbClr val="C00000"/>
                </a:solidFill>
              </a:rPr>
              <a:t>TAG</a:t>
            </a:r>
            <a:r>
              <a:rPr lang="en-US" sz="4000" b="1" dirty="0" smtClean="0"/>
              <a:t>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smtClean="0"/>
              <a:t>Phospholipids   (</a:t>
            </a:r>
            <a:r>
              <a:rPr lang="en-US" sz="4000" b="1" dirty="0" smtClean="0">
                <a:solidFill>
                  <a:srgbClr val="C00000"/>
                </a:solidFill>
              </a:rPr>
              <a:t>PL</a:t>
            </a:r>
            <a:r>
              <a:rPr lang="en-US" sz="4000" b="1" dirty="0" smtClean="0"/>
              <a:t>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smtClean="0"/>
              <a:t>Lipoproteins   (</a:t>
            </a:r>
            <a:r>
              <a:rPr lang="en-US" sz="4000" b="1" dirty="0" smtClean="0">
                <a:solidFill>
                  <a:srgbClr val="C00000"/>
                </a:solidFill>
              </a:rPr>
              <a:t>LP</a:t>
            </a:r>
            <a:r>
              <a:rPr lang="en-US" sz="4000" b="1" dirty="0" smtClean="0"/>
              <a:t>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smtClean="0"/>
              <a:t>Glycolipids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smtClean="0"/>
              <a:t>Cholesterol (</a:t>
            </a:r>
            <a:r>
              <a:rPr lang="en-US" sz="4000" b="1" dirty="0" smtClean="0">
                <a:solidFill>
                  <a:srgbClr val="C00000"/>
                </a:solidFill>
              </a:rPr>
              <a:t>Free</a:t>
            </a:r>
            <a:r>
              <a:rPr lang="en-US" sz="4000" b="1" dirty="0" smtClean="0"/>
              <a:t>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smtClean="0"/>
              <a:t>Cholesterol-Ester (</a:t>
            </a:r>
            <a:r>
              <a:rPr lang="en-US" sz="4000" b="1" dirty="0" smtClean="0">
                <a:solidFill>
                  <a:srgbClr val="C00000"/>
                </a:solidFill>
              </a:rPr>
              <a:t>Esterified</a:t>
            </a:r>
            <a:r>
              <a:rPr lang="en-US" sz="4000" b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133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lipidlibrary.aocs.org/Lipids/sulfatid/Fig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73914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49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classconnection.s3.amazonaws.com/360/flashcards/855360/png/untitled132210784059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4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71800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/>
              <a:t>Lipoproteins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11971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/>
              <a:t>Lipoproteins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92252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5400" b="1" dirty="0">
                <a:solidFill>
                  <a:srgbClr val="C00000"/>
                </a:solidFill>
              </a:rPr>
              <a:t>Lipoproteins</a:t>
            </a:r>
            <a:r>
              <a:rPr lang="en-US" sz="5400" dirty="0"/>
              <a:t> are </a:t>
            </a:r>
            <a:r>
              <a:rPr lang="en-US" sz="5400" dirty="0" smtClean="0"/>
              <a:t>types of </a:t>
            </a:r>
            <a:r>
              <a:rPr lang="en-US" sz="5400" b="1" dirty="0" smtClean="0"/>
              <a:t>Compound Lipids /</a:t>
            </a:r>
            <a:r>
              <a:rPr lang="en-US" sz="5400" b="1" dirty="0" smtClean="0">
                <a:solidFill>
                  <a:srgbClr val="0070C0"/>
                </a:solidFill>
              </a:rPr>
              <a:t>Conjugated </a:t>
            </a:r>
            <a:r>
              <a:rPr lang="en-US" sz="5400" b="1" dirty="0">
                <a:solidFill>
                  <a:srgbClr val="0070C0"/>
                </a:solidFill>
              </a:rPr>
              <a:t>Proteins</a:t>
            </a:r>
            <a:r>
              <a:rPr lang="en-US" sz="5400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endParaRPr lang="en-US" sz="54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89120"/>
          </a:xfrm>
        </p:spPr>
        <p:txBody>
          <a:bodyPr>
            <a:noAutofit/>
          </a:bodyPr>
          <a:lstStyle/>
          <a:p>
            <a:r>
              <a:rPr lang="en-US" sz="4800" b="1" dirty="0"/>
              <a:t>Lipoproteins </a:t>
            </a:r>
            <a:r>
              <a:rPr lang="en-US" sz="4800" dirty="0"/>
              <a:t>are </a:t>
            </a:r>
            <a:r>
              <a:rPr lang="en-US" sz="4800" b="1" dirty="0"/>
              <a:t>macromolecules</a:t>
            </a:r>
            <a:r>
              <a:rPr lang="en-US" sz="4800" dirty="0"/>
              <a:t> formed by aggregation of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smtClean="0">
                <a:solidFill>
                  <a:srgbClr val="C00000"/>
                </a:solidFill>
              </a:rPr>
              <a:t>:</a:t>
            </a:r>
          </a:p>
          <a:p>
            <a:r>
              <a:rPr lang="en-US" sz="4800" b="1" dirty="0" smtClean="0">
                <a:solidFill>
                  <a:srgbClr val="C00000"/>
                </a:solidFill>
              </a:rPr>
              <a:t>Lipids </a:t>
            </a:r>
            <a:r>
              <a:rPr lang="en-US" sz="4800" dirty="0"/>
              <a:t>(polar and nonpolar </a:t>
            </a:r>
            <a:r>
              <a:rPr lang="en-US" sz="4800" dirty="0" smtClean="0"/>
              <a:t>)</a:t>
            </a:r>
          </a:p>
          <a:p>
            <a:r>
              <a:rPr lang="en-US" sz="4800" b="1" dirty="0" smtClean="0">
                <a:solidFill>
                  <a:srgbClr val="C00000"/>
                </a:solidFill>
              </a:rPr>
              <a:t>Proteins</a:t>
            </a:r>
            <a:r>
              <a:rPr lang="en-US" sz="4800" dirty="0"/>
              <a:t>( Apoprotein) in the human body.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249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590800"/>
            <a:ext cx="8991600" cy="48768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Lipoproteins acquire polarity </a:t>
            </a:r>
            <a:r>
              <a:rPr lang="en-US" sz="4800" dirty="0" smtClean="0"/>
              <a:t>(Hydrophilic Property) </a:t>
            </a:r>
          </a:p>
          <a:p>
            <a:pPr marL="0" indent="0">
              <a:buNone/>
            </a:pPr>
            <a:endParaRPr lang="en-US" sz="4800" dirty="0" smtClean="0"/>
          </a:p>
        </p:txBody>
      </p:sp>
    </p:spTree>
    <p:extLst>
      <p:ext uri="{BB962C8B-B14F-4D97-AF65-F5344CB8AC3E}">
        <p14:creationId xmlns:p14="http://schemas.microsoft.com/office/powerpoint/2010/main" val="151039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35480"/>
            <a:ext cx="8458200" cy="438912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Lipoprotein</a:t>
            </a:r>
            <a:r>
              <a:rPr lang="en-US" sz="4800" dirty="0"/>
              <a:t> serve as </a:t>
            </a:r>
            <a:r>
              <a:rPr lang="en-US" sz="4800" b="1" dirty="0"/>
              <a:t>vehicles for transportation </a:t>
            </a:r>
            <a:r>
              <a:rPr lang="en-US" sz="4800" dirty="0"/>
              <a:t>of </a:t>
            </a:r>
            <a:r>
              <a:rPr lang="en-US" sz="4800" b="1" dirty="0">
                <a:solidFill>
                  <a:srgbClr val="C00000"/>
                </a:solidFill>
              </a:rPr>
              <a:t>non polar and polar Lipids</a:t>
            </a:r>
            <a:r>
              <a:rPr lang="en-US" sz="4800" dirty="0"/>
              <a:t> through aqueous media </a:t>
            </a:r>
            <a:r>
              <a:rPr lang="en-US" sz="4800" b="1" dirty="0"/>
              <a:t>blood and lymph.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6828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715000"/>
          </a:xfrm>
        </p:spPr>
        <p:txBody>
          <a:bodyPr>
            <a:noAutofit/>
          </a:bodyPr>
          <a:lstStyle/>
          <a:p>
            <a:r>
              <a:rPr lang="en-US" sz="6000" dirty="0" smtClean="0"/>
              <a:t>Lipoproteins are </a:t>
            </a:r>
            <a:r>
              <a:rPr lang="en-US" sz="6000" b="1" dirty="0" smtClean="0"/>
              <a:t>biosynthesized within the cells of  tissues</a:t>
            </a:r>
            <a:r>
              <a:rPr lang="en-US" sz="6000" dirty="0" smtClean="0"/>
              <a:t>.</a:t>
            </a:r>
          </a:p>
          <a:p>
            <a:r>
              <a:rPr lang="en-US" sz="6000" dirty="0" smtClean="0"/>
              <a:t>By aggregation of various forms of  Lipids and Apoproteins.</a:t>
            </a:r>
          </a:p>
        </p:txBody>
      </p:sp>
    </p:spTree>
    <p:extLst>
      <p:ext uri="{BB962C8B-B14F-4D97-AF65-F5344CB8AC3E}">
        <p14:creationId xmlns:p14="http://schemas.microsoft.com/office/powerpoint/2010/main" val="285749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971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Structure Of Lipoproteins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423629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upload.wikimedia.org/wikipedia/commons/thumb/d/d1/Chylomicron.svg/250px-Chylomicro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0772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76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528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 smtClean="0"/>
              <a:t>Biological Functions Of Lipids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85851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images Lipids\lipid\Apo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47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Structure of Lipoproteins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35480"/>
            <a:ext cx="8763000" cy="4389120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The </a:t>
            </a:r>
            <a:r>
              <a:rPr lang="en-US" sz="3600" dirty="0"/>
              <a:t>non polar </a:t>
            </a:r>
            <a:r>
              <a:rPr lang="en-US" sz="3600" dirty="0" smtClean="0"/>
              <a:t>/hydrophobic Lipids </a:t>
            </a:r>
            <a:r>
              <a:rPr lang="en-US" sz="3600" b="1" dirty="0" smtClean="0">
                <a:solidFill>
                  <a:srgbClr val="C00000"/>
                </a:solidFill>
              </a:rPr>
              <a:t>TAG and Cholesterol Ester  </a:t>
            </a:r>
            <a:r>
              <a:rPr lang="en-US" sz="3600" dirty="0" smtClean="0"/>
              <a:t>are </a:t>
            </a:r>
            <a:r>
              <a:rPr lang="en-US" sz="3600" b="1" dirty="0" smtClean="0"/>
              <a:t>gathered centrally </a:t>
            </a:r>
            <a:r>
              <a:rPr lang="en-US" sz="3600" dirty="0" smtClean="0"/>
              <a:t>to form the core of  LipoProtein particle.</a:t>
            </a:r>
          </a:p>
          <a:p>
            <a:pPr marL="0" indent="0">
              <a:buNone/>
            </a:pPr>
            <a:endParaRPr lang="en-US" sz="3600" dirty="0" smtClean="0"/>
          </a:p>
          <a:p>
            <a:r>
              <a:rPr lang="en-US" sz="3600" dirty="0" smtClean="0"/>
              <a:t>At the </a:t>
            </a:r>
            <a:r>
              <a:rPr lang="en-US" sz="3600" b="1" dirty="0" smtClean="0"/>
              <a:t>periphery of  Lipoprotein  are </a:t>
            </a:r>
            <a:r>
              <a:rPr lang="en-US" sz="3600" b="1" dirty="0" smtClean="0">
                <a:solidFill>
                  <a:srgbClr val="C00000"/>
                </a:solidFill>
              </a:rPr>
              <a:t>Apoprotein </a:t>
            </a:r>
            <a:r>
              <a:rPr lang="en-US" sz="3600" b="1" dirty="0" smtClean="0"/>
              <a:t>and </a:t>
            </a:r>
            <a:r>
              <a:rPr lang="en-US" sz="3600" b="1" dirty="0" smtClean="0">
                <a:solidFill>
                  <a:srgbClr val="C00000"/>
                </a:solidFill>
              </a:rPr>
              <a:t>Amphipathic Lipids </a:t>
            </a:r>
            <a:r>
              <a:rPr lang="en-US" sz="3600" dirty="0" smtClean="0"/>
              <a:t>viz </a:t>
            </a:r>
            <a:r>
              <a:rPr lang="en-US" sz="3600" b="1" dirty="0" smtClean="0"/>
              <a:t>Phospholipids and Cholesterol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625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058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 smtClean="0"/>
              <a:t>The Apoprotein and polar groups of Amphipathic Lipids </a:t>
            </a:r>
            <a:r>
              <a:rPr lang="en-US" sz="4400" b="1" dirty="0" smtClean="0"/>
              <a:t>impart hydrophilic property </a:t>
            </a:r>
            <a:r>
              <a:rPr lang="en-US" sz="4400" dirty="0" smtClean="0"/>
              <a:t>to Lipoprotein molecules </a:t>
            </a:r>
          </a:p>
          <a:p>
            <a:r>
              <a:rPr lang="en-US" sz="4400" dirty="0" smtClean="0"/>
              <a:t>This </a:t>
            </a:r>
            <a:r>
              <a:rPr lang="en-US" sz="4400" b="1" dirty="0" smtClean="0"/>
              <a:t>helps in transportation </a:t>
            </a:r>
            <a:r>
              <a:rPr lang="en-US" sz="4400" dirty="0" smtClean="0"/>
              <a:t>of </a:t>
            </a:r>
            <a:r>
              <a:rPr lang="en-US" sz="4400" b="1" dirty="0" smtClean="0"/>
              <a:t>Lipids</a:t>
            </a:r>
            <a:r>
              <a:rPr lang="en-US" sz="4400" dirty="0" smtClean="0"/>
              <a:t> 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From site of origin to site of utilization through blood</a:t>
            </a:r>
            <a:r>
              <a:rPr lang="en-US" sz="4400" dirty="0" smtClean="0"/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311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images Lipids\lipid\96841-004-065B01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77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images Lipids\lipid\dischd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95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800100" y="304800"/>
            <a:ext cx="7467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tx2"/>
                </a:solidFill>
              </a:rPr>
              <a:t>Cholesterol </a:t>
            </a:r>
            <a:r>
              <a:rPr lang="en-US" sz="3200" b="1" dirty="0" smtClean="0">
                <a:solidFill>
                  <a:schemeClr val="tx2"/>
                </a:solidFill>
              </a:rPr>
              <a:t>Transported </a:t>
            </a:r>
            <a:r>
              <a:rPr lang="en-US" sz="3200" b="1" dirty="0">
                <a:solidFill>
                  <a:schemeClr val="tx2"/>
                </a:solidFill>
              </a:rPr>
              <a:t>as Lipoprotein </a:t>
            </a:r>
            <a:r>
              <a:rPr lang="en-US" sz="3200" b="1" dirty="0" smtClean="0">
                <a:solidFill>
                  <a:schemeClr val="tx2"/>
                </a:solidFill>
              </a:rPr>
              <a:t>Complex </a:t>
            </a:r>
            <a:r>
              <a:rPr lang="en-US" sz="3200" b="1" dirty="0">
                <a:solidFill>
                  <a:schemeClr val="tx2"/>
                </a:solidFill>
              </a:rPr>
              <a:t>(LDL)</a:t>
            </a:r>
          </a:p>
        </p:txBody>
      </p:sp>
      <p:pic>
        <p:nvPicPr>
          <p:cNvPr id="41987" name="Picture 3" descr="LDL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600200"/>
            <a:ext cx="6858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02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Functions Of Lipoproteins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144000" cy="4389120"/>
          </a:xfrm>
        </p:spPr>
        <p:txBody>
          <a:bodyPr>
            <a:noAutofit/>
          </a:bodyPr>
          <a:lstStyle/>
          <a:p>
            <a:r>
              <a:rPr lang="en-US" sz="4400" dirty="0" smtClean="0"/>
              <a:t>Lipoproteins serve as a </a:t>
            </a:r>
            <a:r>
              <a:rPr lang="en-US" sz="4400" b="1" dirty="0" smtClean="0"/>
              <a:t>vehicle in transportation </a:t>
            </a:r>
            <a:r>
              <a:rPr lang="en-US" sz="4400" dirty="0" smtClean="0"/>
              <a:t>of non polar Lipids</a:t>
            </a:r>
          </a:p>
          <a:p>
            <a:pPr marL="0" indent="0">
              <a:buNone/>
            </a:pPr>
            <a:r>
              <a:rPr lang="en-US" sz="4400" dirty="0" smtClean="0"/>
              <a:t> </a:t>
            </a:r>
          </a:p>
          <a:p>
            <a:r>
              <a:rPr lang="en-US" sz="4400" dirty="0" smtClean="0"/>
              <a:t>From the </a:t>
            </a:r>
            <a:r>
              <a:rPr lang="en-US" sz="4400" b="1" dirty="0" smtClean="0"/>
              <a:t>site of its biosynthesis to the site of utilization </a:t>
            </a:r>
            <a:r>
              <a:rPr lang="en-US" sz="4400" dirty="0" smtClean="0"/>
              <a:t>through </a:t>
            </a:r>
            <a:r>
              <a:rPr lang="en-US" sz="4400" dirty="0" smtClean="0">
                <a:solidFill>
                  <a:srgbClr val="C00000"/>
                </a:solidFill>
              </a:rPr>
              <a:t>aqueous media of blood or lymph.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9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146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Types Of Lipoproteins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3316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638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Depending upon the </a:t>
            </a:r>
            <a:r>
              <a:rPr lang="en-US" sz="3600" b="1" dirty="0" smtClean="0"/>
              <a:t>composition </a:t>
            </a:r>
            <a:r>
              <a:rPr lang="en-US" sz="3600" dirty="0" smtClean="0"/>
              <a:t>and other </a:t>
            </a:r>
            <a:r>
              <a:rPr lang="en-US" sz="3600" b="1" dirty="0" smtClean="0"/>
              <a:t>properties </a:t>
            </a:r>
            <a:r>
              <a:rPr lang="en-US" sz="3600" dirty="0" smtClean="0"/>
              <a:t>following are </a:t>
            </a:r>
            <a:r>
              <a:rPr lang="en-US" sz="3600" b="1" dirty="0" smtClean="0">
                <a:solidFill>
                  <a:srgbClr val="C00000"/>
                </a:solidFill>
              </a:rPr>
              <a:t>the types of Lipoproteins:</a:t>
            </a:r>
          </a:p>
          <a:p>
            <a:pPr lvl="1"/>
            <a:r>
              <a:rPr lang="en-US" sz="3600" b="1" dirty="0" smtClean="0"/>
              <a:t>Chylomicrons (CM)</a:t>
            </a:r>
          </a:p>
          <a:p>
            <a:pPr lvl="1"/>
            <a:r>
              <a:rPr lang="en-US" sz="3600" b="1" dirty="0" smtClean="0"/>
              <a:t>Very Low Density Lipoprotein (VLDL)</a:t>
            </a:r>
          </a:p>
          <a:p>
            <a:pPr lvl="1"/>
            <a:r>
              <a:rPr lang="en-US" sz="3600" b="1" dirty="0" smtClean="0"/>
              <a:t>Low Density Lipoproteins (LDL)</a:t>
            </a:r>
          </a:p>
          <a:p>
            <a:pPr lvl="1"/>
            <a:r>
              <a:rPr lang="en-US" sz="3600" b="1" dirty="0" smtClean="0"/>
              <a:t>High Density Lipoproteins (HDL)</a:t>
            </a:r>
          </a:p>
          <a:p>
            <a:pPr lvl="1"/>
            <a:r>
              <a:rPr lang="en-US" sz="3600" b="1" dirty="0" smtClean="0"/>
              <a:t>Free Fatty acid -Albumin</a:t>
            </a:r>
          </a:p>
          <a:p>
            <a:endParaRPr lang="en-US" b="1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3282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7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0" y="304800"/>
            <a:ext cx="3609975" cy="777875"/>
          </a:xfrm>
        </p:spPr>
        <p:txBody>
          <a:bodyPr/>
          <a:lstStyle/>
          <a:p>
            <a:r>
              <a:rPr lang="en-US" altLang="zh-CN" sz="3600" b="1" dirty="0">
                <a:latin typeface="Times New Roman" pitchFamily="18" charset="0"/>
              </a:rPr>
              <a:t>Lipoproteins</a:t>
            </a:r>
          </a:p>
        </p:txBody>
      </p:sp>
    </p:spTree>
    <p:extLst>
      <p:ext uri="{BB962C8B-B14F-4D97-AF65-F5344CB8AC3E}">
        <p14:creationId xmlns:p14="http://schemas.microsoft.com/office/powerpoint/2010/main" val="26975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839200" cy="4724400"/>
          </a:xfrm>
        </p:spPr>
        <p:txBody>
          <a:bodyPr>
            <a:normAutofit/>
          </a:bodyPr>
          <a:lstStyle/>
          <a:p>
            <a:r>
              <a:rPr lang="en-US" sz="8000" dirty="0"/>
              <a:t>Lipids have </a:t>
            </a:r>
            <a:r>
              <a:rPr lang="en-US" sz="8000" b="1" dirty="0">
                <a:solidFill>
                  <a:srgbClr val="C00000"/>
                </a:solidFill>
              </a:rPr>
              <a:t>dietary and Calorific </a:t>
            </a:r>
            <a:r>
              <a:rPr lang="en-US" sz="8000" b="1" dirty="0" smtClean="0">
                <a:solidFill>
                  <a:srgbClr val="C00000"/>
                </a:solidFill>
              </a:rPr>
              <a:t>value</a:t>
            </a:r>
            <a:endParaRPr lang="en-US" sz="8000" dirty="0"/>
          </a:p>
          <a:p>
            <a:pPr marL="0" indent="0">
              <a:buNone/>
            </a:pPr>
            <a:endParaRPr lang="en-US" sz="8000" dirty="0" smtClean="0"/>
          </a:p>
        </p:txBody>
      </p:sp>
    </p:spTree>
    <p:extLst>
      <p:ext uri="{BB962C8B-B14F-4D97-AF65-F5344CB8AC3E}">
        <p14:creationId xmlns:p14="http://schemas.microsoft.com/office/powerpoint/2010/main" val="183185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4400"/>
            <a:ext cx="9144000" cy="594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1" y="-228600"/>
            <a:ext cx="8305800" cy="1143000"/>
          </a:xfrm>
        </p:spPr>
        <p:txBody>
          <a:bodyPr/>
          <a:lstStyle/>
          <a:p>
            <a:pPr algn="ctr"/>
            <a:r>
              <a:rPr lang="en-US" b="1" dirty="0" smtClean="0"/>
              <a:t>Lipoproteins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511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0"/>
            <a:ext cx="8229600" cy="1524000"/>
          </a:xfrm>
        </p:spPr>
        <p:txBody>
          <a:bodyPr/>
          <a:lstStyle/>
          <a:p>
            <a:pPr algn="ctr"/>
            <a:r>
              <a:rPr lang="en-US" b="1" dirty="0" smtClean="0"/>
              <a:t>CHYLOMICRON (CM)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296400" cy="61722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Site Of Synthesis of Chylomicron: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</a:t>
            </a:r>
            <a:r>
              <a:rPr lang="en-US" sz="3200" b="1" dirty="0" smtClean="0">
                <a:solidFill>
                  <a:srgbClr val="C00000"/>
                </a:solidFill>
              </a:rPr>
              <a:t>Small Intestine</a:t>
            </a:r>
          </a:p>
          <a:p>
            <a:r>
              <a:rPr lang="en-US" sz="3200" b="1" dirty="0" smtClean="0"/>
              <a:t>Percentage of  Lipids in CM: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</a:t>
            </a:r>
            <a:r>
              <a:rPr lang="en-US" sz="3200" b="1" dirty="0" smtClean="0">
                <a:solidFill>
                  <a:srgbClr val="C00000"/>
                </a:solidFill>
              </a:rPr>
              <a:t>99 % </a:t>
            </a:r>
            <a:r>
              <a:rPr lang="en-US" sz="3200" dirty="0" smtClean="0">
                <a:solidFill>
                  <a:srgbClr val="C00000"/>
                </a:solidFill>
              </a:rPr>
              <a:t>(CM is least dense due to high Lipids)</a:t>
            </a:r>
          </a:p>
          <a:p>
            <a:r>
              <a:rPr lang="en-US" sz="3200" b="1" dirty="0" smtClean="0"/>
              <a:t>High </a:t>
            </a:r>
            <a:r>
              <a:rPr lang="en-US" sz="3200" b="1" dirty="0"/>
              <a:t>concentration of associated Lipid in </a:t>
            </a:r>
            <a:r>
              <a:rPr lang="en-US" sz="3200" b="1" dirty="0" smtClean="0"/>
              <a:t>CM: 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</a:rPr>
              <a:t>   Triacylglycerol </a:t>
            </a:r>
            <a:r>
              <a:rPr lang="en-US" sz="3200" b="1" dirty="0">
                <a:solidFill>
                  <a:srgbClr val="C00000"/>
                </a:solidFill>
              </a:rPr>
              <a:t>(</a:t>
            </a:r>
            <a:r>
              <a:rPr lang="en-US" sz="3200" b="1" dirty="0" smtClean="0">
                <a:solidFill>
                  <a:srgbClr val="C00000"/>
                </a:solidFill>
              </a:rPr>
              <a:t>Exogenous Origin)</a:t>
            </a:r>
          </a:p>
          <a:p>
            <a:r>
              <a:rPr lang="en-US" sz="3200" b="1" dirty="0"/>
              <a:t>Percentage of </a:t>
            </a:r>
            <a:r>
              <a:rPr lang="en-US" sz="3200" b="1" dirty="0" smtClean="0"/>
              <a:t>Protein </a:t>
            </a:r>
            <a:r>
              <a:rPr lang="en-US" sz="3200" b="1" dirty="0"/>
              <a:t>in CM</a:t>
            </a:r>
            <a:r>
              <a:rPr lang="en-US" sz="3200" b="1" dirty="0">
                <a:solidFill>
                  <a:srgbClr val="C00000"/>
                </a:solidFill>
              </a:rPr>
              <a:t>: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C00000"/>
                </a:solidFill>
              </a:rPr>
              <a:t>   1</a:t>
            </a:r>
            <a:r>
              <a:rPr lang="en-US" sz="3200" b="1" dirty="0" smtClean="0">
                <a:solidFill>
                  <a:srgbClr val="C00000"/>
                </a:solidFill>
              </a:rPr>
              <a:t>%</a:t>
            </a:r>
            <a:endParaRPr lang="en-US" sz="3200" b="1" dirty="0">
              <a:solidFill>
                <a:srgbClr val="C00000"/>
              </a:solidFill>
            </a:endParaRPr>
          </a:p>
          <a:p>
            <a:r>
              <a:rPr lang="en-US" sz="3200" b="1" dirty="0"/>
              <a:t>Associated </a:t>
            </a:r>
            <a:r>
              <a:rPr lang="en-US" sz="3200" b="1" dirty="0" smtClean="0"/>
              <a:t>Apoproteins in CM</a:t>
            </a:r>
            <a:r>
              <a:rPr lang="en-US" sz="3200" dirty="0" smtClean="0"/>
              <a:t>: 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  </a:t>
            </a:r>
            <a:r>
              <a:rPr lang="en-US" sz="3200" b="1" dirty="0">
                <a:solidFill>
                  <a:srgbClr val="C00000"/>
                </a:solidFill>
              </a:rPr>
              <a:t>Apo B48, </a:t>
            </a:r>
            <a:r>
              <a:rPr lang="en-US" sz="3200" dirty="0">
                <a:solidFill>
                  <a:srgbClr val="C00000"/>
                </a:solidFill>
              </a:rPr>
              <a:t>Apo CII and Apo E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endParaRPr lang="en-US" sz="3200" b="1" dirty="0" smtClean="0">
              <a:solidFill>
                <a:srgbClr val="C00000"/>
              </a:solidFill>
            </a:endParaRP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6331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91440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sz="4800" b="1" dirty="0" smtClean="0"/>
              <a:t>Source </a:t>
            </a:r>
            <a:r>
              <a:rPr lang="en-US" sz="4800" b="1" dirty="0"/>
              <a:t>Of </a:t>
            </a:r>
            <a:r>
              <a:rPr lang="en-US" sz="4800" b="1" dirty="0" smtClean="0"/>
              <a:t>Lipids in CM </a:t>
            </a:r>
            <a:r>
              <a:rPr lang="en-US" sz="4800" dirty="0"/>
              <a:t>: </a:t>
            </a:r>
            <a:r>
              <a:rPr lang="en-US" sz="4800" b="1" dirty="0">
                <a:solidFill>
                  <a:srgbClr val="C00000"/>
                </a:solidFill>
              </a:rPr>
              <a:t>Exogenous /Dietary </a:t>
            </a:r>
            <a:r>
              <a:rPr lang="en-US" sz="4800" b="1" dirty="0" smtClean="0">
                <a:solidFill>
                  <a:srgbClr val="C00000"/>
                </a:solidFill>
              </a:rPr>
              <a:t>origin</a:t>
            </a:r>
          </a:p>
          <a:p>
            <a:pPr marL="0" indent="0">
              <a:buNone/>
            </a:pPr>
            <a:endParaRPr lang="en-US" sz="4800" b="1" dirty="0" smtClean="0">
              <a:solidFill>
                <a:srgbClr val="C00000"/>
              </a:solidFill>
            </a:endParaRPr>
          </a:p>
          <a:p>
            <a:r>
              <a:rPr lang="en-US" sz="4800" b="1" dirty="0" smtClean="0"/>
              <a:t>Role of Chylomicron (CM) : </a:t>
            </a:r>
            <a:endParaRPr lang="en-US" sz="4800" b="1" dirty="0"/>
          </a:p>
          <a:p>
            <a:pPr marL="0" indent="0">
              <a:buNone/>
            </a:pP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smtClean="0">
                <a:solidFill>
                  <a:srgbClr val="C00000"/>
                </a:solidFill>
              </a:rPr>
              <a:t>CM </a:t>
            </a:r>
            <a:r>
              <a:rPr lang="en-US" sz="4800" b="1" dirty="0" smtClean="0"/>
              <a:t>Transports </a:t>
            </a:r>
            <a:r>
              <a:rPr lang="en-US" sz="4800" b="1" dirty="0">
                <a:solidFill>
                  <a:srgbClr val="C00000"/>
                </a:solidFill>
              </a:rPr>
              <a:t>d</a:t>
            </a:r>
            <a:r>
              <a:rPr lang="en-US" sz="4800" b="1" dirty="0" smtClean="0">
                <a:solidFill>
                  <a:srgbClr val="C00000"/>
                </a:solidFill>
              </a:rPr>
              <a:t>ietary </a:t>
            </a:r>
            <a:r>
              <a:rPr lang="en-US" sz="4800" b="1" dirty="0">
                <a:solidFill>
                  <a:srgbClr val="C00000"/>
                </a:solidFill>
              </a:rPr>
              <a:t>exogenous Lipids from </a:t>
            </a:r>
            <a:r>
              <a:rPr lang="en-US" sz="4800" b="1" dirty="0" smtClean="0">
                <a:solidFill>
                  <a:srgbClr val="C00000"/>
                </a:solidFill>
              </a:rPr>
              <a:t>Intestine </a:t>
            </a:r>
            <a:r>
              <a:rPr lang="en-US" sz="4800" b="1" dirty="0">
                <a:solidFill>
                  <a:srgbClr val="C00000"/>
                </a:solidFill>
              </a:rPr>
              <a:t>to </a:t>
            </a:r>
            <a:r>
              <a:rPr lang="en-US" sz="4800" b="1" dirty="0" smtClean="0">
                <a:solidFill>
                  <a:srgbClr val="C00000"/>
                </a:solidFill>
              </a:rPr>
              <a:t>Liver </a:t>
            </a:r>
            <a:r>
              <a:rPr lang="en-US" sz="4800" b="1" dirty="0">
                <a:solidFill>
                  <a:srgbClr val="C00000"/>
                </a:solidFill>
              </a:rPr>
              <a:t>through lymph and blood.</a:t>
            </a:r>
          </a:p>
          <a:p>
            <a:endParaRPr lang="en-US" sz="4400" b="1" dirty="0">
              <a:solidFill>
                <a:srgbClr val="C00000"/>
              </a:solidFill>
            </a:endParaRPr>
          </a:p>
          <a:p>
            <a:endParaRPr lang="en-US" sz="4800" b="1" dirty="0" smtClean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35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/>
              <a:t>VLDL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915400" cy="57150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600" b="1" dirty="0" smtClean="0"/>
          </a:p>
          <a:p>
            <a:r>
              <a:rPr lang="en-US" sz="3600" b="1" dirty="0" smtClean="0"/>
              <a:t>Site </a:t>
            </a:r>
            <a:r>
              <a:rPr lang="en-US" sz="3600" b="1" dirty="0"/>
              <a:t>Of </a:t>
            </a:r>
            <a:r>
              <a:rPr lang="en-US" sz="3600" b="1" dirty="0" smtClean="0"/>
              <a:t>Synthesis of VLDL</a:t>
            </a:r>
            <a:r>
              <a:rPr lang="en-US" sz="3600" dirty="0" smtClean="0"/>
              <a:t>: 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</a:rPr>
              <a:t>  Liver  (80%)</a:t>
            </a:r>
            <a:r>
              <a:rPr lang="en-US" sz="3600" dirty="0" smtClean="0"/>
              <a:t> and  </a:t>
            </a:r>
            <a:r>
              <a:rPr lang="en-US" sz="3600" b="1" dirty="0" smtClean="0">
                <a:solidFill>
                  <a:srgbClr val="C00000"/>
                </a:solidFill>
              </a:rPr>
              <a:t>Small Intestine (20%).</a:t>
            </a:r>
            <a:endParaRPr lang="en-US" sz="3600" b="1" dirty="0">
              <a:solidFill>
                <a:srgbClr val="C00000"/>
              </a:solidFill>
            </a:endParaRPr>
          </a:p>
          <a:p>
            <a:r>
              <a:rPr lang="en-US" sz="3600" b="1" dirty="0"/>
              <a:t>Percentage of  </a:t>
            </a:r>
            <a:r>
              <a:rPr lang="en-US" sz="3600" b="1" dirty="0" smtClean="0"/>
              <a:t> Lipids in VLDL </a:t>
            </a:r>
            <a:r>
              <a:rPr lang="en-US" sz="3600" dirty="0" smtClean="0"/>
              <a:t>: </a:t>
            </a:r>
            <a:r>
              <a:rPr lang="en-US" sz="3600" b="1" dirty="0" smtClean="0">
                <a:solidFill>
                  <a:srgbClr val="C00000"/>
                </a:solidFill>
              </a:rPr>
              <a:t>92%</a:t>
            </a:r>
          </a:p>
          <a:p>
            <a:r>
              <a:rPr lang="en-US" sz="3600" b="1" dirty="0"/>
              <a:t>High concentration of associated Lipid in VLDL is: </a:t>
            </a:r>
            <a:r>
              <a:rPr lang="en-US" sz="3600" b="1" dirty="0" smtClean="0"/>
              <a:t> </a:t>
            </a:r>
            <a:r>
              <a:rPr lang="en-US" sz="3600" b="1" dirty="0" smtClean="0">
                <a:solidFill>
                  <a:srgbClr val="C00000"/>
                </a:solidFill>
              </a:rPr>
              <a:t>Endogenous Triacylglycerol</a:t>
            </a:r>
            <a:endParaRPr lang="en-US" sz="3600" b="1" dirty="0">
              <a:solidFill>
                <a:srgbClr val="C00000"/>
              </a:solidFill>
            </a:endParaRPr>
          </a:p>
          <a:p>
            <a:r>
              <a:rPr lang="en-US" sz="3600" b="1" dirty="0"/>
              <a:t>Percentage of </a:t>
            </a:r>
            <a:r>
              <a:rPr lang="en-US" sz="3600" b="1" dirty="0" smtClean="0"/>
              <a:t> Protein in VLDL</a:t>
            </a:r>
            <a:r>
              <a:rPr lang="en-US" sz="3600" dirty="0" smtClean="0"/>
              <a:t>: </a:t>
            </a:r>
            <a:r>
              <a:rPr lang="en-US" sz="3600" b="1" dirty="0" smtClean="0">
                <a:solidFill>
                  <a:srgbClr val="C00000"/>
                </a:solidFill>
              </a:rPr>
              <a:t>8%</a:t>
            </a:r>
          </a:p>
          <a:p>
            <a:r>
              <a:rPr lang="en-US" sz="3600" b="1" dirty="0" smtClean="0"/>
              <a:t>Associated </a:t>
            </a:r>
            <a:r>
              <a:rPr lang="en-US" sz="3600" b="1" dirty="0"/>
              <a:t>Apoproteins in VLDL</a:t>
            </a:r>
            <a:r>
              <a:rPr lang="en-US" sz="3600" dirty="0"/>
              <a:t>: </a:t>
            </a:r>
          </a:p>
          <a:p>
            <a:pPr marL="0" indent="0">
              <a:buNone/>
            </a:pPr>
            <a:r>
              <a:rPr lang="en-US" sz="3600" b="1" dirty="0"/>
              <a:t>  </a:t>
            </a:r>
            <a:r>
              <a:rPr lang="en-US" sz="3600" b="1" dirty="0">
                <a:solidFill>
                  <a:srgbClr val="C00000"/>
                </a:solidFill>
              </a:rPr>
              <a:t>Apo B100</a:t>
            </a:r>
            <a:r>
              <a:rPr lang="en-US" sz="3600" dirty="0">
                <a:solidFill>
                  <a:srgbClr val="C00000"/>
                </a:solidFill>
              </a:rPr>
              <a:t>, Apo CI, Apo CII and Apo E.</a:t>
            </a:r>
          </a:p>
          <a:p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6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991600" cy="5791200"/>
          </a:xfrm>
        </p:spPr>
        <p:txBody>
          <a:bodyPr>
            <a:normAutofit lnSpcReduction="10000"/>
          </a:bodyPr>
          <a:lstStyle/>
          <a:p>
            <a:r>
              <a:rPr lang="en-US" sz="4800" b="1" dirty="0" smtClean="0"/>
              <a:t>Source </a:t>
            </a:r>
            <a:r>
              <a:rPr lang="en-US" sz="4800" b="1" dirty="0"/>
              <a:t>Of </a:t>
            </a:r>
            <a:r>
              <a:rPr lang="en-US" sz="4800" b="1" dirty="0" smtClean="0"/>
              <a:t>Lipids to VLDL </a:t>
            </a:r>
            <a:r>
              <a:rPr lang="en-US" sz="4800" dirty="0"/>
              <a:t>: </a:t>
            </a:r>
            <a:r>
              <a:rPr lang="en-US" sz="4800" b="1" dirty="0" smtClean="0">
                <a:solidFill>
                  <a:srgbClr val="C00000"/>
                </a:solidFill>
              </a:rPr>
              <a:t>Endogenously biosynthesized Lipids in Liver and Intestine.</a:t>
            </a:r>
          </a:p>
          <a:p>
            <a:r>
              <a:rPr lang="en-US" sz="4800" b="1" dirty="0" smtClean="0"/>
              <a:t>Role Of VLDL:</a:t>
            </a:r>
          </a:p>
          <a:p>
            <a:pPr marL="0" indent="0">
              <a:buNone/>
            </a:pPr>
            <a:r>
              <a:rPr lang="en-US" sz="4800" b="1" dirty="0"/>
              <a:t> </a:t>
            </a:r>
            <a:r>
              <a:rPr lang="en-US" sz="4800" b="1" dirty="0" smtClean="0"/>
              <a:t>VLDL  Transports </a:t>
            </a:r>
            <a:r>
              <a:rPr lang="en-US" sz="4800" b="1" dirty="0" smtClean="0">
                <a:solidFill>
                  <a:srgbClr val="C00000"/>
                </a:solidFill>
              </a:rPr>
              <a:t>Endogenous </a:t>
            </a:r>
            <a:r>
              <a:rPr lang="en-US" sz="4800" b="1" dirty="0">
                <a:solidFill>
                  <a:srgbClr val="C00000"/>
                </a:solidFill>
              </a:rPr>
              <a:t>lipids from Liver to </a:t>
            </a:r>
            <a:r>
              <a:rPr lang="en-US" sz="4800" b="1" dirty="0" smtClean="0">
                <a:solidFill>
                  <a:srgbClr val="C00000"/>
                </a:solidFill>
              </a:rPr>
              <a:t>Extra </a:t>
            </a:r>
            <a:r>
              <a:rPr lang="en-US" sz="4800" b="1" dirty="0">
                <a:solidFill>
                  <a:srgbClr val="C00000"/>
                </a:solidFill>
              </a:rPr>
              <a:t>H</a:t>
            </a:r>
            <a:r>
              <a:rPr lang="en-US" sz="4800" b="1" dirty="0" smtClean="0">
                <a:solidFill>
                  <a:srgbClr val="C00000"/>
                </a:solidFill>
              </a:rPr>
              <a:t>epatic </a:t>
            </a:r>
            <a:r>
              <a:rPr lang="en-US" sz="4800" b="1" dirty="0">
                <a:solidFill>
                  <a:srgbClr val="C00000"/>
                </a:solidFill>
              </a:rPr>
              <a:t>tissues.</a:t>
            </a:r>
          </a:p>
          <a:p>
            <a:endParaRPr lang="en-US" sz="4400" dirty="0">
              <a:solidFill>
                <a:srgbClr val="C00000"/>
              </a:solidFill>
            </a:endParaRPr>
          </a:p>
          <a:p>
            <a:endParaRPr lang="en-US" sz="4400" b="1" dirty="0" smtClean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0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smtClean="0"/>
              <a:t>LDL</a:t>
            </a:r>
            <a:endParaRPr lang="en-US" sz="8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601200" cy="5638800"/>
          </a:xfrm>
        </p:spPr>
        <p:txBody>
          <a:bodyPr>
            <a:noAutofit/>
          </a:bodyPr>
          <a:lstStyle/>
          <a:p>
            <a:r>
              <a:rPr lang="en-US" sz="3200" b="1" dirty="0"/>
              <a:t>Site Of </a:t>
            </a:r>
            <a:r>
              <a:rPr lang="en-US" sz="3200" b="1" dirty="0" smtClean="0"/>
              <a:t>LDL Synthesis</a:t>
            </a:r>
            <a:r>
              <a:rPr lang="en-US" sz="3200" dirty="0"/>
              <a:t>: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In </a:t>
            </a:r>
            <a:r>
              <a:rPr lang="en-US" sz="3200" b="1" dirty="0" smtClean="0">
                <a:solidFill>
                  <a:srgbClr val="C00000"/>
                </a:solidFill>
              </a:rPr>
              <a:t>Blood circulation from VLDL</a:t>
            </a:r>
            <a:endParaRPr lang="en-US" sz="3200" b="1" dirty="0">
              <a:solidFill>
                <a:srgbClr val="C00000"/>
              </a:solidFill>
            </a:endParaRPr>
          </a:p>
          <a:p>
            <a:r>
              <a:rPr lang="en-US" sz="3200" b="1" dirty="0"/>
              <a:t>Percentage of  associated </a:t>
            </a:r>
            <a:r>
              <a:rPr lang="en-US" sz="3200" b="1" dirty="0" smtClean="0"/>
              <a:t>Lipids in LDL: </a:t>
            </a:r>
          </a:p>
          <a:p>
            <a:pPr marL="0" indent="0">
              <a:buNone/>
            </a:pPr>
            <a:r>
              <a:rPr lang="en-US" sz="3200" dirty="0" smtClean="0"/>
              <a:t>   </a:t>
            </a:r>
            <a:r>
              <a:rPr lang="en-US" sz="3200" b="1" dirty="0" smtClean="0">
                <a:solidFill>
                  <a:srgbClr val="C00000"/>
                </a:solidFill>
              </a:rPr>
              <a:t>80%</a:t>
            </a:r>
          </a:p>
          <a:p>
            <a:r>
              <a:rPr lang="en-US" sz="3200" b="1" dirty="0"/>
              <a:t>High concentration of associated Lipid in LDL </a:t>
            </a:r>
            <a:r>
              <a:rPr lang="en-US" sz="3200" b="1" dirty="0" smtClean="0"/>
              <a:t>is: </a:t>
            </a:r>
            <a:r>
              <a:rPr lang="en-US" sz="3200" b="1" dirty="0" smtClean="0">
                <a:solidFill>
                  <a:srgbClr val="C00000"/>
                </a:solidFill>
              </a:rPr>
              <a:t>Cholesterol</a:t>
            </a:r>
            <a:endParaRPr lang="en-US" sz="3200" b="1" dirty="0">
              <a:solidFill>
                <a:srgbClr val="C00000"/>
              </a:solidFill>
            </a:endParaRPr>
          </a:p>
          <a:p>
            <a:r>
              <a:rPr lang="en-US" sz="3200" b="1" dirty="0"/>
              <a:t>Percentage of associated </a:t>
            </a:r>
            <a:r>
              <a:rPr lang="en-US" sz="3200" b="1" dirty="0" smtClean="0"/>
              <a:t>Protein in LDL</a:t>
            </a:r>
            <a:r>
              <a:rPr lang="en-US" sz="3200" dirty="0" smtClean="0"/>
              <a:t>:</a:t>
            </a:r>
          </a:p>
          <a:p>
            <a:pPr marL="0" indent="0">
              <a:buNone/>
            </a:pPr>
            <a:r>
              <a:rPr lang="en-US" sz="3200" b="1" dirty="0" smtClean="0">
                <a:solidFill>
                  <a:srgbClr val="C00000"/>
                </a:solidFill>
              </a:rPr>
              <a:t>   20%</a:t>
            </a:r>
          </a:p>
          <a:p>
            <a:r>
              <a:rPr lang="en-US" sz="3200" b="1" dirty="0" smtClean="0"/>
              <a:t>Associated </a:t>
            </a:r>
            <a:r>
              <a:rPr lang="en-US" sz="3200" b="1" dirty="0"/>
              <a:t>Apoproteins of LDL</a:t>
            </a:r>
            <a:r>
              <a:rPr lang="en-US" sz="3200" dirty="0"/>
              <a:t>: 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C00000"/>
                </a:solidFill>
              </a:rPr>
              <a:t>  Apo B100</a:t>
            </a:r>
            <a:r>
              <a:rPr lang="en-US" sz="3200" dirty="0">
                <a:solidFill>
                  <a:srgbClr val="C00000"/>
                </a:solidFill>
              </a:rPr>
              <a:t>, Apo CI, Apo CII and ApoE</a:t>
            </a:r>
          </a:p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601200" cy="6400800"/>
          </a:xfrm>
        </p:spPr>
        <p:txBody>
          <a:bodyPr>
            <a:noAutofit/>
          </a:bodyPr>
          <a:lstStyle/>
          <a:p>
            <a:r>
              <a:rPr lang="en-US" sz="4800" b="1" dirty="0"/>
              <a:t>Source Of Lipids in LDL</a:t>
            </a:r>
            <a:r>
              <a:rPr lang="en-US" sz="4800" dirty="0"/>
              <a:t>: </a:t>
            </a:r>
            <a:r>
              <a:rPr lang="en-US" sz="4800" b="1" dirty="0">
                <a:solidFill>
                  <a:srgbClr val="C00000"/>
                </a:solidFill>
              </a:rPr>
              <a:t>Endogenously biosynthesized Lipids in </a:t>
            </a:r>
            <a:r>
              <a:rPr lang="en-US" sz="4800" b="1" dirty="0" smtClean="0">
                <a:solidFill>
                  <a:srgbClr val="C00000"/>
                </a:solidFill>
              </a:rPr>
              <a:t>Liver</a:t>
            </a:r>
          </a:p>
          <a:p>
            <a:pPr marL="0" indent="0">
              <a:buNone/>
            </a:pPr>
            <a:endParaRPr lang="en-US" sz="4800" b="1" dirty="0" smtClean="0">
              <a:solidFill>
                <a:srgbClr val="C00000"/>
              </a:solidFill>
            </a:endParaRPr>
          </a:p>
          <a:p>
            <a:r>
              <a:rPr lang="en-US" sz="4800" b="1" dirty="0" smtClean="0"/>
              <a:t>Role Of LDL: </a:t>
            </a:r>
          </a:p>
          <a:p>
            <a:pPr marL="0" indent="0">
              <a:buNone/>
            </a:pPr>
            <a:r>
              <a:rPr lang="en-US" sz="4800" b="1" dirty="0" smtClean="0">
                <a:solidFill>
                  <a:srgbClr val="C00000"/>
                </a:solidFill>
              </a:rPr>
              <a:t>LDL transports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smtClean="0">
                <a:solidFill>
                  <a:srgbClr val="C00000"/>
                </a:solidFill>
              </a:rPr>
              <a:t>Endogenous </a:t>
            </a:r>
            <a:r>
              <a:rPr lang="en-US" sz="4800" b="1" dirty="0">
                <a:solidFill>
                  <a:srgbClr val="C00000"/>
                </a:solidFill>
              </a:rPr>
              <a:t>Cholesterol from </a:t>
            </a:r>
            <a:r>
              <a:rPr lang="en-US" sz="4800" b="1" dirty="0" smtClean="0">
                <a:solidFill>
                  <a:srgbClr val="C00000"/>
                </a:solidFill>
              </a:rPr>
              <a:t>Liver </a:t>
            </a:r>
            <a:r>
              <a:rPr lang="en-US" sz="4800" b="1" dirty="0">
                <a:solidFill>
                  <a:srgbClr val="C00000"/>
                </a:solidFill>
              </a:rPr>
              <a:t>to extra hepatic tissues.</a:t>
            </a:r>
          </a:p>
          <a:p>
            <a:endParaRPr lang="en-US" sz="4800" dirty="0">
              <a:solidFill>
                <a:srgbClr val="C00000"/>
              </a:solidFill>
            </a:endParaRPr>
          </a:p>
          <a:p>
            <a:endParaRPr lang="en-US" sz="4400" b="1" dirty="0" smtClean="0"/>
          </a:p>
        </p:txBody>
      </p:sp>
    </p:spTree>
    <p:extLst>
      <p:ext uri="{BB962C8B-B14F-4D97-AF65-F5344CB8AC3E}">
        <p14:creationId xmlns:p14="http://schemas.microsoft.com/office/powerpoint/2010/main" val="118192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 smtClean="0"/>
              <a:t>HDL</a:t>
            </a:r>
            <a:endParaRPr lang="en-US" sz="7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991600" cy="4617720"/>
          </a:xfrm>
        </p:spPr>
        <p:txBody>
          <a:bodyPr>
            <a:noAutofit/>
          </a:bodyPr>
          <a:lstStyle/>
          <a:p>
            <a:r>
              <a:rPr lang="en-US" sz="3600" b="1" dirty="0"/>
              <a:t>Site o</a:t>
            </a:r>
            <a:r>
              <a:rPr lang="en-US" sz="3600" b="1" dirty="0" smtClean="0"/>
              <a:t>f nascent(new) HDL </a:t>
            </a:r>
            <a:r>
              <a:rPr lang="en-US" sz="3600" b="1" dirty="0"/>
              <a:t>Synthesis</a:t>
            </a:r>
            <a:r>
              <a:rPr lang="en-US" sz="3600" dirty="0"/>
              <a:t>: 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</a:t>
            </a:r>
            <a:r>
              <a:rPr lang="en-US" sz="3600" b="1" dirty="0" smtClean="0">
                <a:solidFill>
                  <a:srgbClr val="C00000"/>
                </a:solidFill>
              </a:rPr>
              <a:t>In Liver </a:t>
            </a:r>
          </a:p>
          <a:p>
            <a:r>
              <a:rPr lang="en-US" sz="3600" b="1" dirty="0" smtClean="0"/>
              <a:t>Percentage </a:t>
            </a:r>
            <a:r>
              <a:rPr lang="en-US" sz="3600" b="1" dirty="0"/>
              <a:t>of  associated </a:t>
            </a:r>
            <a:r>
              <a:rPr lang="en-US" sz="3600" b="1" dirty="0" smtClean="0"/>
              <a:t>Lipids in HDL: </a:t>
            </a:r>
            <a:r>
              <a:rPr lang="en-US" sz="3600" b="1" dirty="0" smtClean="0">
                <a:solidFill>
                  <a:srgbClr val="C00000"/>
                </a:solidFill>
              </a:rPr>
              <a:t>50%</a:t>
            </a:r>
          </a:p>
          <a:p>
            <a:r>
              <a:rPr lang="en-US" sz="3600" b="1" dirty="0"/>
              <a:t>High concentration of associated Lipid in HDL: </a:t>
            </a:r>
            <a:r>
              <a:rPr lang="en-US" sz="3600" b="1" dirty="0" smtClean="0">
                <a:solidFill>
                  <a:srgbClr val="C00000"/>
                </a:solidFill>
              </a:rPr>
              <a:t>Phospholipids</a:t>
            </a:r>
            <a:endParaRPr lang="en-US" sz="3600" b="1" dirty="0">
              <a:solidFill>
                <a:srgbClr val="C00000"/>
              </a:solidFill>
            </a:endParaRPr>
          </a:p>
          <a:p>
            <a:r>
              <a:rPr lang="en-US" sz="3600" b="1" dirty="0"/>
              <a:t>Percentage of associated </a:t>
            </a:r>
            <a:r>
              <a:rPr lang="en-US" sz="3600" b="1" dirty="0" smtClean="0"/>
              <a:t>Protein in HDL</a:t>
            </a:r>
            <a:r>
              <a:rPr lang="en-US" sz="3600" dirty="0" smtClean="0"/>
              <a:t>: </a:t>
            </a:r>
            <a:r>
              <a:rPr lang="en-US" sz="3600" b="1" dirty="0" smtClean="0">
                <a:solidFill>
                  <a:srgbClr val="C00000"/>
                </a:solidFill>
              </a:rPr>
              <a:t>50% </a:t>
            </a:r>
            <a:r>
              <a:rPr lang="en-US" sz="3600" dirty="0" smtClean="0"/>
              <a:t>(HDL is more dense due to high content of </a:t>
            </a:r>
            <a:r>
              <a:rPr lang="en-US" sz="3600" b="1" dirty="0" smtClean="0"/>
              <a:t>Proteins</a:t>
            </a:r>
            <a:r>
              <a:rPr lang="en-US" sz="3600" dirty="0" smtClean="0"/>
              <a:t>)</a:t>
            </a:r>
            <a:endParaRPr lang="en-US" sz="3600" dirty="0"/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6906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220200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300" b="1" dirty="0">
              <a:solidFill>
                <a:srgbClr val="C00000"/>
              </a:solidFill>
            </a:endParaRPr>
          </a:p>
          <a:p>
            <a:r>
              <a:rPr lang="en-US" sz="4300" b="1" dirty="0" smtClean="0"/>
              <a:t>HDL Associated </a:t>
            </a:r>
            <a:r>
              <a:rPr lang="en-US" sz="4300" b="1" dirty="0"/>
              <a:t>Apoproteins</a:t>
            </a:r>
            <a:r>
              <a:rPr lang="en-US" sz="4300" dirty="0"/>
              <a:t>: </a:t>
            </a:r>
          </a:p>
          <a:p>
            <a:pPr marL="0" indent="0">
              <a:buNone/>
            </a:pPr>
            <a:r>
              <a:rPr lang="en-US" sz="4300" dirty="0"/>
              <a:t>   </a:t>
            </a:r>
            <a:r>
              <a:rPr lang="en-US" sz="6000" b="1" dirty="0">
                <a:solidFill>
                  <a:srgbClr val="C00000"/>
                </a:solidFill>
              </a:rPr>
              <a:t>Apo A I, Apo A II 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C00000"/>
                </a:solidFill>
              </a:rPr>
              <a:t>   Apo C I, Apo C II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C00000"/>
                </a:solidFill>
              </a:rPr>
              <a:t>   Apo D and Apo </a:t>
            </a:r>
            <a:r>
              <a:rPr lang="en-US" sz="6000" b="1" dirty="0" smtClean="0">
                <a:solidFill>
                  <a:srgbClr val="C00000"/>
                </a:solidFill>
              </a:rPr>
              <a:t>E</a:t>
            </a:r>
          </a:p>
          <a:p>
            <a:pPr marL="0" indent="0">
              <a:buNone/>
            </a:pPr>
            <a:endParaRPr lang="en-US" sz="60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4300" b="1" dirty="0" smtClean="0"/>
          </a:p>
          <a:p>
            <a:pPr marL="0" indent="0">
              <a:buNone/>
            </a:pPr>
            <a:endParaRPr lang="en-US" sz="4300" dirty="0"/>
          </a:p>
          <a:p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4102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 smtClean="0"/>
              <a:t>HDL Is Associated With Enzyme LCAT Responsible For Cholesterol Esterification And Its Excretion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2722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915400" cy="5791200"/>
          </a:xfrm>
        </p:spPr>
        <p:txBody>
          <a:bodyPr>
            <a:noAutofit/>
          </a:bodyPr>
          <a:lstStyle/>
          <a:p>
            <a:r>
              <a:rPr lang="en-US" sz="5400" dirty="0" smtClean="0"/>
              <a:t>Lipids are </a:t>
            </a:r>
            <a:r>
              <a:rPr lang="en-US" sz="5400" b="1" dirty="0" smtClean="0">
                <a:solidFill>
                  <a:srgbClr val="C00000"/>
                </a:solidFill>
              </a:rPr>
              <a:t>chief constituents </a:t>
            </a:r>
            <a:r>
              <a:rPr lang="en-US" sz="5400" b="1" dirty="0" smtClean="0"/>
              <a:t>of human </a:t>
            </a:r>
            <a:r>
              <a:rPr lang="en-US" sz="5400" b="1" dirty="0" smtClean="0">
                <a:solidFill>
                  <a:srgbClr val="C00000"/>
                </a:solidFill>
              </a:rPr>
              <a:t>food</a:t>
            </a:r>
            <a:r>
              <a:rPr lang="en-US" sz="5400" dirty="0" smtClean="0"/>
              <a:t>.</a:t>
            </a:r>
          </a:p>
          <a:p>
            <a:r>
              <a:rPr lang="en-US" sz="5400" dirty="0" smtClean="0"/>
              <a:t>Dietary </a:t>
            </a:r>
            <a:r>
              <a:rPr lang="en-US" sz="5400" dirty="0"/>
              <a:t>Lipids </a:t>
            </a:r>
            <a:r>
              <a:rPr lang="en-US" sz="5400" b="1" dirty="0" smtClean="0"/>
              <a:t>Ingested</a:t>
            </a:r>
            <a:r>
              <a:rPr lang="en-US" sz="5400" dirty="0" smtClean="0"/>
              <a:t> (eaten) are </a:t>
            </a:r>
            <a:r>
              <a:rPr lang="en-US" sz="5400" b="1" dirty="0" smtClean="0"/>
              <a:t>digested, absorbed </a:t>
            </a:r>
            <a:r>
              <a:rPr lang="en-US" sz="5400" dirty="0" smtClean="0"/>
              <a:t>and </a:t>
            </a:r>
            <a:r>
              <a:rPr lang="en-US" sz="5400" b="1" dirty="0" smtClean="0"/>
              <a:t>assimilated </a:t>
            </a:r>
            <a:r>
              <a:rPr lang="en-US" sz="5400" dirty="0" smtClean="0"/>
              <a:t>in human body.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4014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Role Of HDL </a:t>
            </a:r>
            <a:r>
              <a:rPr lang="en-US" sz="4400" dirty="0"/>
              <a:t>: </a:t>
            </a:r>
          </a:p>
          <a:p>
            <a:pPr marL="0" indent="0">
              <a:buNone/>
            </a:pPr>
            <a:r>
              <a:rPr lang="en-US" sz="4400" dirty="0"/>
              <a:t>Transports extra ,non functional Cholesterol </a:t>
            </a:r>
            <a:r>
              <a:rPr lang="en-US" sz="4400" dirty="0" smtClean="0"/>
              <a:t>present </a:t>
            </a:r>
            <a:r>
              <a:rPr lang="en-US" sz="4400" dirty="0"/>
              <a:t>in blood circulation to Liver for its excretion.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741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5867400"/>
          </a:xfrm>
        </p:spPr>
        <p:txBody>
          <a:bodyPr>
            <a:normAutofit lnSpcReduction="10000"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HDL </a:t>
            </a:r>
            <a:r>
              <a:rPr lang="en-US" sz="4400" dirty="0"/>
              <a:t>has </a:t>
            </a:r>
            <a:r>
              <a:rPr lang="en-US" sz="4400" b="1" dirty="0"/>
              <a:t>scavenging role with protective mechanism.</a:t>
            </a:r>
          </a:p>
          <a:p>
            <a:pPr marL="0" indent="0">
              <a:buNone/>
            </a:pPr>
            <a:endParaRPr lang="en-US" sz="4400" b="1" dirty="0" smtClean="0"/>
          </a:p>
          <a:p>
            <a:r>
              <a:rPr lang="en-US" sz="4400" b="1" dirty="0" smtClean="0"/>
              <a:t>HDL </a:t>
            </a:r>
            <a:r>
              <a:rPr lang="en-US" sz="4400" b="1" dirty="0"/>
              <a:t>Transports Cholesterol </a:t>
            </a:r>
            <a:r>
              <a:rPr lang="en-US" sz="4400" b="1" dirty="0" smtClean="0"/>
              <a:t>from </a:t>
            </a:r>
          </a:p>
          <a:p>
            <a:pPr marL="0" indent="0">
              <a:buNone/>
            </a:pPr>
            <a:r>
              <a:rPr lang="en-US" sz="4400" b="1" dirty="0" smtClean="0">
                <a:solidFill>
                  <a:srgbClr val="C00000"/>
                </a:solidFill>
              </a:rPr>
              <a:t> Extrahepatic </a:t>
            </a:r>
            <a:r>
              <a:rPr lang="en-US" sz="4400" b="1" dirty="0">
                <a:solidFill>
                  <a:srgbClr val="C00000"/>
                </a:solidFill>
              </a:rPr>
              <a:t>tissues back to Liver for its excretion.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FF0000"/>
                </a:solidFill>
              </a:rPr>
              <a:t> </a:t>
            </a:r>
            <a:endParaRPr lang="en-US" sz="4400" b="1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9889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05400"/>
            <a:ext cx="8229600" cy="1143000"/>
          </a:xfrm>
        </p:spPr>
        <p:txBody>
          <a:bodyPr>
            <a:noAutofit/>
          </a:bodyPr>
          <a:lstStyle/>
          <a:p>
            <a:pPr marL="0" indent="0" algn="ctr"/>
            <a:r>
              <a:rPr lang="en-US" sz="6000" b="1" dirty="0" smtClean="0"/>
              <a:t>HDL Has Role </a:t>
            </a:r>
            <a:r>
              <a:rPr lang="en-US" sz="6000" b="1" dirty="0"/>
              <a:t>as </a:t>
            </a:r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6000" b="1" dirty="0" smtClean="0"/>
              <a:t>Reverse </a:t>
            </a:r>
            <a:r>
              <a:rPr lang="en-US" sz="6000" b="1" dirty="0"/>
              <a:t>Transport of </a:t>
            </a:r>
            <a:r>
              <a:rPr lang="en-US" sz="6000" b="1" dirty="0" smtClean="0"/>
              <a:t>Cholesterol</a:t>
            </a:r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>
                <a:solidFill>
                  <a:srgbClr val="C00000"/>
                </a:solidFill>
              </a:rPr>
              <a:t/>
            </a:r>
            <a:br>
              <a:rPr lang="en-US" sz="6000" b="1" dirty="0">
                <a:solidFill>
                  <a:srgbClr val="C00000"/>
                </a:solidFill>
              </a:rPr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78714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4389120"/>
          </a:xfrm>
        </p:spPr>
        <p:txBody>
          <a:bodyPr>
            <a:normAutofit fontScale="92500"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HDL reduces risk of Atherosclerosis</a:t>
            </a:r>
            <a:r>
              <a:rPr lang="en-US" sz="4800" dirty="0" smtClean="0"/>
              <a:t>.</a:t>
            </a:r>
          </a:p>
          <a:p>
            <a:pPr marL="0" indent="0">
              <a:buNone/>
            </a:pPr>
            <a:endParaRPr lang="en-US" sz="4800" b="1" dirty="0" smtClean="0"/>
          </a:p>
          <a:p>
            <a:r>
              <a:rPr lang="en-US" sz="4800" b="1" dirty="0" smtClean="0"/>
              <a:t>HDL </a:t>
            </a:r>
            <a:r>
              <a:rPr lang="en-US" sz="4800" b="1" dirty="0">
                <a:solidFill>
                  <a:srgbClr val="C00000"/>
                </a:solidFill>
              </a:rPr>
              <a:t>clears the body Lipids </a:t>
            </a:r>
            <a:r>
              <a:rPr lang="en-US" sz="4800" dirty="0"/>
              <a:t>and </a:t>
            </a:r>
            <a:r>
              <a:rPr lang="en-US" sz="4800" b="1" dirty="0"/>
              <a:t>do not allow accumulation of Lipids in </a:t>
            </a:r>
            <a:r>
              <a:rPr lang="en-US" sz="4800" b="1" dirty="0" smtClean="0"/>
              <a:t>blood.</a:t>
            </a:r>
            <a:endParaRPr lang="en-US" sz="4800" dirty="0" smtClean="0"/>
          </a:p>
          <a:p>
            <a:endParaRPr lang="en-US" sz="4800" dirty="0"/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2506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5257800"/>
          </a:xfrm>
        </p:spPr>
        <p:txBody>
          <a:bodyPr>
            <a:noAutofit/>
          </a:bodyPr>
          <a:lstStyle/>
          <a:p>
            <a:r>
              <a:rPr lang="en-US" sz="6000" dirty="0" smtClean="0"/>
              <a:t>Thus when </a:t>
            </a:r>
            <a:r>
              <a:rPr lang="en-US" sz="6000" dirty="0"/>
              <a:t>the levels of HDL are </a:t>
            </a:r>
            <a:r>
              <a:rPr lang="en-US" sz="6000" b="1" dirty="0"/>
              <a:t>within normal </a:t>
            </a:r>
            <a:r>
              <a:rPr lang="en-US" sz="6000" b="1" dirty="0" smtClean="0"/>
              <a:t>range </a:t>
            </a:r>
          </a:p>
          <a:p>
            <a:r>
              <a:rPr lang="en-US" sz="6000" b="1" dirty="0" smtClean="0"/>
              <a:t>Cholesterol</a:t>
            </a:r>
            <a:r>
              <a:rPr lang="en-US" sz="6000" dirty="0" smtClean="0"/>
              <a:t> associated with </a:t>
            </a:r>
            <a:r>
              <a:rPr lang="en-US" sz="6000" b="1" dirty="0" smtClean="0"/>
              <a:t>HDL</a:t>
            </a:r>
            <a:r>
              <a:rPr lang="en-US" sz="6000" dirty="0" smtClean="0"/>
              <a:t> is termed as </a:t>
            </a:r>
            <a:r>
              <a:rPr lang="en-US" sz="6000" b="1" dirty="0" smtClean="0"/>
              <a:t>Good Cholesterol </a:t>
            </a:r>
          </a:p>
        </p:txBody>
      </p:sp>
    </p:spTree>
    <p:extLst>
      <p:ext uri="{BB962C8B-B14F-4D97-AF65-F5344CB8AC3E}">
        <p14:creationId xmlns:p14="http://schemas.microsoft.com/office/powerpoint/2010/main" val="289321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991600" cy="51816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Based on Electrophoretic pattern</a:t>
            </a:r>
            <a:r>
              <a:rPr lang="en-US" sz="4800" dirty="0" smtClean="0"/>
              <a:t> the </a:t>
            </a:r>
            <a:r>
              <a:rPr lang="en-US" sz="4800" b="1" dirty="0" smtClean="0"/>
              <a:t>Lipoproteins</a:t>
            </a:r>
            <a:r>
              <a:rPr lang="en-US" sz="4800" dirty="0" smtClean="0"/>
              <a:t> are </a:t>
            </a:r>
            <a:r>
              <a:rPr lang="en-US" sz="4800" b="1" dirty="0" smtClean="0"/>
              <a:t>termed as</a:t>
            </a:r>
            <a:r>
              <a:rPr lang="en-US" sz="4800" dirty="0" smtClean="0"/>
              <a:t>:</a:t>
            </a:r>
          </a:p>
          <a:p>
            <a:pPr lvl="1"/>
            <a:r>
              <a:rPr lang="en-US" sz="4600" b="1" dirty="0" smtClean="0">
                <a:solidFill>
                  <a:srgbClr val="C00000"/>
                </a:solidFill>
              </a:rPr>
              <a:t>LDL:   </a:t>
            </a:r>
            <a:r>
              <a:rPr lang="en-US" sz="4600" b="1" dirty="0" smtClean="0"/>
              <a:t>Beta Lipoproteins</a:t>
            </a:r>
          </a:p>
          <a:p>
            <a:pPr lvl="1"/>
            <a:r>
              <a:rPr lang="en-US" sz="4600" b="1" dirty="0" smtClean="0">
                <a:solidFill>
                  <a:srgbClr val="C00000"/>
                </a:solidFill>
              </a:rPr>
              <a:t>VLDL: </a:t>
            </a:r>
            <a:r>
              <a:rPr lang="en-US" sz="4600" b="1" dirty="0" smtClean="0"/>
              <a:t>Pre Beta Lipoproteins</a:t>
            </a:r>
          </a:p>
          <a:p>
            <a:pPr lvl="1"/>
            <a:r>
              <a:rPr lang="en-US" sz="4600" b="1" dirty="0" smtClean="0">
                <a:solidFill>
                  <a:srgbClr val="C00000"/>
                </a:solidFill>
              </a:rPr>
              <a:t>HDL:   </a:t>
            </a:r>
            <a:r>
              <a:rPr lang="en-US" sz="4600" b="1" dirty="0" smtClean="0"/>
              <a:t>Alpha Lipoproteins</a:t>
            </a:r>
            <a:endParaRPr lang="en-US" sz="4600" b="1" dirty="0"/>
          </a:p>
        </p:txBody>
      </p:sp>
    </p:spTree>
    <p:extLst>
      <p:ext uri="{BB962C8B-B14F-4D97-AF65-F5344CB8AC3E}">
        <p14:creationId xmlns:p14="http://schemas.microsoft.com/office/powerpoint/2010/main" val="269495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a5lipl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8993"/>
            <a:ext cx="9144000" cy="211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04800" y="0"/>
            <a:ext cx="86868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4000" b="1" dirty="0">
                <a:latin typeface="Times New Roman" pitchFamily="18" charset="0"/>
              </a:rPr>
              <a:t>Classification of plasma </a:t>
            </a:r>
            <a:r>
              <a:rPr lang="en-US" altLang="zh-CN" sz="4000" b="1" dirty="0" smtClean="0">
                <a:latin typeface="Times New Roman" pitchFamily="18" charset="0"/>
              </a:rPr>
              <a:t>Lipoproteins </a:t>
            </a:r>
            <a:r>
              <a:rPr lang="en-US" altLang="zh-CN" sz="4000" b="1" dirty="0">
                <a:latin typeface="Times New Roman" pitchFamily="18" charset="0"/>
              </a:rPr>
              <a:t>according to </a:t>
            </a:r>
            <a:r>
              <a:rPr lang="en-US" altLang="zh-CN" sz="4000" b="1" dirty="0" smtClean="0">
                <a:latin typeface="Times New Roman" pitchFamily="18" charset="0"/>
              </a:rPr>
              <a:t> </a:t>
            </a:r>
            <a:r>
              <a:rPr lang="en-US" altLang="zh-CN" sz="4000" b="1" dirty="0">
                <a:latin typeface="Times New Roman" pitchFamily="18" charset="0"/>
              </a:rPr>
              <a:t>their electrophoretic mobility 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916238" y="3284538"/>
            <a:ext cx="647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latin typeface="Times New Roman" pitchFamily="18" charset="0"/>
              </a:rPr>
              <a:t>(CM)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425143" y="4057233"/>
            <a:ext cx="6740524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Symbol" pitchFamily="18" charset="2"/>
              </a:rPr>
              <a:t>a</a:t>
            </a:r>
            <a:r>
              <a:rPr lang="en-US" altLang="zh-CN" sz="3200" b="1" dirty="0">
                <a:latin typeface="Times New Roman" pitchFamily="18" charset="0"/>
              </a:rPr>
              <a:t>-lipoprotein  (HDL)</a:t>
            </a:r>
          </a:p>
          <a:p>
            <a:pPr>
              <a:spcBef>
                <a:spcPct val="50000"/>
              </a:spcBef>
            </a:pPr>
            <a:r>
              <a:rPr lang="en-US" altLang="zh-CN" sz="3200" b="1" dirty="0" smtClean="0">
                <a:latin typeface="Times New Roman" pitchFamily="18" charset="0"/>
              </a:rPr>
              <a:t>Pre-</a:t>
            </a:r>
            <a:r>
              <a:rPr lang="en-US" altLang="zh-CN" sz="3200" b="1" dirty="0" smtClean="0">
                <a:latin typeface="Symbol" pitchFamily="18" charset="2"/>
              </a:rPr>
              <a:t>b</a:t>
            </a:r>
            <a:r>
              <a:rPr lang="en-US" altLang="zh-CN" sz="3200" b="1" dirty="0" smtClean="0">
                <a:latin typeface="Times New Roman" pitchFamily="18" charset="0"/>
              </a:rPr>
              <a:t>-Lipoprotein </a:t>
            </a:r>
            <a:r>
              <a:rPr lang="en-US" altLang="zh-CN" sz="3200" b="1" dirty="0">
                <a:latin typeface="Times New Roman" pitchFamily="18" charset="0"/>
              </a:rPr>
              <a:t>(VLDL)</a:t>
            </a:r>
          </a:p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Symbol" pitchFamily="18" charset="2"/>
              </a:rPr>
              <a:t>b</a:t>
            </a:r>
            <a:r>
              <a:rPr lang="en-US" altLang="zh-CN" sz="3200" b="1" dirty="0">
                <a:latin typeface="Times New Roman" pitchFamily="18" charset="0"/>
              </a:rPr>
              <a:t>-lipoprotein (LDL)</a:t>
            </a:r>
          </a:p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Times New Roman" pitchFamily="18" charset="0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44128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05800" cy="8969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>
                <a:solidFill>
                  <a:srgbClr val="990000"/>
                </a:solidFill>
                <a:latin typeface="Tahoma" pitchFamily="34" charset="0"/>
              </a:rPr>
              <a:t>Types </a:t>
            </a:r>
            <a:r>
              <a:rPr lang="en-GB" b="1" dirty="0">
                <a:solidFill>
                  <a:srgbClr val="990000"/>
                </a:solidFill>
                <a:latin typeface="Tahoma" pitchFamily="34" charset="0"/>
              </a:rPr>
              <a:t>of </a:t>
            </a:r>
            <a:r>
              <a:rPr lang="en-GB" b="1" dirty="0" smtClean="0">
                <a:solidFill>
                  <a:srgbClr val="990000"/>
                </a:solidFill>
                <a:latin typeface="Tahoma" pitchFamily="34" charset="0"/>
              </a:rPr>
              <a:t>Lipoprotein</a:t>
            </a:r>
            <a:r>
              <a:rPr lang="en-GB" b="1" dirty="0">
                <a:solidFill>
                  <a:srgbClr val="990000"/>
                </a:solidFill>
              </a:rPr>
              <a:t/>
            </a:r>
            <a:br>
              <a:rPr lang="en-GB" b="1" dirty="0">
                <a:solidFill>
                  <a:srgbClr val="990000"/>
                </a:solidFill>
              </a:rPr>
            </a:br>
            <a:r>
              <a:rPr lang="en-GB" sz="2000" b="1" dirty="0">
                <a:latin typeface="Comic Sans MS" pitchFamily="66" charset="0"/>
              </a:rPr>
              <a:t>(all contain characteristic amounts TAG, cholesterol, cholesterol esters, phospholipids and Apoproteins – NMR Spectroscopy)</a:t>
            </a:r>
            <a:endParaRPr lang="en-GB" sz="1400" b="1" dirty="0">
              <a:latin typeface="Comic Sans MS" pitchFamily="66" charset="0"/>
            </a:endParaRPr>
          </a:p>
        </p:txBody>
      </p:sp>
      <p:graphicFrame>
        <p:nvGraphicFramePr>
          <p:cNvPr id="20520" name="Rectangle 4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8717949"/>
              </p:ext>
            </p:extLst>
          </p:nvPr>
        </p:nvGraphicFramePr>
        <p:xfrm>
          <a:off x="609601" y="1295401"/>
          <a:ext cx="8534399" cy="5562599"/>
        </p:xfrm>
        <a:graphic>
          <a:graphicData uri="http://schemas.openxmlformats.org/drawingml/2006/table">
            <a:tbl>
              <a:tblPr/>
              <a:tblGrid>
                <a:gridCol w="2420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9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91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093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itchFamily="66" charset="0"/>
                        </a:rPr>
                        <a:t/>
                      </a:r>
                      <a:b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itchFamily="66" charset="0"/>
                        </a:rPr>
                        <a:t>Class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itchFamily="66" charset="0"/>
                        </a:rPr>
                        <a:t>Diameter</a:t>
                      </a:r>
                      <a:b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itchFamily="66" charset="0"/>
                        </a:rPr>
                        <a:t>(nm)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itchFamily="66" charset="0"/>
                        </a:rPr>
                        <a:t/>
                      </a:r>
                      <a:b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itchFamily="66" charset="0"/>
                        </a:rPr>
                        <a:t>Source and Function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itchFamily="66" charset="0"/>
                        </a:rPr>
                        <a:t>Major 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itchFamily="66" charset="0"/>
                        </a:rPr>
                        <a:t>Apoliproteins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55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Chylomicrons</a:t>
                      </a:r>
                      <a:b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(CM)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omic Sans MS" pitchFamily="66" charset="0"/>
                        </a:rPr>
                        <a:t>Largest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Intestine. Transport of </a:t>
                      </a:r>
                      <a:r>
                        <a:rPr kumimoji="0" lang="en-GB" sz="18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dietary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TAG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A, B48, C(I,II,III) E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500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Very low density lipoproteins</a:t>
                      </a:r>
                      <a:b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(VLDL)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43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Liver. Transport of </a:t>
                      </a:r>
                      <a:r>
                        <a:rPr kumimoji="0" lang="en-GB" sz="1800" b="1" i="1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endogenously 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synthesised TAG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B100, C(I,II,III) , E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205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Low density lipoproteins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(LDL)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Formed in circulation by partial breakdown of IDL. Delivers cholesterol to peripheral tissues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B100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7205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High density lipoproteins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(HDL)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omic Sans MS" pitchFamily="66" charset="0"/>
                        </a:rPr>
                        <a:t>Smallest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Liver. Removes “used” cholesterol from tissues and takes it to liver. Donates apolipoproteins to CM and VLDL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A, C(I,II,III), D, E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515" name="Line 35"/>
          <p:cNvSpPr>
            <a:spLocks noChangeShapeType="1"/>
          </p:cNvSpPr>
          <p:nvPr/>
        </p:nvSpPr>
        <p:spPr bwMode="auto">
          <a:xfrm>
            <a:off x="319088" y="1597025"/>
            <a:ext cx="0" cy="49926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16" name="Text Box 36"/>
          <p:cNvSpPr txBox="1">
            <a:spLocks noChangeArrowheads="1"/>
          </p:cNvSpPr>
          <p:nvPr/>
        </p:nvSpPr>
        <p:spPr bwMode="auto">
          <a:xfrm rot="16200000">
            <a:off x="-969168" y="3680618"/>
            <a:ext cx="219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sz="1800" b="1">
                <a:latin typeface="Arial" charset="0"/>
              </a:rPr>
              <a:t>Increasing density</a:t>
            </a:r>
          </a:p>
        </p:txBody>
      </p:sp>
    </p:spTree>
    <p:extLst>
      <p:ext uri="{BB962C8B-B14F-4D97-AF65-F5344CB8AC3E}">
        <p14:creationId xmlns:p14="http://schemas.microsoft.com/office/powerpoint/2010/main" val="232592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292677"/>
              </p:ext>
            </p:extLst>
          </p:nvPr>
        </p:nvGraphicFramePr>
        <p:xfrm>
          <a:off x="0" y="26894"/>
          <a:ext cx="9144001" cy="6831106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2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5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99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939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Lipoprotein class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Density (g/mL)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Diameter  (nm)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Protein % of dry wt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Phospholipids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Triacyl-glycerols % of dry wt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7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HDL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1.063-1.21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 – 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itchFamily="66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omic Sans MS" pitchFamily="66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01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LDL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1.019 – 1.063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18 – 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01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IDL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1.006-1.019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25 - 50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25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VLDL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0.95 – 1.006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30 - 80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omic Sans MS" pitchFamily="66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866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Chylomicrons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&lt; 0.95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100 - 500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1 - 2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itchFamily="66" charset="0"/>
                        </a:rPr>
                        <a:t>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9990" name="Text Box 54"/>
          <p:cNvSpPr txBox="1">
            <a:spLocks noChangeArrowheads="1"/>
          </p:cNvSpPr>
          <p:nvPr/>
        </p:nvSpPr>
        <p:spPr bwMode="auto">
          <a:xfrm>
            <a:off x="1143000" y="7086600"/>
            <a:ext cx="7543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400" dirty="0" smtClean="0">
                <a:solidFill>
                  <a:srgbClr val="006600"/>
                </a:solidFill>
                <a:latin typeface="Times New Roman" pitchFamily="18" charset="0"/>
              </a:rPr>
              <a:t>99</a:t>
            </a:r>
            <a:endParaRPr lang="en-US" sz="1400" dirty="0">
              <a:solidFill>
                <a:srgbClr val="0066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24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figure_05_16_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991600" cy="672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66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991600" cy="50292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Lipids  are </a:t>
            </a:r>
            <a:r>
              <a:rPr lang="en-US" sz="4400" b="1" dirty="0" smtClean="0">
                <a:solidFill>
                  <a:srgbClr val="C00000"/>
                </a:solidFill>
              </a:rPr>
              <a:t>highly reduced substances with CH2 bonds</a:t>
            </a:r>
            <a:r>
              <a:rPr lang="en-US" sz="4400" b="1" dirty="0" smtClean="0"/>
              <a:t>. </a:t>
            </a:r>
          </a:p>
          <a:p>
            <a:pPr marL="0" indent="0">
              <a:buNone/>
            </a:pPr>
            <a:endParaRPr lang="en-US" sz="4400" b="1" dirty="0" smtClean="0"/>
          </a:p>
          <a:p>
            <a:r>
              <a:rPr lang="en-US" sz="4400" b="1" dirty="0" smtClean="0">
                <a:solidFill>
                  <a:srgbClr val="C00000"/>
                </a:solidFill>
              </a:rPr>
              <a:t>Oxidation of the CH2 bonds </a:t>
            </a:r>
            <a:r>
              <a:rPr lang="en-US" sz="4400" dirty="0" smtClean="0"/>
              <a:t>of </a:t>
            </a:r>
            <a:r>
              <a:rPr lang="en-US" sz="4400" b="1" dirty="0" smtClean="0">
                <a:solidFill>
                  <a:srgbClr val="C00000"/>
                </a:solidFill>
              </a:rPr>
              <a:t>Fatty acids, </a:t>
            </a:r>
            <a:r>
              <a:rPr lang="en-US" sz="4400" b="1" dirty="0" smtClean="0"/>
              <a:t>generate chemical form of energy ATP.</a:t>
            </a:r>
          </a:p>
        </p:txBody>
      </p:sp>
    </p:spTree>
    <p:extLst>
      <p:ext uri="{BB962C8B-B14F-4D97-AF65-F5344CB8AC3E}">
        <p14:creationId xmlns:p14="http://schemas.microsoft.com/office/powerpoint/2010/main" val="317471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images Lipids\lipid\Lipoprotei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43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188619"/>
              </p:ext>
            </p:extLst>
          </p:nvPr>
        </p:nvGraphicFramePr>
        <p:xfrm>
          <a:off x="2" y="-761999"/>
          <a:ext cx="9144000" cy="7416364"/>
        </p:xfrm>
        <a:graphic>
          <a:graphicData uri="http://schemas.openxmlformats.org/drawingml/2006/table">
            <a:tbl>
              <a:tblPr/>
              <a:tblGrid>
                <a:gridCol w="2362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4702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AB003C"/>
                          </a:solidFill>
                          <a:effectLst/>
                        </a:rPr>
                        <a:t>Physical </a:t>
                      </a:r>
                      <a:r>
                        <a:rPr lang="en-US" sz="2800" b="1" dirty="0">
                          <a:solidFill>
                            <a:srgbClr val="AB003C"/>
                          </a:solidFill>
                          <a:effectLst/>
                        </a:rPr>
                        <a:t>properties and lipid compositions of </a:t>
                      </a:r>
                      <a:r>
                        <a:rPr lang="en-US" sz="2800" b="1" dirty="0" smtClean="0">
                          <a:solidFill>
                            <a:srgbClr val="AB003C"/>
                          </a:solidFill>
                          <a:effectLst/>
                        </a:rPr>
                        <a:t>Lipoproteins</a:t>
                      </a:r>
                      <a:endParaRPr lang="en-US" sz="2800" b="1" dirty="0">
                        <a:solidFill>
                          <a:srgbClr val="AB003C"/>
                        </a:solidFill>
                        <a:effectLst/>
                      </a:endParaRPr>
                    </a:p>
                  </a:txBody>
                  <a:tcPr marL="56102" marR="56102" marT="56102" marB="56102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694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CM</a:t>
                      </a:r>
                      <a:endParaRPr lang="en-US" sz="2800" dirty="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0080"/>
                          </a:solidFill>
                          <a:effectLst/>
                        </a:rPr>
                        <a:t>VLDL</a:t>
                      </a:r>
                      <a:endParaRPr lang="en-US" sz="280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0080"/>
                          </a:solidFill>
                          <a:effectLst/>
                        </a:rPr>
                        <a:t>LDL</a:t>
                      </a:r>
                      <a:endParaRPr lang="en-US" sz="280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0080"/>
                          </a:solidFill>
                          <a:effectLst/>
                        </a:rPr>
                        <a:t>HDL</a:t>
                      </a:r>
                      <a:endParaRPr lang="en-US" sz="280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980">
                <a:tc gridSpan="5">
                  <a:txBody>
                    <a:bodyPr/>
                    <a:lstStyle/>
                    <a:p>
                      <a:endParaRPr lang="en-US" sz="2400" dirty="0">
                        <a:effectLst/>
                      </a:endParaRP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694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0080"/>
                          </a:solidFill>
                          <a:effectLst/>
                        </a:rPr>
                        <a:t>Density (g/ml)</a:t>
                      </a:r>
                      <a:endParaRPr lang="en-US" sz="2400" dirty="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&lt; 0.94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0.94-1.006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1.006-1.063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1.063-1.210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468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0080"/>
                          </a:solidFill>
                          <a:effectLst/>
                        </a:rPr>
                        <a:t>Diameter (Å)</a:t>
                      </a:r>
                      <a:endParaRPr lang="en-US" sz="2400" dirty="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6000-2000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600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250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70-120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980">
                <a:tc gridSpan="5">
                  <a:txBody>
                    <a:bodyPr/>
                    <a:lstStyle/>
                    <a:p>
                      <a:endParaRPr lang="en-US" sz="2400" dirty="0">
                        <a:effectLst/>
                      </a:endParaRP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326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0080"/>
                          </a:solidFill>
                          <a:effectLst/>
                        </a:rPr>
                        <a:t>Total lipid (</a:t>
                      </a:r>
                      <a:r>
                        <a:rPr lang="en-US" sz="2400" b="1" dirty="0" err="1">
                          <a:solidFill>
                            <a:srgbClr val="000080"/>
                          </a:solidFill>
                          <a:effectLst/>
                        </a:rPr>
                        <a:t>wt</a:t>
                      </a:r>
                      <a:r>
                        <a:rPr lang="en-US" sz="2400" b="1" dirty="0">
                          <a:solidFill>
                            <a:srgbClr val="000080"/>
                          </a:solidFill>
                          <a:effectLst/>
                        </a:rPr>
                        <a:t>%) *</a:t>
                      </a:r>
                      <a:endParaRPr lang="en-US" sz="2400" dirty="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99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91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80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50</a:t>
                      </a:r>
                      <a:endParaRPr lang="en-US" sz="2800" dirty="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9694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80"/>
                          </a:solidFill>
                          <a:effectLst/>
                        </a:rPr>
                        <a:t>Triacylglycerol</a:t>
                      </a:r>
                      <a:endParaRPr lang="en-US" sz="2400" dirty="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85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55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10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6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326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0080"/>
                          </a:solidFill>
                          <a:effectLst/>
                        </a:rPr>
                        <a:t>Cholesterol esters</a:t>
                      </a:r>
                      <a:endParaRPr lang="en-US" sz="2400" dirty="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3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18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50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40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9694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0080"/>
                          </a:solidFill>
                          <a:effectLst/>
                        </a:rPr>
                        <a:t>Cholesterol</a:t>
                      </a:r>
                      <a:endParaRPr lang="en-US" sz="2400" dirty="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2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7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11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7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9694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80"/>
                          </a:solidFill>
                          <a:effectLst/>
                        </a:rPr>
                        <a:t>Phospholipid</a:t>
                      </a:r>
                      <a:endParaRPr lang="en-US" sz="2400" dirty="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8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20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29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46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6744">
                <a:tc gridSpan="5">
                  <a:txBody>
                    <a:bodyPr/>
                    <a:lstStyle/>
                    <a:p>
                      <a:r>
                        <a:rPr lang="en-US" sz="2800" dirty="0" smtClean="0">
                          <a:effectLst/>
                        </a:rPr>
                        <a:t>Apoprotein %    1             9</a:t>
                      </a:r>
                      <a:r>
                        <a:rPr lang="en-US" sz="2800" baseline="0" dirty="0" smtClean="0">
                          <a:effectLst/>
                        </a:rPr>
                        <a:t>                 20                  50</a:t>
                      </a:r>
                      <a:endParaRPr lang="en-US" sz="2800" dirty="0">
                        <a:effectLst/>
                      </a:endParaRPr>
                    </a:p>
                  </a:txBody>
                  <a:tcPr marL="56102" marR="56102" marT="56102" marB="56102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473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484833"/>
              </p:ext>
            </p:extLst>
          </p:nvPr>
        </p:nvGraphicFramePr>
        <p:xfrm>
          <a:off x="0" y="0"/>
          <a:ext cx="9220200" cy="7158897"/>
        </p:xfrm>
        <a:graphic>
          <a:graphicData uri="http://schemas.openxmlformats.org/drawingml/2006/table">
            <a:tbl>
              <a:tblPr/>
              <a:tblGrid>
                <a:gridCol w="899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77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66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3716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782478">
                <a:tc gridSpan="15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AB003C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AB003C"/>
                          </a:solidFill>
                          <a:effectLst/>
                        </a:rPr>
                        <a:t>Fatty acid compositions (</a:t>
                      </a:r>
                      <a:r>
                        <a:rPr lang="en-US" sz="2000" b="1" dirty="0" err="1">
                          <a:solidFill>
                            <a:srgbClr val="AB003C"/>
                          </a:solidFill>
                          <a:effectLst/>
                        </a:rPr>
                        <a:t>wt</a:t>
                      </a:r>
                      <a:r>
                        <a:rPr lang="en-US" sz="2000" b="1" dirty="0">
                          <a:solidFill>
                            <a:srgbClr val="AB003C"/>
                          </a:solidFill>
                          <a:effectLst/>
                        </a:rPr>
                        <a:t>% of the total) in the main lipids of human </a:t>
                      </a:r>
                      <a:r>
                        <a:rPr lang="en-US" sz="2000" b="1" dirty="0" smtClean="0">
                          <a:solidFill>
                            <a:srgbClr val="AB003C"/>
                          </a:solidFill>
                          <a:effectLst/>
                        </a:rPr>
                        <a:t>Lipoprotein </a:t>
                      </a:r>
                      <a:endParaRPr lang="en-US" sz="1400" b="1" dirty="0">
                        <a:solidFill>
                          <a:srgbClr val="AB003C"/>
                        </a:solidFill>
                        <a:effectLst/>
                      </a:endParaRPr>
                    </a:p>
                  </a:txBody>
                  <a:tcPr marL="73946" marR="73946" marT="73946" marB="73946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69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Triacylglycerols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Cholesterol </a:t>
                      </a:r>
                      <a:r>
                        <a:rPr lang="en-US" sz="2800" b="1" dirty="0" smtClean="0">
                          <a:solidFill>
                            <a:srgbClr val="000080"/>
                          </a:solidFill>
                          <a:effectLst/>
                        </a:rPr>
                        <a:t>    Esters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Phospholipids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031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Fatty acid</a:t>
                      </a:r>
                      <a:endParaRPr lang="en-US" sz="14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VLDL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LDL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0080"/>
                          </a:solidFill>
                          <a:effectLst/>
                        </a:rPr>
                        <a:t>HDL</a:t>
                      </a:r>
                      <a:endParaRPr lang="en-US" sz="280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VLDL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0080"/>
                          </a:solidFill>
                          <a:effectLst/>
                        </a:rPr>
                        <a:t>LDL</a:t>
                      </a:r>
                      <a:endParaRPr lang="en-US" sz="280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HDL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VLDL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LDL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HDL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903">
                <a:tc gridSpan="15">
                  <a:txBody>
                    <a:bodyPr/>
                    <a:lstStyle/>
                    <a:p>
                      <a:endParaRPr lang="en-US" sz="2800" dirty="0">
                        <a:effectLst/>
                      </a:endParaRP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903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16:0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27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23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23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12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11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11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 b="1"/>
                        <a:t>34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 b="1"/>
                        <a:t>36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 b="1" dirty="0"/>
                        <a:t>32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903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18:0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3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3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4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15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14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14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903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18:1</a:t>
                      </a:r>
                      <a:endParaRPr lang="en-US" sz="2800" b="1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45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47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44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26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22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22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12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12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12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903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18:2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16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16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16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52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 b="1" dirty="0"/>
                        <a:t>60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 b="1" dirty="0"/>
                        <a:t>55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20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19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21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10643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000080"/>
                          </a:solidFill>
                          <a:effectLst/>
                        </a:rPr>
                        <a:t>20:4</a:t>
                      </a:r>
                    </a:p>
                    <a:p>
                      <a:r>
                        <a:rPr lang="en-US" sz="2800" b="1" dirty="0" smtClean="0">
                          <a:solidFill>
                            <a:srgbClr val="000080"/>
                          </a:solidFill>
                          <a:effectLst/>
                        </a:rPr>
                        <a:t>(</a:t>
                      </a:r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n-6)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2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5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8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6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 dirty="0"/>
                        <a:t>7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 dirty="0"/>
                        <a:t>6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14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13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16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43244">
                <a:tc gridSpan="15">
                  <a:txBody>
                    <a:bodyPr/>
                    <a:lstStyle/>
                    <a:p>
                      <a:endParaRPr lang="en-US" sz="2800" dirty="0">
                        <a:effectLst/>
                      </a:endParaRPr>
                    </a:p>
                  </a:txBody>
                  <a:tcPr marL="73946" marR="73946" marT="73946" marB="73946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973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639411"/>
              </p:ext>
            </p:extLst>
          </p:nvPr>
        </p:nvGraphicFramePr>
        <p:xfrm>
          <a:off x="0" y="1"/>
          <a:ext cx="9144000" cy="8539891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7789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AB003C"/>
                          </a:solidFill>
                          <a:effectLst/>
                        </a:rPr>
                        <a:t>The </a:t>
                      </a:r>
                      <a:r>
                        <a:rPr lang="en-US" sz="1600" b="1" dirty="0">
                          <a:solidFill>
                            <a:srgbClr val="AB003C"/>
                          </a:solidFill>
                          <a:effectLst/>
                        </a:rPr>
                        <a:t>main properties of the </a:t>
                      </a:r>
                      <a:r>
                        <a:rPr lang="en-US" sz="1600" b="1" dirty="0" smtClean="0">
                          <a:solidFill>
                            <a:srgbClr val="AB003C"/>
                          </a:solidFill>
                          <a:effectLst/>
                        </a:rPr>
                        <a:t>Apoproteins</a:t>
                      </a:r>
                      <a:r>
                        <a:rPr lang="en-US" sz="1600" b="1" dirty="0">
                          <a:solidFill>
                            <a:srgbClr val="AB003C"/>
                          </a:solidFill>
                          <a:effectLst/>
                        </a:rPr>
                        <a:t>.*</a:t>
                      </a:r>
                    </a:p>
                  </a:txBody>
                  <a:tcPr marL="30652" marR="30652" marT="30652" marB="306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16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0080"/>
                          </a:solidFill>
                          <a:effectLst/>
                        </a:rPr>
                        <a:t> Apoprotein </a:t>
                      </a:r>
                      <a:endParaRPr lang="en-US" sz="1600" dirty="0"/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rgbClr val="000080"/>
                          </a:solidFill>
                          <a:effectLst/>
                        </a:rPr>
                        <a:t>Molecular weight</a:t>
                      </a:r>
                      <a:endParaRPr lang="en-US" sz="1600"/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rgbClr val="000080"/>
                          </a:solidFill>
                          <a:effectLst/>
                        </a:rPr>
                        <a:t> Lipoprotein </a:t>
                      </a:r>
                      <a:endParaRPr lang="en-US" sz="1600"/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rgbClr val="000080"/>
                          </a:solidFill>
                          <a:effectLst/>
                        </a:rPr>
                        <a:t>Function</a:t>
                      </a:r>
                      <a:endParaRPr lang="en-US" sz="1600"/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162">
                <a:tc gridSpan="4">
                  <a:txBody>
                    <a:bodyPr/>
                    <a:lstStyle/>
                    <a:p>
                      <a:endParaRPr lang="en-US" sz="1600" dirty="0">
                        <a:effectLst/>
                      </a:endParaRP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2968">
                <a:tc>
                  <a:txBody>
                    <a:bodyPr/>
                    <a:lstStyle/>
                    <a:p>
                      <a:r>
                        <a:rPr lang="en-US" sz="1600" dirty="0"/>
                        <a:t>Apo A1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28,100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HDL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Lecithin:cholesterol acyltransferase (LCAT) activation. Main structural protein.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674">
                <a:tc>
                  <a:txBody>
                    <a:bodyPr/>
                    <a:lstStyle/>
                    <a:p>
                      <a:r>
                        <a:rPr lang="en-US" sz="1600"/>
                        <a:t>Apo A2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17,400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HDL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Enhances hepatic lipase activity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162">
                <a:tc>
                  <a:txBody>
                    <a:bodyPr/>
                    <a:lstStyle/>
                    <a:p>
                      <a:r>
                        <a:rPr lang="en-US" sz="1600"/>
                        <a:t>Apo A4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46,000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CHYLOMICRON(CM)</a:t>
                      </a:r>
                      <a:endParaRPr lang="en-US" sz="1600" dirty="0"/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8105">
                <a:tc>
                  <a:txBody>
                    <a:bodyPr/>
                    <a:lstStyle/>
                    <a:p>
                      <a:r>
                        <a:rPr lang="en-US" sz="1600"/>
                        <a:t>Apo AV(5)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39,000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HDL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Enhances triacylglycerol uptake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105">
                <a:tc>
                  <a:txBody>
                    <a:bodyPr/>
                    <a:lstStyle/>
                    <a:p>
                      <a:r>
                        <a:rPr lang="en-US" sz="1600"/>
                        <a:t>Apo B48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241,000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CHYLOMICRON</a:t>
                      </a:r>
                      <a:endParaRPr lang="en-US" sz="1600" dirty="0"/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Derived from Apo B100 – lacks the LDL receptor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674">
                <a:tc>
                  <a:txBody>
                    <a:bodyPr/>
                    <a:lstStyle/>
                    <a:p>
                      <a:r>
                        <a:rPr lang="en-US" sz="1600"/>
                        <a:t>Apo B100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512,000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LDL, VLDL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Binds to LDL receptor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162">
                <a:tc>
                  <a:txBody>
                    <a:bodyPr/>
                    <a:lstStyle/>
                    <a:p>
                      <a:r>
                        <a:rPr lang="en-US" sz="1600"/>
                        <a:t>Apo C1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7,600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VLDL, CM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Activates LCAT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674">
                <a:tc>
                  <a:txBody>
                    <a:bodyPr/>
                    <a:lstStyle/>
                    <a:p>
                      <a:r>
                        <a:rPr lang="en-US" sz="1600"/>
                        <a:t>Apo C2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8,900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VLDL, CM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Activates lipoprotein lipase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0674">
                <a:tc>
                  <a:txBody>
                    <a:bodyPr/>
                    <a:lstStyle/>
                    <a:p>
                      <a:r>
                        <a:rPr lang="en-US" sz="1600"/>
                        <a:t>Apo C3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8,700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VLDL, CM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Inhibits lipoprotein lipase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5536">
                <a:tc>
                  <a:txBody>
                    <a:bodyPr/>
                    <a:lstStyle/>
                    <a:p>
                      <a:r>
                        <a:rPr lang="en-US" sz="1600"/>
                        <a:t>Apo D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33,000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HDL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Associated with LCAT, progesterone binding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8105">
                <a:tc>
                  <a:txBody>
                    <a:bodyPr/>
                    <a:lstStyle/>
                    <a:p>
                      <a:r>
                        <a:rPr lang="en-US" sz="1600"/>
                        <a:t>Apo E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34,000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HDL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At least 3 forms. Binds to LDL receptor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32968">
                <a:tc>
                  <a:txBody>
                    <a:bodyPr/>
                    <a:lstStyle/>
                    <a:p>
                      <a:r>
                        <a:rPr lang="en-US" sz="1600"/>
                        <a:t>Apo(a)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300,000-800,000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LDL, Lp(a)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Linked by disulfide bond to </a:t>
                      </a:r>
                      <a:r>
                        <a:rPr lang="en-US" sz="1600" dirty="0" err="1"/>
                        <a:t>apo</a:t>
                      </a:r>
                      <a:r>
                        <a:rPr lang="en-US" sz="1600" dirty="0"/>
                        <a:t> B100 and similar to plasminogen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0674">
                <a:tc>
                  <a:txBody>
                    <a:bodyPr/>
                    <a:lstStyle/>
                    <a:p>
                      <a:r>
                        <a:rPr lang="en-US" sz="1600"/>
                        <a:t>Apo H, J, L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Poorly defined functions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58105">
                <a:tc>
                  <a:txBody>
                    <a:bodyPr/>
                    <a:lstStyle/>
                    <a:p>
                      <a:r>
                        <a:rPr lang="en-US" sz="1600"/>
                        <a:t>Apo M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HDL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Transports sphingosine-1-phosphate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70301">
                <a:tc gridSpan="4"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* Roman numerals are sometimes used to designate </a:t>
                      </a:r>
                      <a:r>
                        <a:rPr lang="en-US" sz="1600" dirty="0" err="1">
                          <a:effectLst/>
                        </a:rPr>
                        <a:t>apoproteins</a:t>
                      </a:r>
                      <a:r>
                        <a:rPr lang="en-US" sz="1600" dirty="0">
                          <a:effectLst/>
                        </a:rPr>
                        <a:t> (e.g. Apo AI, AII, AIII, </a:t>
                      </a:r>
                      <a:r>
                        <a:rPr lang="en-US" sz="1600" dirty="0" err="1">
                          <a:effectLst/>
                        </a:rPr>
                        <a:t>etc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</a:p>
                  </a:txBody>
                  <a:tcPr marL="30652" marR="30652" marT="30652" marB="306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116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upload.wikimedia.org/wikipedia/commons/thumb/b/b3/Lipoprotein_metabolism.png/500px-Lipoprotein_metaboli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63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Disorders Of Lipoproteins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9668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96400" cy="876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63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5029200"/>
          </a:xfrm>
        </p:spPr>
        <p:txBody>
          <a:bodyPr/>
          <a:lstStyle/>
          <a:p>
            <a:r>
              <a:rPr lang="en-US" sz="4800" dirty="0"/>
              <a:t>Defect in Lipoprotein metabolism leads </a:t>
            </a:r>
            <a:r>
              <a:rPr lang="en-US" sz="4800" dirty="0" smtClean="0"/>
              <a:t>to Lipoprotein disorders:</a:t>
            </a:r>
          </a:p>
          <a:p>
            <a:pPr lvl="1"/>
            <a:r>
              <a:rPr lang="en-US" sz="4600" dirty="0" smtClean="0"/>
              <a:t> </a:t>
            </a:r>
            <a:r>
              <a:rPr lang="en-US" sz="4800" b="1" dirty="0" smtClean="0"/>
              <a:t>Hyperlipoproteinemias</a:t>
            </a:r>
          </a:p>
          <a:p>
            <a:pPr lvl="1"/>
            <a:r>
              <a:rPr lang="en-US" sz="4800" b="1" dirty="0" smtClean="0"/>
              <a:t> Hypolipoproteinemias</a:t>
            </a:r>
            <a:endParaRPr lang="en-US" sz="4800" b="1" dirty="0"/>
          </a:p>
          <a:p>
            <a:pPr lvl="1"/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4505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83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04800"/>
            <a:ext cx="9313190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55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300" b="1" dirty="0" smtClean="0"/>
              <a:t>LIPIDS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5300" b="1" dirty="0" smtClean="0"/>
              <a:t>CHEMISTRY AND FUNCTIONS</a:t>
            </a:r>
            <a:endParaRPr lang="en-US" sz="5300" b="1" dirty="0"/>
          </a:p>
        </p:txBody>
      </p:sp>
      <p:pic>
        <p:nvPicPr>
          <p:cNvPr id="3" name="Picture 3" descr="C:\Users\Nelson Antonio\AppData\Local\Microsoft\Windows\Temporary Internet Files\Content.IE5\24NWK78N\MPj0438463000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259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C:\Users\Nelson Antonio\AppData\Local\Microsoft\Windows\Temporary Internet Files\Content.IE5\13U2Y426\MCj0290263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4" y="304800"/>
            <a:ext cx="205422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upload.wikimedia.org/wikipedia/commons/6/64/Trimyristin-3D-vd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4267200"/>
            <a:ext cx="26939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://upload.wikimedia.org/wikipedia/commons/4/45/NCI_butt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48" y="4572000"/>
            <a:ext cx="314007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133600"/>
            <a:ext cx="9144000" cy="50292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Thus </a:t>
            </a:r>
            <a:r>
              <a:rPr lang="en-US" sz="5400" b="1" dirty="0" smtClean="0"/>
              <a:t>Lipids  </a:t>
            </a:r>
            <a:r>
              <a:rPr lang="en-US" sz="5400" b="1" dirty="0"/>
              <a:t>serve </a:t>
            </a:r>
            <a:r>
              <a:rPr lang="en-US" sz="5400" dirty="0"/>
              <a:t>as a </a:t>
            </a:r>
            <a:r>
              <a:rPr lang="en-US" sz="5400" b="1" dirty="0">
                <a:solidFill>
                  <a:srgbClr val="C00000"/>
                </a:solidFill>
              </a:rPr>
              <a:t>secondary source of </a:t>
            </a:r>
            <a:r>
              <a:rPr lang="en-US" sz="5400" b="1" dirty="0" smtClean="0">
                <a:solidFill>
                  <a:srgbClr val="C00000"/>
                </a:solidFill>
              </a:rPr>
              <a:t>energy</a:t>
            </a:r>
            <a:r>
              <a:rPr lang="en-US" sz="5400" b="1" dirty="0" smtClean="0"/>
              <a:t> (ATPs) to human body.</a:t>
            </a:r>
          </a:p>
          <a:p>
            <a:pPr marL="0" indent="0">
              <a:buNone/>
            </a:pPr>
            <a:endParaRPr lang="en-US" sz="5400" dirty="0" smtClean="0"/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12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AutoShape 2"/>
          <p:cNvSpPr>
            <a:spLocks noChangeArrowheads="1"/>
          </p:cNvSpPr>
          <p:nvPr/>
        </p:nvSpPr>
        <p:spPr bwMode="auto">
          <a:xfrm>
            <a:off x="6019800" y="2438400"/>
            <a:ext cx="2514600" cy="23336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66"/>
              </a:gs>
              <a:gs pos="100000">
                <a:srgbClr val="00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66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5" name="AutoShape 3"/>
          <p:cNvSpPr>
            <a:spLocks noChangeArrowheads="1"/>
          </p:cNvSpPr>
          <p:nvPr/>
        </p:nvSpPr>
        <p:spPr bwMode="auto">
          <a:xfrm>
            <a:off x="685800" y="2457450"/>
            <a:ext cx="4953000" cy="231457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66"/>
              </a:gs>
              <a:gs pos="100000">
                <a:srgbClr val="00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66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6" name="AutoShape 4"/>
          <p:cNvSpPr>
            <a:spLocks noChangeArrowheads="1"/>
          </p:cNvSpPr>
          <p:nvPr/>
        </p:nvSpPr>
        <p:spPr bwMode="invGray">
          <a:xfrm>
            <a:off x="5791200" y="2438400"/>
            <a:ext cx="3048000" cy="233838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99"/>
              </a:gs>
              <a:gs pos="100000">
                <a:srgbClr val="00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66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7" name="AutoShape 5"/>
          <p:cNvSpPr>
            <a:spLocks noChangeArrowheads="1"/>
          </p:cNvSpPr>
          <p:nvPr/>
        </p:nvSpPr>
        <p:spPr bwMode="invGray">
          <a:xfrm>
            <a:off x="304800" y="2514600"/>
            <a:ext cx="5257800" cy="212248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99"/>
              </a:gs>
              <a:gs pos="100000">
                <a:srgbClr val="00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66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609600" y="375298"/>
            <a:ext cx="7269939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C5C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Lipoproteins Atherogenic </a:t>
            </a:r>
            <a:r>
              <a:rPr lang="en-US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Particles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5638800" y="1447800"/>
            <a:ext cx="2749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C5C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Apolipoprotein B</a:t>
            </a: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5867400" y="1879600"/>
            <a:ext cx="191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C5C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Non-HDL-C</a:t>
            </a: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1144588" y="1444625"/>
            <a:ext cx="2889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C5C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MEASUREMENTS:</a:t>
            </a: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1447800" y="5562600"/>
            <a:ext cx="370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TG-rich lipoproteins</a:t>
            </a:r>
          </a:p>
        </p:txBody>
      </p:sp>
      <p:sp>
        <p:nvSpPr>
          <p:cNvPr id="69643" name="AutoShape 11"/>
          <p:cNvSpPr>
            <a:spLocks/>
          </p:cNvSpPr>
          <p:nvPr/>
        </p:nvSpPr>
        <p:spPr bwMode="auto">
          <a:xfrm rot="16200000" flipV="1">
            <a:off x="3123407" y="3582193"/>
            <a:ext cx="381000" cy="3579813"/>
          </a:xfrm>
          <a:prstGeom prst="leftBrace">
            <a:avLst>
              <a:gd name="adj1" fmla="val 78299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69644" name="Text Box 12"/>
          <p:cNvSpPr txBox="1">
            <a:spLocks noChangeArrowheads="1"/>
          </p:cNvSpPr>
          <p:nvPr/>
        </p:nvSpPr>
        <p:spPr bwMode="auto">
          <a:xfrm>
            <a:off x="1066800" y="47244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VLDL</a:t>
            </a:r>
          </a:p>
        </p:txBody>
      </p:sp>
      <p:sp>
        <p:nvSpPr>
          <p:cNvPr id="69645" name="Oval 13"/>
          <p:cNvSpPr>
            <a:spLocks noChangeArrowheads="1"/>
          </p:cNvSpPr>
          <p:nvPr/>
        </p:nvSpPr>
        <p:spPr bwMode="auto">
          <a:xfrm>
            <a:off x="1001713" y="4056063"/>
            <a:ext cx="1325562" cy="304800"/>
          </a:xfrm>
          <a:prstGeom prst="ellipse">
            <a:avLst/>
          </a:prstGeom>
          <a:gradFill rotWithShape="0">
            <a:gsLst>
              <a:gs pos="0">
                <a:srgbClr val="003399"/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6" name="Oval 14"/>
          <p:cNvSpPr>
            <a:spLocks noChangeArrowheads="1"/>
          </p:cNvSpPr>
          <p:nvPr/>
        </p:nvSpPr>
        <p:spPr bwMode="auto">
          <a:xfrm>
            <a:off x="1062038" y="3160713"/>
            <a:ext cx="1219200" cy="1143000"/>
          </a:xfrm>
          <a:prstGeom prst="ellipse">
            <a:avLst/>
          </a:prstGeom>
          <a:gradFill rotWithShape="0">
            <a:gsLst>
              <a:gs pos="0">
                <a:srgbClr val="00CC00"/>
              </a:gs>
              <a:gs pos="100000">
                <a:srgbClr val="00CC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54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7" name="Oval 15"/>
          <p:cNvSpPr>
            <a:spLocks noChangeArrowheads="1"/>
          </p:cNvSpPr>
          <p:nvPr/>
        </p:nvSpPr>
        <p:spPr bwMode="auto">
          <a:xfrm>
            <a:off x="2919413" y="4056063"/>
            <a:ext cx="1146175" cy="304800"/>
          </a:xfrm>
          <a:prstGeom prst="ellipse">
            <a:avLst/>
          </a:prstGeom>
          <a:gradFill rotWithShape="0">
            <a:gsLst>
              <a:gs pos="0">
                <a:srgbClr val="003399"/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8" name="Oval 16"/>
          <p:cNvSpPr>
            <a:spLocks noChangeArrowheads="1"/>
          </p:cNvSpPr>
          <p:nvPr/>
        </p:nvSpPr>
        <p:spPr bwMode="auto">
          <a:xfrm>
            <a:off x="4602163" y="4060825"/>
            <a:ext cx="1003300" cy="295275"/>
          </a:xfrm>
          <a:prstGeom prst="ellipse">
            <a:avLst/>
          </a:prstGeom>
          <a:gradFill rotWithShape="0">
            <a:gsLst>
              <a:gs pos="0">
                <a:srgbClr val="003399"/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9" name="Oval 17"/>
          <p:cNvSpPr>
            <a:spLocks noChangeArrowheads="1"/>
          </p:cNvSpPr>
          <p:nvPr/>
        </p:nvSpPr>
        <p:spPr bwMode="auto">
          <a:xfrm>
            <a:off x="3008313" y="3389313"/>
            <a:ext cx="990600" cy="914400"/>
          </a:xfrm>
          <a:prstGeom prst="ellipse">
            <a:avLst/>
          </a:prstGeom>
          <a:gradFill rotWithShape="0">
            <a:gsLst>
              <a:gs pos="0">
                <a:srgbClr val="CC0066"/>
              </a:gs>
              <a:gs pos="100000">
                <a:srgbClr val="CC00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54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0" name="Oval 18"/>
          <p:cNvSpPr>
            <a:spLocks noChangeArrowheads="1"/>
          </p:cNvSpPr>
          <p:nvPr/>
        </p:nvSpPr>
        <p:spPr bwMode="auto">
          <a:xfrm>
            <a:off x="4719638" y="3541713"/>
            <a:ext cx="762000" cy="762000"/>
          </a:xfrm>
          <a:prstGeom prst="ellipse">
            <a:avLst/>
          </a:prstGeom>
          <a:gradFill rotWithShape="0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54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1" name="Text Box 19"/>
          <p:cNvSpPr txBox="1">
            <a:spLocks noChangeArrowheads="1"/>
          </p:cNvSpPr>
          <p:nvPr/>
        </p:nvSpPr>
        <p:spPr bwMode="auto">
          <a:xfrm>
            <a:off x="2963863" y="4749800"/>
            <a:ext cx="1108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VLDL</a:t>
            </a:r>
            <a:r>
              <a:rPr lang="en-US" sz="2400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</a:t>
            </a:r>
          </a:p>
        </p:txBody>
      </p:sp>
      <p:sp>
        <p:nvSpPr>
          <p:cNvPr id="69652" name="Text Box 20"/>
          <p:cNvSpPr txBox="1">
            <a:spLocks noChangeArrowheads="1"/>
          </p:cNvSpPr>
          <p:nvPr/>
        </p:nvSpPr>
        <p:spPr bwMode="auto">
          <a:xfrm>
            <a:off x="4724400" y="4724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IDL</a:t>
            </a:r>
          </a:p>
        </p:txBody>
      </p:sp>
      <p:sp>
        <p:nvSpPr>
          <p:cNvPr id="69653" name="Text Box 21"/>
          <p:cNvSpPr txBox="1">
            <a:spLocks noChangeArrowheads="1"/>
          </p:cNvSpPr>
          <p:nvPr/>
        </p:nvSpPr>
        <p:spPr bwMode="auto">
          <a:xfrm>
            <a:off x="6172200" y="4953000"/>
            <a:ext cx="661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LDL</a:t>
            </a:r>
          </a:p>
        </p:txBody>
      </p:sp>
      <p:sp>
        <p:nvSpPr>
          <p:cNvPr id="69654" name="Text Box 22"/>
          <p:cNvSpPr txBox="1">
            <a:spLocks noChangeArrowheads="1"/>
          </p:cNvSpPr>
          <p:nvPr/>
        </p:nvSpPr>
        <p:spPr bwMode="auto">
          <a:xfrm>
            <a:off x="7239000" y="4876800"/>
            <a:ext cx="9890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Small,</a:t>
            </a:r>
            <a:b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dense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/>
            </a:r>
            <a:b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LDL</a:t>
            </a:r>
          </a:p>
        </p:txBody>
      </p:sp>
      <p:sp>
        <p:nvSpPr>
          <p:cNvPr id="69655" name="Oval 23"/>
          <p:cNvSpPr>
            <a:spLocks noChangeArrowheads="1"/>
          </p:cNvSpPr>
          <p:nvPr/>
        </p:nvSpPr>
        <p:spPr bwMode="auto">
          <a:xfrm>
            <a:off x="6096000" y="4114800"/>
            <a:ext cx="752475" cy="260350"/>
          </a:xfrm>
          <a:prstGeom prst="ellipse">
            <a:avLst/>
          </a:prstGeom>
          <a:gradFill rotWithShape="0">
            <a:gsLst>
              <a:gs pos="0">
                <a:srgbClr val="003399"/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6" name="Oval 24"/>
          <p:cNvSpPr>
            <a:spLocks noChangeArrowheads="1"/>
          </p:cNvSpPr>
          <p:nvPr/>
        </p:nvSpPr>
        <p:spPr bwMode="auto">
          <a:xfrm>
            <a:off x="7467600" y="4191000"/>
            <a:ext cx="536575" cy="133350"/>
          </a:xfrm>
          <a:prstGeom prst="ellipse">
            <a:avLst/>
          </a:prstGeom>
          <a:gradFill rotWithShape="0">
            <a:gsLst>
              <a:gs pos="0">
                <a:srgbClr val="003399"/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7" name="Oval 25"/>
          <p:cNvSpPr>
            <a:spLocks noChangeArrowheads="1"/>
          </p:cNvSpPr>
          <p:nvPr/>
        </p:nvSpPr>
        <p:spPr bwMode="auto">
          <a:xfrm>
            <a:off x="6172200" y="3733800"/>
            <a:ext cx="533400" cy="533400"/>
          </a:xfrm>
          <a:prstGeom prst="ellipse">
            <a:avLst/>
          </a:prstGeom>
          <a:gradFill rotWithShape="0">
            <a:gsLst>
              <a:gs pos="0">
                <a:srgbClr val="66FFFF"/>
              </a:gs>
              <a:gs pos="100000">
                <a:srgbClr val="66FF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54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8" name="Oval 26"/>
          <p:cNvSpPr>
            <a:spLocks noChangeArrowheads="1"/>
          </p:cNvSpPr>
          <p:nvPr/>
        </p:nvSpPr>
        <p:spPr bwMode="auto">
          <a:xfrm>
            <a:off x="7543800" y="3962400"/>
            <a:ext cx="304800" cy="3048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54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9" name="Text Box 27"/>
          <p:cNvSpPr txBox="1">
            <a:spLocks noChangeArrowheads="1"/>
          </p:cNvSpPr>
          <p:nvPr/>
        </p:nvSpPr>
        <p:spPr bwMode="auto">
          <a:xfrm>
            <a:off x="1828800" y="6096000"/>
            <a:ext cx="655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800">
                <a:latin typeface="Arial" charset="0"/>
              </a:rPr>
              <a:t>		</a:t>
            </a:r>
            <a:endParaRPr lang="en-US" sz="1800">
              <a:solidFill>
                <a:srgbClr val="0066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78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648200"/>
          </a:xfrm>
        </p:spPr>
        <p:txBody>
          <a:bodyPr>
            <a:noAutofit/>
          </a:bodyPr>
          <a:lstStyle/>
          <a:p>
            <a:r>
              <a:rPr lang="en-US" sz="5400" dirty="0" smtClean="0"/>
              <a:t>Defect in the </a:t>
            </a:r>
            <a:r>
              <a:rPr lang="en-US" sz="5400" b="1" dirty="0" smtClean="0"/>
              <a:t>receptors of Lipoproteins</a:t>
            </a:r>
            <a:r>
              <a:rPr lang="en-US" sz="5400" dirty="0" smtClean="0"/>
              <a:t> on specific tissues leads to retention of specific Lipoproteins in the blood circulation.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1495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5029200"/>
          </a:xfrm>
        </p:spPr>
        <p:txBody>
          <a:bodyPr>
            <a:noAutofit/>
          </a:bodyPr>
          <a:lstStyle/>
          <a:p>
            <a:r>
              <a:rPr lang="en-US" sz="5400" dirty="0" smtClean="0"/>
              <a:t>Abnormal </a:t>
            </a:r>
            <a:r>
              <a:rPr lang="en-US" sz="5400" b="1" dirty="0" smtClean="0"/>
              <a:t>high levels of LDL </a:t>
            </a:r>
            <a:r>
              <a:rPr lang="en-US" sz="5400" dirty="0"/>
              <a:t>in blood is </a:t>
            </a:r>
            <a:r>
              <a:rPr lang="en-US" sz="5400" b="1" dirty="0" smtClean="0"/>
              <a:t>due to LDL receptor defect on extrahepatocytes  </a:t>
            </a:r>
            <a:r>
              <a:rPr lang="en-US" sz="5400" dirty="0" smtClean="0"/>
              <a:t>bad to body.</a:t>
            </a:r>
          </a:p>
        </p:txBody>
      </p:sp>
    </p:spTree>
    <p:extLst>
      <p:ext uri="{BB962C8B-B14F-4D97-AF65-F5344CB8AC3E}">
        <p14:creationId xmlns:p14="http://schemas.microsoft.com/office/powerpoint/2010/main" val="19519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5105400"/>
          </a:xfrm>
        </p:spPr>
        <p:txBody>
          <a:bodyPr>
            <a:normAutofit/>
          </a:bodyPr>
          <a:lstStyle/>
          <a:p>
            <a:r>
              <a:rPr lang="en-US" sz="4800" dirty="0"/>
              <a:t>The </a:t>
            </a:r>
            <a:r>
              <a:rPr lang="en-US" sz="4800" b="1" dirty="0"/>
              <a:t>Cholesterol associated to high LDL levels </a:t>
            </a:r>
            <a:r>
              <a:rPr lang="en-US" sz="4800" dirty="0" smtClean="0"/>
              <a:t>is </a:t>
            </a:r>
            <a:r>
              <a:rPr lang="en-US" sz="4800" dirty="0"/>
              <a:t>said to be </a:t>
            </a:r>
            <a:r>
              <a:rPr lang="en-US" sz="4800" b="1" dirty="0">
                <a:solidFill>
                  <a:srgbClr val="C00000"/>
                </a:solidFill>
              </a:rPr>
              <a:t>bad Cholesterol</a:t>
            </a:r>
            <a:r>
              <a:rPr lang="en-US" sz="4800" b="1" dirty="0"/>
              <a:t>.</a:t>
            </a:r>
          </a:p>
          <a:p>
            <a:r>
              <a:rPr lang="en-US" sz="4800" b="1" dirty="0"/>
              <a:t>This increases the risk of Atherosclerosis ,Ischemia, MI and Stroke.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2085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1486"/>
            <a:ext cx="9144000" cy="5867400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Recently </a:t>
            </a:r>
            <a:r>
              <a:rPr lang="en-US" sz="5400" dirty="0" smtClean="0"/>
              <a:t>evidenced</a:t>
            </a:r>
            <a:r>
              <a:rPr lang="en-US" sz="5400" b="1" dirty="0" smtClean="0"/>
              <a:t> high levels of blood HDL are also </a:t>
            </a:r>
            <a:r>
              <a:rPr lang="en-US" sz="5400" b="1" dirty="0" smtClean="0">
                <a:solidFill>
                  <a:srgbClr val="C00000"/>
                </a:solidFill>
              </a:rPr>
              <a:t>bad to body.</a:t>
            </a:r>
          </a:p>
          <a:p>
            <a:r>
              <a:rPr lang="en-US" sz="5400" b="1" dirty="0" smtClean="0"/>
              <a:t>This increases the risk of Atherosclerosis ,Ischemia, MI and Stroke.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71571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Proteolipids/ Lipophilin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39226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Proteolipids/ Lipophilin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922520"/>
          </a:xfrm>
        </p:spPr>
        <p:txBody>
          <a:bodyPr>
            <a:noAutofit/>
          </a:bodyPr>
          <a:lstStyle/>
          <a:p>
            <a:r>
              <a:rPr lang="en-US" sz="4800" dirty="0"/>
              <a:t>Proteolipids  are compound lipids which have </a:t>
            </a:r>
            <a:r>
              <a:rPr lang="en-US" sz="4800" b="1" dirty="0"/>
              <a:t>more content</a:t>
            </a:r>
            <a:r>
              <a:rPr lang="en-US" sz="4800" dirty="0"/>
              <a:t> of </a:t>
            </a:r>
            <a:r>
              <a:rPr lang="en-US" sz="4800" b="1" dirty="0"/>
              <a:t>Proteins than Lipids</a:t>
            </a:r>
            <a:r>
              <a:rPr lang="en-US" sz="4800" b="1" dirty="0" smtClean="0"/>
              <a:t>.</a:t>
            </a:r>
          </a:p>
          <a:p>
            <a:endParaRPr lang="en-US" sz="4800" b="1" dirty="0"/>
          </a:p>
          <a:p>
            <a:r>
              <a:rPr lang="en-US" sz="4800" b="1" dirty="0" smtClean="0"/>
              <a:t>Proteolipid</a:t>
            </a:r>
            <a:r>
              <a:rPr lang="en-US" sz="4800" dirty="0" smtClean="0"/>
              <a:t> is a </a:t>
            </a:r>
            <a:r>
              <a:rPr lang="en-US" sz="4800" b="1" dirty="0" smtClean="0">
                <a:solidFill>
                  <a:srgbClr val="C00000"/>
                </a:solidFill>
              </a:rPr>
              <a:t>transmembrane </a:t>
            </a:r>
            <a:r>
              <a:rPr lang="en-US" sz="4800" b="1" dirty="0">
                <a:solidFill>
                  <a:srgbClr val="C00000"/>
                </a:solidFill>
              </a:rPr>
              <a:t>domain </a:t>
            </a:r>
            <a:r>
              <a:rPr lang="en-US" sz="4800" b="1" dirty="0" smtClean="0">
                <a:solidFill>
                  <a:srgbClr val="C00000"/>
                </a:solidFill>
              </a:rPr>
              <a:t>protein </a:t>
            </a:r>
            <a:r>
              <a:rPr lang="en-US" sz="4800" dirty="0" smtClean="0"/>
              <a:t>bound with </a:t>
            </a:r>
            <a:r>
              <a:rPr lang="en-US" sz="4800" b="1" dirty="0" smtClean="0"/>
              <a:t>Lipids.</a:t>
            </a:r>
          </a:p>
        </p:txBody>
      </p:sp>
    </p:spTree>
    <p:extLst>
      <p:ext uri="{BB962C8B-B14F-4D97-AF65-F5344CB8AC3E}">
        <p14:creationId xmlns:p14="http://schemas.microsoft.com/office/powerpoint/2010/main" val="158879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Occurrence Of Proteolipids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800" dirty="0" smtClean="0"/>
              <a:t>Proteolipids are structural Lipids</a:t>
            </a:r>
          </a:p>
          <a:p>
            <a:r>
              <a:rPr lang="en-US" sz="4800" dirty="0" smtClean="0"/>
              <a:t>Present </a:t>
            </a:r>
            <a:r>
              <a:rPr lang="en-US" sz="4800" dirty="0"/>
              <a:t>on the </a:t>
            </a:r>
            <a:r>
              <a:rPr lang="en-US" sz="4800" b="1" dirty="0"/>
              <a:t>extracellular side of the membrane</a:t>
            </a:r>
            <a:r>
              <a:rPr lang="en-US" sz="4800" dirty="0"/>
              <a:t>. </a:t>
            </a:r>
            <a:endParaRPr lang="en-US" sz="4800" dirty="0" smtClean="0"/>
          </a:p>
          <a:p>
            <a:r>
              <a:rPr lang="en-US" sz="4800" dirty="0"/>
              <a:t>Proteolipids are also present in </a:t>
            </a:r>
            <a:r>
              <a:rPr lang="en-US" sz="4800" b="1" dirty="0"/>
              <a:t>Myelin Sheath.</a:t>
            </a:r>
          </a:p>
          <a:p>
            <a:pPr marL="0" indent="0">
              <a:buNone/>
            </a:pPr>
            <a:endParaRPr lang="en-US" sz="48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1173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lipidlibrary.aocs.org/Lipids/protlip/Figure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1714500"/>
            <a:ext cx="489758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ellnessadvantage.com/images/icons/Proteolipid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38862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982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rotein palmitoylation-depalmitoy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9916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55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667000"/>
            <a:ext cx="8229600" cy="1143000"/>
          </a:xfrm>
        </p:spPr>
        <p:txBody>
          <a:bodyPr/>
          <a:lstStyle/>
          <a:p>
            <a:r>
              <a:rPr lang="en-US" b="1" dirty="0" smtClean="0"/>
              <a:t>Lipids are Reservoir of Energy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63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97180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Miscellaneous Lipids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76982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/>
              <a:t/>
            </a:r>
            <a:br>
              <a:rPr lang="en-US" sz="8800" b="1" dirty="0" smtClean="0"/>
            </a:br>
            <a:r>
              <a:rPr lang="en-US" sz="7200" b="1" dirty="0" smtClean="0">
                <a:solidFill>
                  <a:srgbClr val="FF0000"/>
                </a:solidFill>
              </a:rPr>
              <a:t>Miscellaneous Lipid</a:t>
            </a:r>
            <a:br>
              <a:rPr lang="en-US" sz="7200" b="1" dirty="0" smtClean="0">
                <a:solidFill>
                  <a:srgbClr val="FF0000"/>
                </a:solidFill>
              </a:rPr>
            </a:br>
            <a:r>
              <a:rPr lang="en-US" sz="8800" b="1" dirty="0" smtClean="0"/>
              <a:t>Eicosanoids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83323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382000" cy="51816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Eicosanoids are </a:t>
            </a:r>
            <a:r>
              <a:rPr lang="en-US" sz="6000" b="1" dirty="0" smtClean="0">
                <a:solidFill>
                  <a:srgbClr val="C00000"/>
                </a:solidFill>
              </a:rPr>
              <a:t> Classified under </a:t>
            </a:r>
            <a:r>
              <a:rPr lang="en-US" sz="6000" b="1" dirty="0" smtClean="0"/>
              <a:t>Miscellaneous </a:t>
            </a:r>
            <a:r>
              <a:rPr lang="en-US" sz="6000" b="1" dirty="0"/>
              <a:t>Lipids.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4572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" y="609600"/>
            <a:ext cx="9010650" cy="60198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</a:rPr>
              <a:t>Eicosanoids</a:t>
            </a:r>
            <a:r>
              <a:rPr lang="en-US" sz="6600" dirty="0" smtClean="0"/>
              <a:t> is a </a:t>
            </a:r>
            <a:r>
              <a:rPr lang="en-US" sz="6600" b="1" dirty="0" smtClean="0">
                <a:solidFill>
                  <a:srgbClr val="0070C0"/>
                </a:solidFill>
              </a:rPr>
              <a:t>generic term collectively </a:t>
            </a:r>
            <a:r>
              <a:rPr lang="en-US" sz="6600" dirty="0" smtClean="0"/>
              <a:t>used for</a:t>
            </a:r>
          </a:p>
          <a:p>
            <a:r>
              <a:rPr lang="en-US" sz="6600" b="1" dirty="0" smtClean="0">
                <a:solidFill>
                  <a:srgbClr val="C00000"/>
                </a:solidFill>
              </a:rPr>
              <a:t>Biologically active 20 carbon</a:t>
            </a:r>
            <a:r>
              <a:rPr lang="en-US" sz="6600" b="1" dirty="0" smtClean="0">
                <a:solidFill>
                  <a:srgbClr val="0070C0"/>
                </a:solidFill>
              </a:rPr>
              <a:t>(</a:t>
            </a:r>
            <a:r>
              <a:rPr lang="en-US" sz="6600" b="1" dirty="0" err="1" smtClean="0">
                <a:solidFill>
                  <a:srgbClr val="0070C0"/>
                </a:solidFill>
              </a:rPr>
              <a:t>Eicosa</a:t>
            </a:r>
            <a:r>
              <a:rPr lang="en-US" sz="6600" b="1" dirty="0" smtClean="0">
                <a:solidFill>
                  <a:srgbClr val="0070C0"/>
                </a:solidFill>
              </a:rPr>
              <a:t>) </a:t>
            </a:r>
            <a:r>
              <a:rPr lang="en-US" sz="6600" b="1" dirty="0">
                <a:solidFill>
                  <a:srgbClr val="C00000"/>
                </a:solidFill>
              </a:rPr>
              <a:t>Lipid like</a:t>
            </a:r>
            <a:r>
              <a:rPr lang="en-US" sz="6600" b="1" dirty="0"/>
              <a:t> </a:t>
            </a:r>
            <a:r>
              <a:rPr lang="en-US" sz="6600" b="1" dirty="0" smtClean="0">
                <a:solidFill>
                  <a:srgbClr val="C00000"/>
                </a:solidFill>
              </a:rPr>
              <a:t>compounds</a:t>
            </a:r>
          </a:p>
        </p:txBody>
      </p:sp>
    </p:spTree>
    <p:extLst>
      <p:ext uri="{BB962C8B-B14F-4D97-AF65-F5344CB8AC3E}">
        <p14:creationId xmlns:p14="http://schemas.microsoft.com/office/powerpoint/2010/main" val="422511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95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/>
              <a:t>Name Of Eicosanoids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61569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5562600"/>
          </a:xfrm>
        </p:spPr>
        <p:txBody>
          <a:bodyPr>
            <a:normAutofit fontScale="77500" lnSpcReduction="20000"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Eicosanoids</a:t>
            </a:r>
            <a:r>
              <a:rPr lang="en-US" sz="4800" dirty="0" smtClean="0"/>
              <a:t> is a Generic term for the 20 Carbon related compounds like:</a:t>
            </a:r>
          </a:p>
          <a:p>
            <a:pPr marL="1421892" lvl="1" indent="-1028700">
              <a:buFont typeface="+mj-lt"/>
              <a:buAutoNum type="romanUcPeriod"/>
            </a:pPr>
            <a:r>
              <a:rPr lang="en-US" sz="5400" b="1" dirty="0" smtClean="0"/>
              <a:t>Prostaglandins (PGs)</a:t>
            </a:r>
          </a:p>
          <a:p>
            <a:pPr marL="1421892" lvl="1" indent="-1028700">
              <a:buFont typeface="+mj-lt"/>
              <a:buAutoNum type="romanUcPeriod"/>
            </a:pPr>
            <a:r>
              <a:rPr lang="en-US" sz="5400" b="1" dirty="0" smtClean="0"/>
              <a:t>Prostacyclins (PGI2)</a:t>
            </a:r>
          </a:p>
          <a:p>
            <a:pPr marL="1421892" lvl="1" indent="-1028700">
              <a:buFont typeface="+mj-lt"/>
              <a:buAutoNum type="romanUcPeriod"/>
            </a:pPr>
            <a:r>
              <a:rPr lang="en-US" sz="5400" b="1" dirty="0" smtClean="0"/>
              <a:t>Thromboxanes (TX)</a:t>
            </a:r>
          </a:p>
          <a:p>
            <a:pPr marL="1421892" lvl="1" indent="-1028700">
              <a:buFont typeface="+mj-lt"/>
              <a:buAutoNum type="romanUcPeriod"/>
            </a:pPr>
            <a:r>
              <a:rPr lang="en-US" sz="5400" b="1" dirty="0" smtClean="0"/>
              <a:t>Leukotrienes (LT)</a:t>
            </a:r>
          </a:p>
          <a:p>
            <a:pPr marL="1421892" lvl="1" indent="-1028700">
              <a:buFont typeface="+mj-lt"/>
              <a:buAutoNum type="romanUcPeriod"/>
            </a:pPr>
            <a:r>
              <a:rPr lang="en-US" sz="5400" b="1" dirty="0" smtClean="0"/>
              <a:t>Lipoxins (LX)</a:t>
            </a:r>
          </a:p>
          <a:p>
            <a:pPr marL="1421892" lvl="1" indent="-1028700">
              <a:buFont typeface="+mj-lt"/>
              <a:buAutoNum type="romanUcPeriod"/>
            </a:pPr>
            <a:r>
              <a:rPr lang="en-US" sz="5400" b="1" dirty="0" smtClean="0"/>
              <a:t>Resolvins</a:t>
            </a:r>
          </a:p>
          <a:p>
            <a:pPr marL="1421892" lvl="1" indent="-1028700">
              <a:buFont typeface="+mj-lt"/>
              <a:buAutoNum type="romanUcPeriod"/>
            </a:pPr>
            <a:r>
              <a:rPr lang="en-US" sz="5400" b="1" dirty="0" smtClean="0"/>
              <a:t>Eoxins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86342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Biosynthesis Of Eicosanoids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5176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Eicosanoids</a:t>
            </a:r>
            <a:r>
              <a:rPr lang="en-US" sz="5400" dirty="0" smtClean="0"/>
              <a:t> </a:t>
            </a:r>
            <a:r>
              <a:rPr lang="en-US" sz="5400" dirty="0"/>
              <a:t>are </a:t>
            </a:r>
            <a:r>
              <a:rPr lang="en-US" sz="5400" b="1" dirty="0"/>
              <a:t>derivatives </a:t>
            </a:r>
            <a:r>
              <a:rPr lang="en-US" sz="5400" dirty="0"/>
              <a:t>of </a:t>
            </a:r>
            <a:r>
              <a:rPr lang="en-US" sz="5400" b="1" dirty="0">
                <a:solidFill>
                  <a:srgbClr val="C00000"/>
                </a:solidFill>
              </a:rPr>
              <a:t>N</a:t>
            </a:r>
            <a:r>
              <a:rPr lang="en-US" sz="5400" b="1" dirty="0" smtClean="0">
                <a:solidFill>
                  <a:srgbClr val="C00000"/>
                </a:solidFill>
              </a:rPr>
              <a:t>utritional </a:t>
            </a:r>
            <a:r>
              <a:rPr lang="en-US" sz="5400" b="1" dirty="0">
                <a:solidFill>
                  <a:srgbClr val="C00000"/>
                </a:solidFill>
              </a:rPr>
              <a:t>E</a:t>
            </a:r>
            <a:r>
              <a:rPr lang="en-US" sz="5400" b="1" dirty="0" smtClean="0">
                <a:solidFill>
                  <a:srgbClr val="C00000"/>
                </a:solidFill>
              </a:rPr>
              <a:t>ssential Fatty acid/PUFAs</a:t>
            </a:r>
            <a:r>
              <a:rPr lang="en-US" sz="5400" dirty="0" smtClean="0"/>
              <a:t>.</a:t>
            </a:r>
            <a:endParaRPr lang="en-US" sz="5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0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 fontScale="62500" lnSpcReduction="20000"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Eicosanoids</a:t>
            </a:r>
            <a:r>
              <a:rPr lang="en-US" sz="6000" dirty="0" smtClean="0"/>
              <a:t> are biosynthesized </a:t>
            </a:r>
            <a:r>
              <a:rPr lang="en-US" sz="6000" dirty="0"/>
              <a:t>in the body </a:t>
            </a:r>
            <a:r>
              <a:rPr lang="en-US" sz="6000" dirty="0" smtClean="0"/>
              <a:t>from </a:t>
            </a:r>
            <a:r>
              <a:rPr lang="en-US" sz="6000" b="1" dirty="0" smtClean="0"/>
              <a:t>PUFAs</a:t>
            </a:r>
            <a:r>
              <a:rPr lang="en-US" sz="6000" dirty="0" smtClean="0"/>
              <a:t>: </a:t>
            </a:r>
          </a:p>
          <a:p>
            <a:pPr marL="0" indent="0">
              <a:buNone/>
            </a:pPr>
            <a:endParaRPr lang="en-US" sz="6000" dirty="0" smtClean="0"/>
          </a:p>
          <a:p>
            <a:pPr marL="1536192" lvl="1" indent="-1143000">
              <a:buFont typeface="+mj-lt"/>
              <a:buAutoNum type="arabicPeriod"/>
            </a:pPr>
            <a:r>
              <a:rPr lang="en-US" sz="5800" b="1" dirty="0" smtClean="0"/>
              <a:t>Mostly from </a:t>
            </a:r>
            <a:r>
              <a:rPr lang="en-US" sz="5800" b="1" dirty="0" smtClean="0">
                <a:solidFill>
                  <a:srgbClr val="C00000"/>
                </a:solidFill>
              </a:rPr>
              <a:t>Arachidonic acid/Eicosatetraenoic acid (PUFA)/Omega 6 Fatty acid</a:t>
            </a:r>
          </a:p>
          <a:p>
            <a:pPr marL="1536192" lvl="1" indent="-1143000">
              <a:buFont typeface="+mj-lt"/>
              <a:buAutoNum type="arabicPeriod"/>
            </a:pPr>
            <a:endParaRPr lang="en-US" sz="5800" b="1" dirty="0" smtClean="0">
              <a:solidFill>
                <a:srgbClr val="C00000"/>
              </a:solidFill>
            </a:endParaRPr>
          </a:p>
          <a:p>
            <a:pPr marL="1536192" lvl="1" indent="-1143000">
              <a:buFont typeface="+mj-lt"/>
              <a:buAutoNum type="arabicPeriod"/>
            </a:pPr>
            <a:r>
              <a:rPr lang="en-US" sz="5800" b="1" dirty="0" smtClean="0"/>
              <a:t>Minorly from </a:t>
            </a:r>
            <a:r>
              <a:rPr lang="en-US" sz="5800" b="1" dirty="0" smtClean="0">
                <a:solidFill>
                  <a:srgbClr val="FF0000"/>
                </a:solidFill>
              </a:rPr>
              <a:t>Timnodonic acid/Eicosapentaenoic /Omega 3 Fatty acid</a:t>
            </a:r>
          </a:p>
          <a:p>
            <a:endParaRPr lang="en-US" sz="6000" b="1" dirty="0">
              <a:solidFill>
                <a:srgbClr val="FF0000"/>
              </a:solidFill>
            </a:endParaRP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53573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8839200" cy="51816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During Eicosanoid Biosynthesis Mostly </a:t>
            </a:r>
          </a:p>
          <a:p>
            <a:r>
              <a:rPr lang="en-US" sz="4800" b="1" dirty="0" smtClean="0"/>
              <a:t>Arachidonic acid </a:t>
            </a:r>
            <a:r>
              <a:rPr lang="en-US" sz="4800" dirty="0" smtClean="0"/>
              <a:t>is released </a:t>
            </a:r>
            <a:r>
              <a:rPr lang="en-US" sz="4800" dirty="0"/>
              <a:t>by </a:t>
            </a:r>
            <a:r>
              <a:rPr lang="en-US" sz="4800" b="1" dirty="0" smtClean="0">
                <a:solidFill>
                  <a:srgbClr val="C00000"/>
                </a:solidFill>
              </a:rPr>
              <a:t>Phospholipids Viz: Lecithin/PIP3</a:t>
            </a:r>
          </a:p>
          <a:p>
            <a:r>
              <a:rPr lang="en-US" sz="4800" b="1" dirty="0" smtClean="0">
                <a:solidFill>
                  <a:srgbClr val="0070C0"/>
                </a:solidFill>
              </a:rPr>
              <a:t>By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</a:rPr>
              <a:t>Phospholipase A2 activity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50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In a Well Fed Condition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144000" cy="4922520"/>
          </a:xfrm>
        </p:spPr>
        <p:txBody>
          <a:bodyPr>
            <a:normAutofit/>
          </a:bodyPr>
          <a:lstStyle/>
          <a:p>
            <a:r>
              <a:rPr lang="en-US" sz="3200" dirty="0"/>
              <a:t>Lipid  </a:t>
            </a:r>
            <a:r>
              <a:rPr lang="en-US" sz="3200" dirty="0" smtClean="0"/>
              <a:t>Triacyl Glycerol (TAG) </a:t>
            </a:r>
            <a:r>
              <a:rPr lang="en-US" sz="3200" b="1" dirty="0" smtClean="0"/>
              <a:t> </a:t>
            </a:r>
            <a:r>
              <a:rPr lang="en-US" sz="3200" b="1" dirty="0"/>
              <a:t>subcutaneously</a:t>
            </a:r>
            <a:r>
              <a:rPr lang="en-US" sz="3200" dirty="0" smtClean="0"/>
              <a:t> </a:t>
            </a:r>
            <a:r>
              <a:rPr lang="en-US" sz="3200" dirty="0"/>
              <a:t>is </a:t>
            </a:r>
            <a:r>
              <a:rPr lang="en-US" sz="3200" b="1" dirty="0"/>
              <a:t>stored in Adiposecytes </a:t>
            </a:r>
          </a:p>
          <a:p>
            <a:pPr marL="0" indent="0">
              <a:buNone/>
            </a:pPr>
            <a:r>
              <a:rPr lang="en-US" sz="3200" b="1" dirty="0"/>
              <a:t> </a:t>
            </a:r>
          </a:p>
          <a:p>
            <a:r>
              <a:rPr lang="en-US" sz="3200" b="1" dirty="0"/>
              <a:t>In unlimited </a:t>
            </a:r>
            <a:r>
              <a:rPr lang="en-US" sz="3200" b="1" dirty="0" smtClean="0"/>
              <a:t>amount and  </a:t>
            </a:r>
            <a:r>
              <a:rPr lang="en-US" sz="3200" b="1" dirty="0"/>
              <a:t>in </a:t>
            </a:r>
            <a:r>
              <a:rPr lang="en-US" sz="3200" b="1" dirty="0">
                <a:solidFill>
                  <a:srgbClr val="C00000"/>
                </a:solidFill>
              </a:rPr>
              <a:t>anhydrous </a:t>
            </a:r>
            <a:r>
              <a:rPr lang="en-US" sz="3200" b="1" dirty="0" smtClean="0">
                <a:solidFill>
                  <a:srgbClr val="C00000"/>
                </a:solidFill>
              </a:rPr>
              <a:t>concentrated </a:t>
            </a:r>
            <a:r>
              <a:rPr lang="en-US" sz="3200" b="1" dirty="0">
                <a:solidFill>
                  <a:srgbClr val="C00000"/>
                </a:solidFill>
              </a:rPr>
              <a:t>form</a:t>
            </a:r>
            <a:r>
              <a:rPr lang="en-US" sz="3200" b="1" dirty="0"/>
              <a:t>.</a:t>
            </a:r>
          </a:p>
          <a:p>
            <a:pPr marL="0" indent="0">
              <a:buNone/>
            </a:pPr>
            <a:endParaRPr lang="en-US" sz="3200" b="1" dirty="0"/>
          </a:p>
          <a:p>
            <a:r>
              <a:rPr lang="en-US" sz="3200" dirty="0" smtClean="0"/>
              <a:t>It </a:t>
            </a:r>
            <a:r>
              <a:rPr lang="en-US" sz="3200" dirty="0"/>
              <a:t>provide </a:t>
            </a:r>
            <a:r>
              <a:rPr lang="en-US" sz="3200" b="1" dirty="0">
                <a:solidFill>
                  <a:srgbClr val="C00000"/>
                </a:solidFill>
              </a:rPr>
              <a:t>high potential source of energy  </a:t>
            </a:r>
            <a:r>
              <a:rPr lang="en-US" sz="3200" dirty="0"/>
              <a:t>for cellular use.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512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7" descr="http://www.uninet.edu/cin2001-old/conf/bala/fig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85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35480"/>
            <a:ext cx="8458200" cy="4389120"/>
          </a:xfrm>
        </p:spPr>
        <p:txBody>
          <a:bodyPr/>
          <a:lstStyle/>
          <a:p>
            <a:r>
              <a:rPr lang="en-US" sz="6000" b="1" dirty="0"/>
              <a:t>Eicosanoids</a:t>
            </a:r>
            <a:r>
              <a:rPr lang="en-US" sz="6000" dirty="0"/>
              <a:t> has </a:t>
            </a:r>
            <a:r>
              <a:rPr lang="en-US" sz="6000" b="1" dirty="0">
                <a:solidFill>
                  <a:srgbClr val="C00000"/>
                </a:solidFill>
              </a:rPr>
              <a:t>very short half life </a:t>
            </a:r>
            <a:endParaRPr lang="en-US" sz="6000" b="1" dirty="0" smtClean="0">
              <a:solidFill>
                <a:srgbClr val="C00000"/>
              </a:solidFill>
            </a:endParaRPr>
          </a:p>
          <a:p>
            <a:r>
              <a:rPr lang="en-US" sz="6000" b="1" dirty="0" smtClean="0">
                <a:solidFill>
                  <a:srgbClr val="C00000"/>
                </a:solidFill>
              </a:rPr>
              <a:t>From </a:t>
            </a:r>
            <a:r>
              <a:rPr lang="en-US" sz="6000" b="1" dirty="0">
                <a:solidFill>
                  <a:srgbClr val="C00000"/>
                </a:solidFill>
              </a:rPr>
              <a:t>seconds to few minutes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9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Classification Of Eicosanoids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40565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677400" cy="5029200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Prostanoids : </a:t>
            </a:r>
            <a:r>
              <a:rPr lang="en-US" sz="4400" dirty="0" smtClean="0"/>
              <a:t>Obtained by </a:t>
            </a:r>
            <a:r>
              <a:rPr lang="en-US" sz="4400" b="1" dirty="0" smtClean="0">
                <a:solidFill>
                  <a:srgbClr val="C00000"/>
                </a:solidFill>
              </a:rPr>
              <a:t>Cycloxygenase</a:t>
            </a:r>
            <a:r>
              <a:rPr lang="en-US" sz="4400" dirty="0" smtClean="0"/>
              <a:t> System :</a:t>
            </a:r>
          </a:p>
          <a:p>
            <a:pPr lvl="2"/>
            <a:r>
              <a:rPr lang="en-US" sz="4100" b="1" dirty="0" smtClean="0"/>
              <a:t>Prostaglandin</a:t>
            </a:r>
          </a:p>
          <a:p>
            <a:pPr lvl="2"/>
            <a:r>
              <a:rPr lang="en-US" sz="4100" b="1" dirty="0" smtClean="0"/>
              <a:t>Prostacyclins</a:t>
            </a:r>
          </a:p>
          <a:p>
            <a:pPr lvl="2"/>
            <a:r>
              <a:rPr lang="en-US" sz="4100" b="1" dirty="0" smtClean="0"/>
              <a:t>Thromboxanes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Leukotrienes</a:t>
            </a:r>
            <a:r>
              <a:rPr lang="en-US" sz="4400" dirty="0" smtClean="0"/>
              <a:t> and </a:t>
            </a:r>
            <a:r>
              <a:rPr lang="en-US" sz="4400" b="1" dirty="0" smtClean="0">
                <a:solidFill>
                  <a:srgbClr val="C00000"/>
                </a:solidFill>
              </a:rPr>
              <a:t>Lipoxins  </a:t>
            </a:r>
            <a:r>
              <a:rPr lang="en-US" sz="4400" dirty="0" smtClean="0"/>
              <a:t>are</a:t>
            </a:r>
          </a:p>
          <a:p>
            <a:pPr marL="0" indent="0">
              <a:buNone/>
            </a:pPr>
            <a:r>
              <a:rPr lang="en-US" sz="4400" dirty="0"/>
              <a:t> </a:t>
            </a:r>
            <a:r>
              <a:rPr lang="en-US" sz="4400" dirty="0" smtClean="0"/>
              <a:t>obtained by </a:t>
            </a:r>
            <a:r>
              <a:rPr lang="en-US" sz="4400" b="1" dirty="0" smtClean="0"/>
              <a:t>Lipoxygenase</a:t>
            </a:r>
            <a:r>
              <a:rPr lang="en-US" sz="4400" dirty="0" smtClean="0"/>
              <a:t> System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2100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Grp="1" noChangeAspect="1"/>
          </p:cNvGraphicFramePr>
          <p:nvPr>
            <p:ph type="body" idx="1"/>
            <p:extLst>
              <p:ext uri="{D42A27DB-BD31-4B8C-83A1-F6EECF244321}">
                <p14:modId xmlns:p14="http://schemas.microsoft.com/office/powerpoint/2010/main" val="2473921141"/>
              </p:ext>
            </p:extLst>
          </p:nvPr>
        </p:nvGraphicFramePr>
        <p:xfrm>
          <a:off x="0" y="1311275"/>
          <a:ext cx="9144000" cy="554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95" name="Точечный рисунок" r:id="rId3" imgW="7295238" imgH="3266667" progId="Paint.Picture">
                  <p:embed/>
                </p:oleObj>
              </mc:Choice>
              <mc:Fallback>
                <p:oleObj name="Точечный рисунок" r:id="rId3" imgW="7295238" imgH="32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11275"/>
                        <a:ext cx="9144000" cy="5546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133600" y="457200"/>
            <a:ext cx="5410200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uk-UA" sz="4400">
                <a:solidFill>
                  <a:schemeClr val="tx2"/>
                </a:solidFill>
              </a:rPr>
              <a:t/>
            </a:r>
            <a:br>
              <a:rPr lang="uk-UA" sz="4400">
                <a:solidFill>
                  <a:schemeClr val="tx2"/>
                </a:solidFill>
              </a:rPr>
            </a:br>
            <a:endParaRPr lang="ru-RU" sz="4400">
              <a:solidFill>
                <a:schemeClr val="tx2"/>
              </a:solidFill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1" dirty="0"/>
              <a:t>Prostaglandins are </a:t>
            </a:r>
            <a:r>
              <a:rPr lang="en-US" sz="4000" b="1" dirty="0" smtClean="0"/>
              <a:t>Derivative of Arachidonic acid 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36142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9080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1. Prostaglandins </a:t>
            </a:r>
            <a:r>
              <a:rPr lang="en-US" sz="6000" b="1" dirty="0"/>
              <a:t>(</a:t>
            </a:r>
            <a:r>
              <a:rPr lang="en-US" sz="6000" b="1" dirty="0" smtClean="0"/>
              <a:t>PGs)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25746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9916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Prostaglandins</a:t>
            </a:r>
            <a:r>
              <a:rPr lang="en-US" sz="5400" dirty="0" smtClean="0"/>
              <a:t> are type of </a:t>
            </a:r>
            <a:r>
              <a:rPr lang="en-US" sz="5400" b="1" dirty="0" smtClean="0"/>
              <a:t>Eicosanoids</a:t>
            </a:r>
            <a:r>
              <a:rPr lang="en-US" sz="5400" dirty="0" smtClean="0"/>
              <a:t>.</a:t>
            </a:r>
          </a:p>
          <a:p>
            <a:r>
              <a:rPr lang="en-US" sz="5400" b="1" dirty="0" smtClean="0"/>
              <a:t>PGs </a:t>
            </a:r>
            <a:r>
              <a:rPr lang="en-US" sz="5400" dirty="0" smtClean="0"/>
              <a:t>also termed as </a:t>
            </a:r>
            <a:r>
              <a:rPr lang="en-US" sz="5400" b="1" dirty="0" smtClean="0"/>
              <a:t>Prostanoids </a:t>
            </a:r>
          </a:p>
          <a:p>
            <a:r>
              <a:rPr lang="en-US" sz="5400" dirty="0" smtClean="0"/>
              <a:t>Since they are obtained from parent compound </a:t>
            </a:r>
            <a:r>
              <a:rPr lang="en-US" sz="5400" b="1" dirty="0" smtClean="0"/>
              <a:t>Prostanoic acid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42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Biosynthesis Of Prostaglandins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9859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458200" cy="438912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Per day </a:t>
            </a:r>
            <a:r>
              <a:rPr lang="en-US" sz="5400" b="1" dirty="0"/>
              <a:t>1 mg </a:t>
            </a:r>
            <a:r>
              <a:rPr lang="en-US" sz="5400" dirty="0"/>
              <a:t>of </a:t>
            </a:r>
            <a:r>
              <a:rPr lang="en-US" sz="5400" b="1" dirty="0"/>
              <a:t>Prostaglandins </a:t>
            </a:r>
            <a:r>
              <a:rPr lang="en-US" sz="5400" b="1" dirty="0" smtClean="0"/>
              <a:t>are biosynthesized</a:t>
            </a:r>
            <a:r>
              <a:rPr lang="en-US" sz="5400" dirty="0" smtClean="0"/>
              <a:t> </a:t>
            </a:r>
            <a:r>
              <a:rPr lang="en-US" sz="5400" dirty="0"/>
              <a:t>in </a:t>
            </a:r>
            <a:r>
              <a:rPr lang="en-US" sz="5400" dirty="0" smtClean="0"/>
              <a:t>human </a:t>
            </a:r>
            <a:r>
              <a:rPr lang="en-US" sz="5400" dirty="0"/>
              <a:t>body.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5476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Prostaglandins are derived </a:t>
            </a:r>
            <a:r>
              <a:rPr lang="en-US" sz="5400" dirty="0"/>
              <a:t>from </a:t>
            </a:r>
            <a:r>
              <a:rPr lang="en-US" sz="5400" b="1" dirty="0">
                <a:solidFill>
                  <a:srgbClr val="C00000"/>
                </a:solidFill>
              </a:rPr>
              <a:t>Arachidonic acid</a:t>
            </a:r>
            <a:r>
              <a:rPr lang="en-US" sz="5400" dirty="0">
                <a:solidFill>
                  <a:srgbClr val="C00000"/>
                </a:solidFill>
              </a:rPr>
              <a:t> </a:t>
            </a:r>
            <a:r>
              <a:rPr lang="en-US" sz="5400" dirty="0"/>
              <a:t>by </a:t>
            </a:r>
            <a:r>
              <a:rPr lang="en-US" sz="5400" b="1" dirty="0"/>
              <a:t>Cycloxygenase system</a:t>
            </a:r>
            <a:r>
              <a:rPr lang="en-US" sz="5400" dirty="0"/>
              <a:t>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7639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09800"/>
            <a:ext cx="8534400" cy="25146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Lipids </a:t>
            </a:r>
            <a:r>
              <a:rPr lang="en-US" sz="5400" b="1" dirty="0" smtClean="0">
                <a:solidFill>
                  <a:srgbClr val="C00000"/>
                </a:solidFill>
              </a:rPr>
              <a:t> </a:t>
            </a:r>
            <a:br>
              <a:rPr lang="en-US" sz="5400" b="1" dirty="0" smtClean="0">
                <a:solidFill>
                  <a:srgbClr val="C00000"/>
                </a:solidFill>
              </a:rPr>
            </a:br>
            <a:r>
              <a:rPr lang="en-US" sz="5400" b="1" dirty="0" smtClean="0">
                <a:solidFill>
                  <a:schemeClr val="tx1"/>
                </a:solidFill>
              </a:rPr>
              <a:t>Superior </a:t>
            </a:r>
            <a:r>
              <a:rPr lang="en-US" sz="5400" b="1" dirty="0">
                <a:solidFill>
                  <a:schemeClr val="tx1"/>
                </a:solidFill>
              </a:rPr>
              <a:t>Than </a:t>
            </a:r>
            <a:r>
              <a:rPr lang="en-US" sz="5400" b="1" dirty="0" smtClean="0">
                <a:solidFill>
                  <a:schemeClr val="tx1"/>
                </a:solidFill>
              </a:rPr>
              <a:t/>
            </a:r>
            <a:br>
              <a:rPr lang="en-US" sz="5400" b="1" dirty="0" smtClean="0">
                <a:solidFill>
                  <a:schemeClr val="tx1"/>
                </a:solidFill>
              </a:rPr>
            </a:br>
            <a:r>
              <a:rPr lang="en-US" sz="5400" b="1" dirty="0" smtClean="0">
                <a:solidFill>
                  <a:srgbClr val="C00000"/>
                </a:solidFill>
              </a:rPr>
              <a:t>Carbohydrates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10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5715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Phospholipid Lecithin </a:t>
            </a:r>
            <a:r>
              <a:rPr lang="en-US" sz="4800" dirty="0" smtClean="0"/>
              <a:t>releases </a:t>
            </a:r>
            <a:r>
              <a:rPr lang="en-US" sz="4800" b="1" dirty="0" smtClean="0"/>
              <a:t>Arachidonic acid </a:t>
            </a:r>
          </a:p>
          <a:p>
            <a:r>
              <a:rPr lang="en-US" sz="4800" b="1" dirty="0" smtClean="0"/>
              <a:t>Arachidonic acid </a:t>
            </a:r>
            <a:r>
              <a:rPr lang="en-US" sz="4800" dirty="0" smtClean="0"/>
              <a:t>is used for </a:t>
            </a:r>
            <a:r>
              <a:rPr lang="en-US" sz="4800" b="1" dirty="0" smtClean="0">
                <a:solidFill>
                  <a:srgbClr val="C00000"/>
                </a:solidFill>
              </a:rPr>
              <a:t>Prostanoic acid synthesis.</a:t>
            </a:r>
          </a:p>
          <a:p>
            <a:r>
              <a:rPr lang="en-US" sz="4800" b="1" dirty="0" smtClean="0"/>
              <a:t>Prostanoic acid </a:t>
            </a:r>
            <a:r>
              <a:rPr lang="en-US" sz="4800" dirty="0" smtClean="0"/>
              <a:t>then </a:t>
            </a:r>
            <a:r>
              <a:rPr lang="en-US" sz="4800" b="1" dirty="0" smtClean="0">
                <a:solidFill>
                  <a:srgbClr val="C00000"/>
                </a:solidFill>
              </a:rPr>
              <a:t>biosynthesizes Prostaglandin  </a:t>
            </a:r>
            <a:r>
              <a:rPr lang="en-US" sz="4800" dirty="0" smtClean="0"/>
              <a:t>in human body.</a:t>
            </a:r>
          </a:p>
        </p:txBody>
      </p:sp>
    </p:spTree>
    <p:extLst>
      <p:ext uri="{BB962C8B-B14F-4D97-AF65-F5344CB8AC3E}">
        <p14:creationId xmlns:p14="http://schemas.microsoft.com/office/powerpoint/2010/main" val="276279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Structure and </a:t>
            </a:r>
            <a:r>
              <a:rPr lang="en-US" b="1" dirty="0" smtClean="0"/>
              <a:t>Types Of </a:t>
            </a:r>
            <a:r>
              <a:rPr lang="en-US" b="1" dirty="0"/>
              <a:t>PGs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46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4876800"/>
          </a:xfrm>
        </p:spPr>
        <p:txBody>
          <a:bodyPr>
            <a:noAutofit/>
          </a:bodyPr>
          <a:lstStyle/>
          <a:p>
            <a:r>
              <a:rPr lang="en-US" sz="4800" dirty="0" smtClean="0"/>
              <a:t>The Prostaglandin structure is complex and possess:</a:t>
            </a:r>
          </a:p>
          <a:p>
            <a:pPr lvl="1"/>
            <a:r>
              <a:rPr lang="en-US" sz="4800" b="1" dirty="0" smtClean="0">
                <a:solidFill>
                  <a:srgbClr val="C00000"/>
                </a:solidFill>
              </a:rPr>
              <a:t>Cyclopentane ring</a:t>
            </a:r>
          </a:p>
          <a:p>
            <a:pPr lvl="1"/>
            <a:r>
              <a:rPr lang="en-US" sz="4800" b="1" dirty="0" smtClean="0">
                <a:solidFill>
                  <a:srgbClr val="C00000"/>
                </a:solidFill>
              </a:rPr>
              <a:t>Double bond</a:t>
            </a:r>
          </a:p>
          <a:p>
            <a:pPr lvl="1"/>
            <a:r>
              <a:rPr lang="en-US" sz="4800" b="1" dirty="0" smtClean="0">
                <a:solidFill>
                  <a:srgbClr val="C00000"/>
                </a:solidFill>
              </a:rPr>
              <a:t>Carboxylic and Hydroxyl groups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7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686800" cy="4389120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rgbClr val="A8243A"/>
                </a:solidFill>
              </a:rPr>
              <a:t>Prostaglandins</a:t>
            </a:r>
            <a:r>
              <a:rPr lang="en-US" sz="6600" b="1" dirty="0">
                <a:solidFill>
                  <a:srgbClr val="CC66FF"/>
                </a:solidFill>
              </a:rPr>
              <a:t> </a:t>
            </a:r>
            <a:r>
              <a:rPr lang="en-US" sz="6600" dirty="0"/>
              <a:t>contains </a:t>
            </a:r>
            <a:r>
              <a:rPr lang="en-US" sz="6600" dirty="0" smtClean="0"/>
              <a:t>a</a:t>
            </a:r>
          </a:p>
          <a:p>
            <a:r>
              <a:rPr lang="en-US" sz="6600" b="1" dirty="0" smtClean="0"/>
              <a:t>Cyclopentane </a:t>
            </a:r>
            <a:r>
              <a:rPr lang="en-US" sz="6600" b="1" dirty="0"/>
              <a:t>ring </a:t>
            </a:r>
            <a:r>
              <a:rPr lang="en-US" sz="6600" dirty="0"/>
              <a:t>with </a:t>
            </a:r>
            <a:r>
              <a:rPr lang="en-US" sz="6600" b="1" dirty="0" smtClean="0">
                <a:solidFill>
                  <a:srgbClr val="C00000"/>
                </a:solidFill>
              </a:rPr>
              <a:t>Hydroxyl groups </a:t>
            </a:r>
            <a:r>
              <a:rPr lang="en-US" sz="6600" dirty="0"/>
              <a:t>at </a:t>
            </a:r>
            <a:r>
              <a:rPr lang="en-US" sz="6600" b="1" dirty="0" smtClean="0">
                <a:solidFill>
                  <a:srgbClr val="C00000"/>
                </a:solidFill>
              </a:rPr>
              <a:t>C11 </a:t>
            </a:r>
            <a:r>
              <a:rPr lang="en-US" sz="6600" b="1" dirty="0">
                <a:solidFill>
                  <a:srgbClr val="C00000"/>
                </a:solidFill>
              </a:rPr>
              <a:t>and </a:t>
            </a:r>
            <a:r>
              <a:rPr lang="en-US" sz="6600" b="1" dirty="0" smtClean="0">
                <a:solidFill>
                  <a:srgbClr val="C00000"/>
                </a:solidFill>
              </a:rPr>
              <a:t>C15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48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apbrwww5.apsu.edu/thompsonj/Anatomy%20&amp;%20Physiology/2020/2020%20Exam%20Reviews/Exam%202/prostaglandi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7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4724400"/>
          </a:xfrm>
        </p:spPr>
        <p:txBody>
          <a:bodyPr>
            <a:normAutofit fontScale="25000" lnSpcReduction="20000"/>
          </a:bodyPr>
          <a:lstStyle/>
          <a:p>
            <a:r>
              <a:rPr lang="en-US" sz="18500" b="1" dirty="0" smtClean="0"/>
              <a:t>Prostaglandins (PG) are of  following Types:</a:t>
            </a:r>
          </a:p>
          <a:p>
            <a:pPr lvl="1"/>
            <a:r>
              <a:rPr lang="en-US" sz="17600" b="1" dirty="0" smtClean="0"/>
              <a:t>PG A</a:t>
            </a:r>
          </a:p>
          <a:p>
            <a:pPr lvl="1"/>
            <a:r>
              <a:rPr lang="en-US" sz="17600" b="1" dirty="0" smtClean="0"/>
              <a:t>PG B</a:t>
            </a:r>
          </a:p>
          <a:p>
            <a:pPr lvl="1"/>
            <a:r>
              <a:rPr lang="en-US" sz="17600" b="1" dirty="0" smtClean="0"/>
              <a:t>PG C</a:t>
            </a:r>
          </a:p>
          <a:p>
            <a:pPr lvl="1"/>
            <a:r>
              <a:rPr lang="en-US" sz="17600" b="1" dirty="0" smtClean="0"/>
              <a:t>PG D</a:t>
            </a:r>
          </a:p>
          <a:p>
            <a:pPr lvl="1"/>
            <a:r>
              <a:rPr lang="en-US" sz="17600" b="1" dirty="0" smtClean="0"/>
              <a:t>PG E</a:t>
            </a:r>
          </a:p>
          <a:p>
            <a:pPr lvl="1"/>
            <a:r>
              <a:rPr lang="en-US" sz="17600" b="1" dirty="0" smtClean="0"/>
              <a:t>PG F</a:t>
            </a:r>
          </a:p>
          <a:p>
            <a:pPr lvl="1"/>
            <a:r>
              <a:rPr lang="en-US" sz="17600" b="1" dirty="0" smtClean="0"/>
              <a:t>PG G</a:t>
            </a:r>
          </a:p>
          <a:p>
            <a:pPr lvl="1"/>
            <a:r>
              <a:rPr lang="en-US" sz="17600" b="1" dirty="0" smtClean="0"/>
              <a:t>PG H</a:t>
            </a:r>
            <a:endParaRPr lang="en-US" sz="17600" b="1" dirty="0"/>
          </a:p>
        </p:txBody>
      </p:sp>
    </p:spTree>
    <p:extLst>
      <p:ext uri="{BB962C8B-B14F-4D97-AF65-F5344CB8AC3E}">
        <p14:creationId xmlns:p14="http://schemas.microsoft.com/office/powerpoint/2010/main" val="116471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lipidlibrary.aocs.org/Lipids/eicprost/Fig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6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mg.tfd.com/ggse/60/gsed_0001_0021_0_img609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70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Occurrence/Distribution </a:t>
            </a:r>
            <a:r>
              <a:rPr lang="en-US" b="1" dirty="0"/>
              <a:t>Of PGs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2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Occurrence Of PGs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5334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Prostaglandin was </a:t>
            </a:r>
            <a:r>
              <a:rPr lang="en-US" sz="4400" b="1" dirty="0" smtClean="0"/>
              <a:t>first seen </a:t>
            </a:r>
            <a:r>
              <a:rPr lang="en-US" sz="4400" dirty="0" smtClean="0"/>
              <a:t>in </a:t>
            </a:r>
            <a:r>
              <a:rPr lang="en-US" sz="4400" b="1" dirty="0" smtClean="0">
                <a:solidFill>
                  <a:srgbClr val="C00000"/>
                </a:solidFill>
              </a:rPr>
              <a:t>Prostatic secretion </a:t>
            </a:r>
            <a:r>
              <a:rPr lang="en-US" sz="4400" dirty="0" smtClean="0"/>
              <a:t>and </a:t>
            </a:r>
            <a:r>
              <a:rPr lang="en-US" sz="4400" b="1" dirty="0" smtClean="0">
                <a:solidFill>
                  <a:srgbClr val="C00000"/>
                </a:solidFill>
              </a:rPr>
              <a:t>Semen</a:t>
            </a:r>
            <a:r>
              <a:rPr lang="en-US" sz="4400" dirty="0" smtClean="0"/>
              <a:t>.</a:t>
            </a:r>
          </a:p>
          <a:p>
            <a:r>
              <a:rPr lang="en-US" sz="4400" b="1" dirty="0" smtClean="0"/>
              <a:t>Later</a:t>
            </a:r>
            <a:r>
              <a:rPr lang="en-US" sz="4400" dirty="0" smtClean="0"/>
              <a:t> it was </a:t>
            </a:r>
            <a:r>
              <a:rPr lang="en-US" sz="4400" b="1" dirty="0" smtClean="0"/>
              <a:t>found</a:t>
            </a:r>
            <a:r>
              <a:rPr lang="en-US" sz="4400" dirty="0" smtClean="0"/>
              <a:t> that </a:t>
            </a:r>
            <a:r>
              <a:rPr lang="en-US" sz="4400" b="1" dirty="0" smtClean="0">
                <a:solidFill>
                  <a:srgbClr val="C00000"/>
                </a:solidFill>
              </a:rPr>
              <a:t>Prostaglandins</a:t>
            </a:r>
            <a:r>
              <a:rPr lang="en-US" sz="4400" dirty="0" smtClean="0"/>
              <a:t> are </a:t>
            </a:r>
            <a:r>
              <a:rPr lang="en-US" sz="4400" b="1" dirty="0" smtClean="0">
                <a:solidFill>
                  <a:srgbClr val="C00000"/>
                </a:solidFill>
              </a:rPr>
              <a:t>ubiquitous </a:t>
            </a:r>
            <a:endParaRPr lang="en-US" sz="4400" dirty="0" smtClean="0"/>
          </a:p>
          <a:p>
            <a:r>
              <a:rPr lang="en-US" sz="4400" dirty="0" smtClean="0"/>
              <a:t>Present all over </a:t>
            </a:r>
            <a:r>
              <a:rPr lang="en-US" sz="4400" b="1" dirty="0" smtClean="0"/>
              <a:t>in the human body tissues.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29941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14400"/>
            <a:ext cx="8839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</a:rPr>
              <a:t/>
            </a:r>
            <a:br>
              <a:rPr lang="en-US" sz="5400" b="1" dirty="0" smtClean="0">
                <a:solidFill>
                  <a:srgbClr val="C00000"/>
                </a:solidFill>
              </a:rPr>
            </a:br>
            <a:r>
              <a:rPr lang="en-US" sz="4400" b="1" dirty="0" smtClean="0">
                <a:solidFill>
                  <a:srgbClr val="C00000"/>
                </a:solidFill>
              </a:rPr>
              <a:t>Lipids </a:t>
            </a:r>
            <a:r>
              <a:rPr lang="en-US" sz="4400" b="1" dirty="0">
                <a:solidFill>
                  <a:srgbClr val="C00000"/>
                </a:solidFill>
              </a:rPr>
              <a:t>are </a:t>
            </a:r>
            <a:r>
              <a:rPr lang="en-US" sz="4400" b="1" dirty="0" smtClean="0">
                <a:solidFill>
                  <a:srgbClr val="C00000"/>
                </a:solidFill>
              </a:rPr>
              <a:t>Superior Than Carbohydrates</a:t>
            </a:r>
            <a:r>
              <a:rPr lang="en-US" sz="5400" b="1" dirty="0">
                <a:solidFill>
                  <a:srgbClr val="C00000"/>
                </a:solidFill>
              </a:rPr>
              <a:t/>
            </a:r>
            <a:br>
              <a:rPr lang="en-US" sz="5400" b="1" dirty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35480"/>
            <a:ext cx="8763000" cy="4693920"/>
          </a:xfrm>
        </p:spPr>
        <p:txBody>
          <a:bodyPr>
            <a:normAutofit/>
          </a:bodyPr>
          <a:lstStyle/>
          <a:p>
            <a:pPr lvl="1"/>
            <a:r>
              <a:rPr lang="en-US" sz="3800" b="1" dirty="0" smtClean="0"/>
              <a:t>Lipids have Higher </a:t>
            </a:r>
            <a:r>
              <a:rPr lang="en-US" sz="3800" b="1" dirty="0"/>
              <a:t>Calorific value </a:t>
            </a:r>
            <a:r>
              <a:rPr lang="en-US" sz="3800" dirty="0"/>
              <a:t>(9Kcal/gm)</a:t>
            </a:r>
          </a:p>
          <a:p>
            <a:pPr lvl="1"/>
            <a:r>
              <a:rPr lang="en-US" sz="3800" b="1" dirty="0"/>
              <a:t>High storage content </a:t>
            </a:r>
            <a:r>
              <a:rPr lang="en-US" sz="3800" dirty="0" smtClean="0"/>
              <a:t>, can be stored </a:t>
            </a:r>
            <a:r>
              <a:rPr lang="en-US" sz="3800" dirty="0"/>
              <a:t>in unlimited amount.</a:t>
            </a:r>
          </a:p>
          <a:p>
            <a:pPr lvl="1"/>
            <a:r>
              <a:rPr lang="en-US" sz="3800" dirty="0" smtClean="0"/>
              <a:t>They </a:t>
            </a:r>
            <a:r>
              <a:rPr lang="en-US" sz="3800" b="1" dirty="0" smtClean="0"/>
              <a:t>provide</a:t>
            </a:r>
            <a:r>
              <a:rPr lang="en-US" sz="3800" dirty="0" smtClean="0"/>
              <a:t> </a:t>
            </a:r>
            <a:r>
              <a:rPr lang="en-US" sz="3800" b="1" dirty="0" smtClean="0"/>
              <a:t>energy </a:t>
            </a:r>
            <a:r>
              <a:rPr lang="en-US" sz="3800" b="1" dirty="0"/>
              <a:t>source for longer duration</a:t>
            </a:r>
            <a:r>
              <a:rPr lang="en-US" sz="3800" dirty="0" smtClean="0"/>
              <a:t>.</a:t>
            </a:r>
          </a:p>
          <a:p>
            <a:pPr marL="393192" lvl="1" indent="0">
              <a:buNone/>
            </a:pPr>
            <a:r>
              <a:rPr lang="en-US" sz="3800" dirty="0"/>
              <a:t> </a:t>
            </a:r>
            <a:r>
              <a:rPr lang="en-US" sz="3800" dirty="0" smtClean="0"/>
              <a:t>  </a:t>
            </a:r>
            <a:r>
              <a:rPr lang="en-US" sz="3800" b="1" dirty="0" smtClean="0">
                <a:solidFill>
                  <a:srgbClr val="C00000"/>
                </a:solidFill>
              </a:rPr>
              <a:t>(During </a:t>
            </a:r>
            <a:r>
              <a:rPr lang="en-US" sz="3800" b="1" dirty="0">
                <a:solidFill>
                  <a:srgbClr val="C00000"/>
                </a:solidFill>
              </a:rPr>
              <a:t>Marathon </a:t>
            </a:r>
            <a:r>
              <a:rPr lang="en-US" sz="3800" b="1" dirty="0" smtClean="0">
                <a:solidFill>
                  <a:srgbClr val="C00000"/>
                </a:solidFill>
              </a:rPr>
              <a:t>Races)</a:t>
            </a:r>
            <a:endParaRPr lang="en-US" sz="3800" b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12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Functions OF Prostaglandins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8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5867400"/>
          </a:xfrm>
        </p:spPr>
        <p:txBody>
          <a:bodyPr>
            <a:normAutofit fontScale="85000" lnSpcReduction="10000"/>
          </a:bodyPr>
          <a:lstStyle/>
          <a:p>
            <a:r>
              <a:rPr lang="en-US" sz="5400" b="1" dirty="0" smtClean="0"/>
              <a:t>Prostaglandins</a:t>
            </a:r>
            <a:r>
              <a:rPr lang="en-US" sz="5400" dirty="0" smtClean="0"/>
              <a:t> </a:t>
            </a:r>
            <a:r>
              <a:rPr lang="en-US" sz="5400" b="1" dirty="0" smtClean="0"/>
              <a:t>serve as </a:t>
            </a:r>
            <a:r>
              <a:rPr lang="en-US" sz="5400" b="1" dirty="0" smtClean="0">
                <a:solidFill>
                  <a:srgbClr val="C00000"/>
                </a:solidFill>
              </a:rPr>
              <a:t>Cell Signaling Agents</a:t>
            </a:r>
            <a:r>
              <a:rPr lang="en-US" sz="5400" dirty="0" smtClean="0"/>
              <a:t>/</a:t>
            </a:r>
            <a:r>
              <a:rPr lang="en-US" sz="5400" b="1" dirty="0" smtClean="0">
                <a:solidFill>
                  <a:srgbClr val="C00000"/>
                </a:solidFill>
              </a:rPr>
              <a:t>Local Hormones with.</a:t>
            </a:r>
          </a:p>
          <a:p>
            <a:pPr lvl="1"/>
            <a:r>
              <a:rPr lang="en-US" sz="5200" b="1" dirty="0" smtClean="0">
                <a:solidFill>
                  <a:srgbClr val="C00000"/>
                </a:solidFill>
              </a:rPr>
              <a:t>Paracrine in action (</a:t>
            </a:r>
            <a:r>
              <a:rPr lang="en-US" sz="5200" b="1" dirty="0" smtClean="0"/>
              <a:t>act on sites closely where they are produced/ neighboring cells).</a:t>
            </a:r>
          </a:p>
          <a:p>
            <a:pPr lvl="1"/>
            <a:r>
              <a:rPr lang="en-US" sz="5200" b="1" dirty="0" smtClean="0">
                <a:solidFill>
                  <a:srgbClr val="FF0000"/>
                </a:solidFill>
              </a:rPr>
              <a:t>Autocrine in action</a:t>
            </a:r>
            <a:r>
              <a:rPr lang="en-US" sz="5200" dirty="0" smtClean="0">
                <a:solidFill>
                  <a:srgbClr val="FF0000"/>
                </a:solidFill>
              </a:rPr>
              <a:t>  </a:t>
            </a:r>
            <a:r>
              <a:rPr lang="en-US" sz="5200" dirty="0" smtClean="0"/>
              <a:t>that the </a:t>
            </a:r>
            <a:r>
              <a:rPr lang="en-US" sz="5200" b="1" dirty="0" smtClean="0">
                <a:solidFill>
                  <a:srgbClr val="C00000"/>
                </a:solidFill>
              </a:rPr>
              <a:t>sites where they are produced.</a:t>
            </a:r>
            <a:endParaRPr lang="en-US" sz="5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1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6482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/>
              <a:t>Prostaglandins have </a:t>
            </a:r>
            <a:r>
              <a:rPr lang="en-US" sz="6600" b="1" dirty="0"/>
              <a:t>diverse functions on many </a:t>
            </a:r>
            <a:r>
              <a:rPr lang="en-US" sz="6600" b="1" dirty="0" smtClean="0"/>
              <a:t>tissues</a:t>
            </a:r>
            <a:r>
              <a:rPr lang="en-US" sz="6600" b="1" dirty="0"/>
              <a:t/>
            </a:r>
            <a:br>
              <a:rPr lang="en-US" sz="6600" b="1" dirty="0"/>
            </a:b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87628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915400" cy="60960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Action of one PG </a:t>
            </a:r>
            <a:r>
              <a:rPr lang="en-US" sz="6000" dirty="0" smtClean="0"/>
              <a:t>is </a:t>
            </a:r>
            <a:r>
              <a:rPr lang="en-US" sz="6000" b="1" dirty="0" smtClean="0"/>
              <a:t>different in different tissues.</a:t>
            </a:r>
          </a:p>
          <a:p>
            <a:r>
              <a:rPr lang="en-US" sz="6000" dirty="0" smtClean="0"/>
              <a:t>Sometimes PGs bring out </a:t>
            </a:r>
            <a:r>
              <a:rPr lang="en-US" sz="6000" b="1" dirty="0" smtClean="0"/>
              <a:t>opposing action in same tissue.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84005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514600"/>
            <a:ext cx="9144000" cy="5410200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PGs exert their function through </a:t>
            </a:r>
            <a:r>
              <a:rPr lang="en-US" sz="5400" b="1" dirty="0" smtClean="0">
                <a:solidFill>
                  <a:srgbClr val="C00000"/>
                </a:solidFill>
              </a:rPr>
              <a:t>G-Protein linked membrane receptors</a:t>
            </a:r>
            <a:r>
              <a:rPr lang="en-US" sz="54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652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956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1.Role Of PGs In Blood Vessels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84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PGs Regulate Blood Pressure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658" y="1676400"/>
            <a:ext cx="9176657" cy="438912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PG A and PG E </a:t>
            </a:r>
            <a:r>
              <a:rPr lang="en-US" sz="4400" dirty="0" smtClean="0"/>
              <a:t>are </a:t>
            </a:r>
            <a:r>
              <a:rPr lang="en-US" sz="4400" b="1" dirty="0" smtClean="0"/>
              <a:t>Vasodilators.</a:t>
            </a:r>
            <a:endParaRPr lang="en-US" sz="4400" dirty="0" smtClean="0"/>
          </a:p>
          <a:p>
            <a:r>
              <a:rPr lang="en-US" sz="4400" b="1" dirty="0" smtClean="0"/>
              <a:t>PGs</a:t>
            </a:r>
            <a:r>
              <a:rPr lang="en-US" sz="4400" dirty="0" smtClean="0"/>
              <a:t> </a:t>
            </a:r>
            <a:r>
              <a:rPr lang="en-US" sz="4400" b="1" dirty="0" smtClean="0">
                <a:solidFill>
                  <a:srgbClr val="C00000"/>
                </a:solidFill>
              </a:rPr>
              <a:t>lowers the blood pressure by:</a:t>
            </a:r>
          </a:p>
          <a:p>
            <a:pPr lvl="1"/>
            <a:r>
              <a:rPr lang="en-US" sz="4200" b="1" dirty="0"/>
              <a:t>I</a:t>
            </a:r>
            <a:r>
              <a:rPr lang="en-US" sz="4200" b="1" dirty="0" smtClean="0"/>
              <a:t>ncreasing blood flow </a:t>
            </a:r>
            <a:r>
              <a:rPr lang="en-US" sz="4200" dirty="0" smtClean="0"/>
              <a:t>and</a:t>
            </a:r>
          </a:p>
          <a:p>
            <a:pPr lvl="1"/>
            <a:r>
              <a:rPr lang="en-US" sz="4200" b="1" dirty="0" smtClean="0">
                <a:solidFill>
                  <a:srgbClr val="C00000"/>
                </a:solidFill>
              </a:rPr>
              <a:t>Decreasing vascular  resistance</a:t>
            </a:r>
            <a:r>
              <a:rPr lang="en-US" sz="4200" dirty="0" smtClean="0"/>
              <a:t> in blood vessels.</a:t>
            </a:r>
          </a:p>
        </p:txBody>
      </p:sp>
    </p:spTree>
    <p:extLst>
      <p:ext uri="{BB962C8B-B14F-4D97-AF65-F5344CB8AC3E}">
        <p14:creationId xmlns:p14="http://schemas.microsoft.com/office/powerpoint/2010/main" val="267814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770120"/>
          </a:xfrm>
        </p:spPr>
        <p:txBody>
          <a:bodyPr/>
          <a:lstStyle/>
          <a:p>
            <a:r>
              <a:rPr lang="en-US" sz="5400" dirty="0"/>
              <a:t>PGs  are used </a:t>
            </a:r>
            <a:r>
              <a:rPr lang="en-US" sz="5400" b="1" dirty="0"/>
              <a:t>T</a:t>
            </a:r>
            <a:r>
              <a:rPr lang="en-US" sz="5400" b="1" dirty="0" smtClean="0"/>
              <a:t>herapeutically </a:t>
            </a:r>
            <a:r>
              <a:rPr lang="en-US" sz="5400" b="1" dirty="0"/>
              <a:t>in treating </a:t>
            </a:r>
            <a:r>
              <a:rPr lang="en-US" sz="5400" b="1" dirty="0" smtClean="0"/>
              <a:t>Hypertension</a:t>
            </a:r>
            <a:r>
              <a:rPr lang="en-US" sz="5400" b="1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61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1816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/>
              <a:t>Prostaglandin occur at Platelets</a:t>
            </a:r>
            <a:br>
              <a:rPr lang="en-US" sz="6600" b="1" dirty="0" smtClean="0"/>
            </a:br>
            <a:r>
              <a:rPr lang="en-US" sz="6600" b="1" dirty="0" smtClean="0"/>
              <a:t> </a:t>
            </a:r>
            <a:r>
              <a:rPr lang="en-US" sz="6600" b="1" dirty="0">
                <a:solidFill>
                  <a:srgbClr val="C00000"/>
                </a:solidFill>
              </a:rPr>
              <a:t>I</a:t>
            </a:r>
            <a:r>
              <a:rPr lang="en-US" sz="6600" b="1" dirty="0" smtClean="0">
                <a:solidFill>
                  <a:srgbClr val="C00000"/>
                </a:solidFill>
              </a:rPr>
              <a:t>nhibits Platelet Aggregation </a:t>
            </a:r>
            <a:br>
              <a:rPr lang="en-US" sz="6600" b="1" dirty="0" smtClean="0">
                <a:solidFill>
                  <a:srgbClr val="C00000"/>
                </a:solidFill>
              </a:rPr>
            </a:br>
            <a:r>
              <a:rPr lang="en-US" sz="6600" b="1" dirty="0" smtClean="0"/>
              <a:t>and </a:t>
            </a:r>
            <a:br>
              <a:rPr lang="en-US" sz="6600" b="1" dirty="0" smtClean="0"/>
            </a:br>
            <a:r>
              <a:rPr lang="en-US" sz="6600" b="1" dirty="0" smtClean="0">
                <a:solidFill>
                  <a:srgbClr val="0070C0"/>
                </a:solidFill>
              </a:rPr>
              <a:t>Thrombus formation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2. PGs </a:t>
            </a:r>
            <a:r>
              <a:rPr lang="en-US" b="1" dirty="0"/>
              <a:t>Has Role in Uterus At The Time Of Parturition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49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Thus Lipids </a:t>
            </a:r>
            <a:r>
              <a:rPr lang="en-US" sz="6000" dirty="0"/>
              <a:t>serve as </a:t>
            </a:r>
            <a:r>
              <a:rPr lang="en-US" sz="6000" b="1" dirty="0">
                <a:solidFill>
                  <a:srgbClr val="C00000"/>
                </a:solidFill>
              </a:rPr>
              <a:t>major</a:t>
            </a:r>
            <a:r>
              <a:rPr lang="en-US" sz="6000" dirty="0"/>
              <a:t> </a:t>
            </a:r>
            <a:r>
              <a:rPr lang="en-US" sz="6000" b="1" dirty="0">
                <a:solidFill>
                  <a:srgbClr val="C00000"/>
                </a:solidFill>
              </a:rPr>
              <a:t>reservoir of energy </a:t>
            </a:r>
            <a:r>
              <a:rPr lang="en-US" sz="6000" dirty="0"/>
              <a:t>for </a:t>
            </a:r>
            <a:r>
              <a:rPr lang="en-US" sz="6000" b="1" dirty="0"/>
              <a:t>long term use </a:t>
            </a:r>
            <a:r>
              <a:rPr lang="en-US" sz="6000" dirty="0"/>
              <a:t>in human beings.</a:t>
            </a:r>
          </a:p>
          <a:p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7254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686800" cy="438912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PG naturally  </a:t>
            </a:r>
            <a:r>
              <a:rPr lang="en-US" sz="5400" b="1" dirty="0" smtClean="0">
                <a:solidFill>
                  <a:srgbClr val="C00000"/>
                </a:solidFill>
              </a:rPr>
              <a:t>increases uterine </a:t>
            </a:r>
            <a:r>
              <a:rPr lang="en-US" sz="5400" b="1" dirty="0" smtClean="0"/>
              <a:t>contraction of smooth muscles </a:t>
            </a:r>
            <a:r>
              <a:rPr lang="en-US" sz="5400" dirty="0" smtClean="0"/>
              <a:t>which</a:t>
            </a:r>
            <a:r>
              <a:rPr lang="en-US" sz="5400" b="1" dirty="0" smtClean="0"/>
              <a:t> </a:t>
            </a:r>
            <a:r>
              <a:rPr lang="en-US" sz="5400" b="1" dirty="0" smtClean="0">
                <a:solidFill>
                  <a:srgbClr val="C00000"/>
                </a:solidFill>
              </a:rPr>
              <a:t>induces </a:t>
            </a:r>
            <a:r>
              <a:rPr lang="en-US" sz="5400" dirty="0" smtClean="0"/>
              <a:t>the </a:t>
            </a:r>
            <a:r>
              <a:rPr lang="en-US" sz="5400" b="1" dirty="0" smtClean="0"/>
              <a:t>delivery of baby</a:t>
            </a:r>
            <a:r>
              <a:rPr lang="en-US" sz="5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09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372600" cy="4160520"/>
          </a:xfrm>
        </p:spPr>
        <p:txBody>
          <a:bodyPr>
            <a:noAutofit/>
          </a:bodyPr>
          <a:lstStyle/>
          <a:p>
            <a:r>
              <a:rPr lang="en-US" sz="4800" dirty="0"/>
              <a:t>PGs can be </a:t>
            </a:r>
            <a:r>
              <a:rPr lang="en-US" sz="4800" b="1" dirty="0">
                <a:solidFill>
                  <a:srgbClr val="C00000"/>
                </a:solidFill>
              </a:rPr>
              <a:t>therapeutically used </a:t>
            </a:r>
            <a:r>
              <a:rPr lang="en-US" sz="4800" dirty="0"/>
              <a:t>as </a:t>
            </a:r>
            <a:r>
              <a:rPr lang="en-US" sz="4800" b="1" dirty="0">
                <a:solidFill>
                  <a:srgbClr val="C00000"/>
                </a:solidFill>
              </a:rPr>
              <a:t>A</a:t>
            </a:r>
            <a:r>
              <a:rPr lang="en-US" sz="4800" b="1" dirty="0" smtClean="0">
                <a:solidFill>
                  <a:srgbClr val="C00000"/>
                </a:solidFill>
              </a:rPr>
              <a:t>bortificients</a:t>
            </a:r>
            <a:r>
              <a:rPr lang="en-US" sz="4800" dirty="0" smtClean="0"/>
              <a:t> </a:t>
            </a:r>
            <a:r>
              <a:rPr lang="en-US" sz="4800" dirty="0"/>
              <a:t>during </a:t>
            </a:r>
            <a:r>
              <a:rPr lang="en-US" sz="4800" b="1" dirty="0"/>
              <a:t>Medical Termination of </a:t>
            </a:r>
            <a:r>
              <a:rPr lang="en-US" sz="4800" b="1" dirty="0" smtClean="0"/>
              <a:t>Pregnancies </a:t>
            </a:r>
            <a:r>
              <a:rPr lang="en-US" sz="4800" dirty="0" smtClean="0"/>
              <a:t>(</a:t>
            </a:r>
            <a:r>
              <a:rPr lang="en-US" sz="4800" dirty="0"/>
              <a:t>MTPs</a:t>
            </a:r>
            <a:r>
              <a:rPr lang="en-US" sz="4800" dirty="0" smtClean="0"/>
              <a:t>). </a:t>
            </a:r>
          </a:p>
          <a:p>
            <a:r>
              <a:rPr lang="en-US" sz="4800" dirty="0" smtClean="0"/>
              <a:t>PGs also </a:t>
            </a:r>
            <a:r>
              <a:rPr lang="en-US" sz="4800" dirty="0"/>
              <a:t>arrests </a:t>
            </a:r>
            <a:r>
              <a:rPr lang="en-US" sz="4800" b="1" dirty="0">
                <a:solidFill>
                  <a:srgbClr val="C00000"/>
                </a:solidFill>
              </a:rPr>
              <a:t>postpartum hemorrhage</a:t>
            </a:r>
            <a:r>
              <a:rPr lang="en-US" sz="4800" b="1" dirty="0"/>
              <a:t>.</a:t>
            </a:r>
          </a:p>
          <a:p>
            <a:endParaRPr lang="en-US" sz="48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5854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3. Role </a:t>
            </a:r>
            <a:r>
              <a:rPr lang="en-US" b="1" dirty="0"/>
              <a:t>Of Prostaglandins In Lungs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3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0292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PGs in Lungs serve as </a:t>
            </a:r>
            <a:r>
              <a:rPr lang="en-US" sz="4400" b="1" dirty="0"/>
              <a:t>B</a:t>
            </a:r>
            <a:r>
              <a:rPr lang="en-US" sz="4400" b="1" dirty="0" smtClean="0"/>
              <a:t>ronchodilators</a:t>
            </a:r>
            <a:r>
              <a:rPr lang="en-US" sz="4400" dirty="0" smtClean="0"/>
              <a:t> and </a:t>
            </a:r>
            <a:r>
              <a:rPr lang="en-US" sz="4400" b="1" dirty="0" smtClean="0"/>
              <a:t>Bronchoconstrictor</a:t>
            </a:r>
            <a:r>
              <a:rPr lang="en-US" sz="4400" dirty="0" smtClean="0"/>
              <a:t> of Lungs.</a:t>
            </a:r>
          </a:p>
          <a:p>
            <a:pPr lvl="1"/>
            <a:r>
              <a:rPr lang="en-US" sz="4800" b="1" dirty="0">
                <a:solidFill>
                  <a:srgbClr val="C00000"/>
                </a:solidFill>
              </a:rPr>
              <a:t>PG E-Bronchodilator</a:t>
            </a:r>
          </a:p>
          <a:p>
            <a:pPr lvl="1"/>
            <a:r>
              <a:rPr lang="en-US" sz="4800" b="1" dirty="0"/>
              <a:t>PG F- </a:t>
            </a:r>
            <a:r>
              <a:rPr lang="en-US" sz="4800" b="1" dirty="0" smtClean="0"/>
              <a:t>Bronchoconstrictor </a:t>
            </a:r>
          </a:p>
        </p:txBody>
      </p:sp>
    </p:spTree>
    <p:extLst>
      <p:ext uri="{BB962C8B-B14F-4D97-AF65-F5344CB8AC3E}">
        <p14:creationId xmlns:p14="http://schemas.microsoft.com/office/powerpoint/2010/main" val="385820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PG E is used in treatment of Bronchial </a:t>
            </a:r>
            <a:r>
              <a:rPr lang="en-US" sz="6000" b="1" dirty="0" smtClean="0">
                <a:solidFill>
                  <a:srgbClr val="C00000"/>
                </a:solidFill>
              </a:rPr>
              <a:t>Asthma</a:t>
            </a:r>
            <a:r>
              <a:rPr lang="en-US" sz="6000" b="1" dirty="0">
                <a:solidFill>
                  <a:srgbClr val="C00000"/>
                </a:solidFill>
              </a:rPr>
              <a:t>.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4592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4. Role Of Prostaglandin </a:t>
            </a:r>
            <a:r>
              <a:rPr lang="en-US" b="1" dirty="0"/>
              <a:t>In GIT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04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839200" cy="54102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Prostaglandin in stomach </a:t>
            </a:r>
            <a:r>
              <a:rPr lang="en-US" sz="4800" b="1" dirty="0" smtClean="0">
                <a:solidFill>
                  <a:srgbClr val="C00000"/>
                </a:solidFill>
              </a:rPr>
              <a:t>increases its motility </a:t>
            </a:r>
            <a:r>
              <a:rPr lang="en-US" sz="4800" dirty="0" smtClean="0"/>
              <a:t>and </a:t>
            </a:r>
            <a:r>
              <a:rPr lang="en-US" sz="4800" b="1" dirty="0" smtClean="0"/>
              <a:t>inhibits gastric secretion of HCL</a:t>
            </a:r>
            <a:r>
              <a:rPr lang="en-US" sz="4800" dirty="0" smtClean="0"/>
              <a:t>.</a:t>
            </a:r>
          </a:p>
          <a:p>
            <a:r>
              <a:rPr lang="en-US" sz="4800" dirty="0" smtClean="0"/>
              <a:t>PG is used in </a:t>
            </a:r>
            <a:r>
              <a:rPr lang="en-US" sz="4800" b="1" dirty="0" smtClean="0">
                <a:solidFill>
                  <a:srgbClr val="C00000"/>
                </a:solidFill>
              </a:rPr>
              <a:t>treatment of gastric ulcers.</a:t>
            </a:r>
          </a:p>
        </p:txBody>
      </p:sp>
    </p:spTree>
    <p:extLst>
      <p:ext uri="{BB962C8B-B14F-4D97-AF65-F5344CB8AC3E}">
        <p14:creationId xmlns:p14="http://schemas.microsoft.com/office/powerpoint/2010/main" val="24130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0"/>
            <a:ext cx="8915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5. Role Of Prostaglandins </a:t>
            </a:r>
            <a:r>
              <a:rPr lang="en-US" b="1" dirty="0"/>
              <a:t>in Kidneys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5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839200" cy="4389120"/>
          </a:xfrm>
        </p:spPr>
        <p:txBody>
          <a:bodyPr>
            <a:normAutofit fontScale="92500" lnSpcReduction="10000"/>
          </a:bodyPr>
          <a:lstStyle/>
          <a:p>
            <a:r>
              <a:rPr lang="en-US" sz="5400" dirty="0" smtClean="0"/>
              <a:t>PGs  in Kidneys </a:t>
            </a:r>
            <a:r>
              <a:rPr lang="en-US" sz="5400" b="1" dirty="0" smtClean="0">
                <a:solidFill>
                  <a:srgbClr val="C00000"/>
                </a:solidFill>
              </a:rPr>
              <a:t>increases GFR </a:t>
            </a:r>
            <a:r>
              <a:rPr lang="en-US" sz="5400" dirty="0" smtClean="0"/>
              <a:t>and </a:t>
            </a:r>
            <a:r>
              <a:rPr lang="en-US" sz="5400" b="1" dirty="0" smtClean="0"/>
              <a:t>promotes urine formation </a:t>
            </a:r>
            <a:r>
              <a:rPr lang="en-US" sz="5400" dirty="0" smtClean="0"/>
              <a:t>and </a:t>
            </a:r>
            <a:r>
              <a:rPr lang="en-US" sz="5400" b="1" dirty="0" smtClean="0"/>
              <a:t>urine out put.</a:t>
            </a:r>
          </a:p>
          <a:p>
            <a:r>
              <a:rPr lang="en-US" sz="5400" dirty="0" smtClean="0"/>
              <a:t>Thus helps in </a:t>
            </a:r>
            <a:r>
              <a:rPr lang="en-US" sz="5400" b="1" dirty="0" smtClean="0">
                <a:solidFill>
                  <a:srgbClr val="C00000"/>
                </a:solidFill>
              </a:rPr>
              <a:t>removing waste out of the body</a:t>
            </a:r>
            <a:r>
              <a:rPr lang="en-US" sz="5400" dirty="0" smtClean="0"/>
              <a:t>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7424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371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PGs Regulate Sleep and Wake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895600"/>
            <a:ext cx="8229600" cy="438912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Use of PG D2 promotes Sleep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2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05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Other Importance Aspect Of Dietary Lipids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8195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3200"/>
            <a:ext cx="8534400" cy="1143000"/>
          </a:xfrm>
        </p:spPr>
        <p:txBody>
          <a:bodyPr/>
          <a:lstStyle/>
          <a:p>
            <a:pPr algn="ctr"/>
            <a:r>
              <a:rPr lang="en-US" b="1" dirty="0" smtClean="0"/>
              <a:t>6.Effect </a:t>
            </a:r>
            <a:r>
              <a:rPr lang="en-US" b="1" dirty="0"/>
              <a:t>Of PGs on Metabolism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05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257800"/>
          </a:xfrm>
        </p:spPr>
        <p:txBody>
          <a:bodyPr>
            <a:noAutofit/>
          </a:bodyPr>
          <a:lstStyle/>
          <a:p>
            <a:r>
              <a:rPr lang="en-US" sz="4000" dirty="0" smtClean="0"/>
              <a:t>PGs </a:t>
            </a:r>
            <a:r>
              <a:rPr lang="en-US" sz="4000" b="1" dirty="0">
                <a:solidFill>
                  <a:srgbClr val="C00000"/>
                </a:solidFill>
              </a:rPr>
              <a:t>D</a:t>
            </a:r>
            <a:r>
              <a:rPr lang="en-US" sz="4000" b="1" dirty="0" smtClean="0">
                <a:solidFill>
                  <a:srgbClr val="C00000"/>
                </a:solidFill>
              </a:rPr>
              <a:t>ecreases </a:t>
            </a:r>
            <a:r>
              <a:rPr lang="en-US" sz="4000" b="1" dirty="0">
                <a:solidFill>
                  <a:srgbClr val="C00000"/>
                </a:solidFill>
              </a:rPr>
              <a:t>L</a:t>
            </a:r>
            <a:r>
              <a:rPr lang="en-US" sz="4000" b="1" dirty="0" smtClean="0">
                <a:solidFill>
                  <a:srgbClr val="C00000"/>
                </a:solidFill>
              </a:rPr>
              <a:t>ipolysis </a:t>
            </a:r>
            <a:r>
              <a:rPr lang="en-US" sz="4000" dirty="0" smtClean="0"/>
              <a:t>(breakdown of TAG).</a:t>
            </a:r>
          </a:p>
          <a:p>
            <a:r>
              <a:rPr lang="en-US" sz="4000" dirty="0" smtClean="0"/>
              <a:t>PGs </a:t>
            </a:r>
            <a:r>
              <a:rPr lang="en-US" sz="4000" b="1" dirty="0">
                <a:solidFill>
                  <a:srgbClr val="C00000"/>
                </a:solidFill>
              </a:rPr>
              <a:t>i</a:t>
            </a:r>
            <a:r>
              <a:rPr lang="en-US" sz="4000" b="1" dirty="0" smtClean="0">
                <a:solidFill>
                  <a:srgbClr val="C00000"/>
                </a:solidFill>
              </a:rPr>
              <a:t>ncreases Glycogenesis</a:t>
            </a:r>
            <a:r>
              <a:rPr lang="en-US" sz="4000" dirty="0" smtClean="0"/>
              <a:t>.</a:t>
            </a:r>
          </a:p>
          <a:p>
            <a:r>
              <a:rPr lang="en-US" sz="4000" dirty="0" smtClean="0"/>
              <a:t>PGs </a:t>
            </a:r>
            <a:r>
              <a:rPr lang="en-US" sz="4000" b="1" dirty="0" smtClean="0">
                <a:solidFill>
                  <a:srgbClr val="C00000"/>
                </a:solidFill>
              </a:rPr>
              <a:t>promotes  Steroidogenesis </a:t>
            </a:r>
            <a:r>
              <a:rPr lang="en-US" sz="4000" dirty="0" smtClean="0"/>
              <a:t>(Biosynthesis of Steroid hormones)</a:t>
            </a:r>
          </a:p>
          <a:p>
            <a:r>
              <a:rPr lang="en-US" sz="4000" dirty="0"/>
              <a:t>PGs </a:t>
            </a:r>
            <a:r>
              <a:rPr lang="en-US" sz="4000" b="1" dirty="0"/>
              <a:t>promotes mobilization of ionic Calcium </a:t>
            </a:r>
            <a:r>
              <a:rPr lang="en-US" sz="4000" dirty="0"/>
              <a:t>from bones.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1815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Role Of PGs </a:t>
            </a:r>
            <a:br>
              <a:rPr lang="en-US" b="1" dirty="0" smtClean="0"/>
            </a:br>
            <a:r>
              <a:rPr lang="en-US" b="1" dirty="0" smtClean="0"/>
              <a:t>In Immunity And Inflammation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Prostaglandins are produced in more amounts at the time of :</a:t>
            </a:r>
          </a:p>
          <a:p>
            <a:pPr lvl="1"/>
            <a:r>
              <a:rPr lang="en-US" sz="4000" b="1" dirty="0" smtClean="0">
                <a:solidFill>
                  <a:srgbClr val="C00000"/>
                </a:solidFill>
              </a:rPr>
              <a:t>Fever</a:t>
            </a:r>
          </a:p>
          <a:p>
            <a:pPr lvl="1"/>
            <a:r>
              <a:rPr lang="en-US" sz="4000" b="1" dirty="0" smtClean="0">
                <a:solidFill>
                  <a:srgbClr val="C00000"/>
                </a:solidFill>
              </a:rPr>
              <a:t>Pain</a:t>
            </a:r>
          </a:p>
          <a:p>
            <a:pPr lvl="1"/>
            <a:r>
              <a:rPr lang="en-US" sz="4000" b="1" dirty="0" smtClean="0">
                <a:solidFill>
                  <a:srgbClr val="C00000"/>
                </a:solidFill>
              </a:rPr>
              <a:t>Nausea and Vomiting</a:t>
            </a:r>
          </a:p>
          <a:p>
            <a:pPr lvl="1"/>
            <a:r>
              <a:rPr lang="en-US" sz="4000" b="1" dirty="0" smtClean="0">
                <a:solidFill>
                  <a:srgbClr val="C00000"/>
                </a:solidFill>
              </a:rPr>
              <a:t>Inflammation</a:t>
            </a:r>
          </a:p>
          <a:p>
            <a:r>
              <a:rPr lang="en-US" sz="4000" b="1" dirty="0" smtClean="0"/>
              <a:t>To provide immunity to body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1652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6482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P</a:t>
            </a:r>
            <a:r>
              <a:rPr lang="en-US" sz="5400" b="1" dirty="0" smtClean="0"/>
              <a:t>roduction of PGs </a:t>
            </a:r>
            <a:br>
              <a:rPr lang="en-US" sz="5400" b="1" dirty="0" smtClean="0"/>
            </a:br>
            <a:r>
              <a:rPr lang="en-US" sz="5400" b="1" dirty="0" smtClean="0"/>
              <a:t>Promote </a:t>
            </a:r>
            <a:br>
              <a:rPr lang="en-US" sz="5400" b="1" dirty="0" smtClean="0"/>
            </a:br>
            <a:r>
              <a:rPr lang="en-US" sz="5400" b="1" dirty="0" smtClean="0"/>
              <a:t>Fever , Pain , </a:t>
            </a:r>
            <a:r>
              <a:rPr lang="en-US" sz="5400" b="1" dirty="0"/>
              <a:t>N</a:t>
            </a:r>
            <a:r>
              <a:rPr lang="en-US" sz="5400" b="1" dirty="0" smtClean="0"/>
              <a:t>ausea </a:t>
            </a:r>
            <a:r>
              <a:rPr lang="en-US" sz="5400" b="1" dirty="0"/>
              <a:t>V</a:t>
            </a:r>
            <a:r>
              <a:rPr lang="en-US" sz="5400" b="1" dirty="0" smtClean="0"/>
              <a:t>omiting and Inflammation </a:t>
            </a:r>
            <a:br>
              <a:rPr lang="en-US" sz="5400" b="1" dirty="0" smtClean="0"/>
            </a:br>
            <a:r>
              <a:rPr lang="en-US" sz="5400" b="1" dirty="0" smtClean="0"/>
              <a:t>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62231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601200" cy="5029200"/>
          </a:xfrm>
        </p:spPr>
        <p:txBody>
          <a:bodyPr>
            <a:noAutofit/>
          </a:bodyPr>
          <a:lstStyle/>
          <a:p>
            <a:r>
              <a:rPr lang="en-US" sz="6600" dirty="0" smtClean="0"/>
              <a:t>PGs are more produced in inflammatory disorders like </a:t>
            </a:r>
            <a:r>
              <a:rPr lang="en-US" sz="6600" b="1" dirty="0" smtClean="0">
                <a:solidFill>
                  <a:srgbClr val="C00000"/>
                </a:solidFill>
              </a:rPr>
              <a:t>Rheumatoid Arthritis.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8991600" cy="5181600"/>
          </a:xfrm>
        </p:spPr>
        <p:txBody>
          <a:bodyPr>
            <a:normAutofit fontScale="92500"/>
          </a:bodyPr>
          <a:lstStyle/>
          <a:p>
            <a:r>
              <a:rPr lang="en-US" sz="4800" dirty="0" smtClean="0"/>
              <a:t>Drugs like </a:t>
            </a:r>
            <a:r>
              <a:rPr lang="en-US" sz="4800" b="1" dirty="0" smtClean="0">
                <a:solidFill>
                  <a:srgbClr val="C00000"/>
                </a:solidFill>
              </a:rPr>
              <a:t>NSAIDs  </a:t>
            </a:r>
            <a:r>
              <a:rPr lang="en-US" sz="4800" b="1" dirty="0">
                <a:solidFill>
                  <a:srgbClr val="C00000"/>
                </a:solidFill>
              </a:rPr>
              <a:t>Aspirin </a:t>
            </a:r>
            <a:r>
              <a:rPr lang="en-US" sz="4800" dirty="0" smtClean="0"/>
              <a:t>used </a:t>
            </a:r>
            <a:r>
              <a:rPr lang="en-US" sz="4800" dirty="0"/>
              <a:t>in </a:t>
            </a:r>
            <a:r>
              <a:rPr lang="en-US" sz="4800" b="1" dirty="0"/>
              <a:t>treating inflammatory disorders.</a:t>
            </a:r>
          </a:p>
          <a:p>
            <a:r>
              <a:rPr lang="en-US" sz="4800" dirty="0" smtClean="0"/>
              <a:t>Inhibits the Enzyme of </a:t>
            </a:r>
            <a:r>
              <a:rPr lang="en-US" sz="4800" b="1" dirty="0" smtClean="0"/>
              <a:t>Cycloxygenase system</a:t>
            </a:r>
          </a:p>
          <a:p>
            <a:r>
              <a:rPr lang="en-US" sz="4800" b="1" dirty="0" smtClean="0">
                <a:solidFill>
                  <a:srgbClr val="C00000"/>
                </a:solidFill>
              </a:rPr>
              <a:t>Which in turn </a:t>
            </a:r>
            <a:r>
              <a:rPr lang="en-US" sz="4800" b="1" dirty="0">
                <a:solidFill>
                  <a:srgbClr val="C00000"/>
                </a:solidFill>
              </a:rPr>
              <a:t>i</a:t>
            </a:r>
            <a:r>
              <a:rPr lang="en-US" sz="4800" b="1" dirty="0" smtClean="0">
                <a:solidFill>
                  <a:srgbClr val="C00000"/>
                </a:solidFill>
              </a:rPr>
              <a:t>nhibits</a:t>
            </a:r>
            <a:r>
              <a:rPr lang="en-US" sz="4800" dirty="0" smtClean="0"/>
              <a:t> the </a:t>
            </a:r>
            <a:r>
              <a:rPr lang="en-US" sz="4800" b="1" dirty="0" smtClean="0">
                <a:solidFill>
                  <a:srgbClr val="C00000"/>
                </a:solidFill>
              </a:rPr>
              <a:t>biosynthesis </a:t>
            </a:r>
            <a:r>
              <a:rPr lang="en-US" sz="4800" b="1" dirty="0">
                <a:solidFill>
                  <a:srgbClr val="C00000"/>
                </a:solidFill>
              </a:rPr>
              <a:t>of </a:t>
            </a:r>
            <a:r>
              <a:rPr lang="en-US" sz="4800" b="1" dirty="0" smtClean="0">
                <a:solidFill>
                  <a:srgbClr val="C00000"/>
                </a:solidFill>
              </a:rPr>
              <a:t>Prostaglandins</a:t>
            </a:r>
            <a:r>
              <a:rPr lang="en-US" sz="4800" dirty="0" smtClean="0"/>
              <a:t>.</a:t>
            </a:r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1204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2971800" y="2590800"/>
            <a:ext cx="3048000" cy="1447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439271" y="4952999"/>
            <a:ext cx="3827929" cy="1417003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228600" y="606424"/>
            <a:ext cx="3771900" cy="1069975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2743200"/>
            <a:ext cx="2590800" cy="10668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Help in Parturition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5562600" y="4753850"/>
            <a:ext cx="3314700" cy="1616152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Produces pain,</a:t>
            </a:r>
          </a:p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inflammation and Fever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6553200" y="2743200"/>
            <a:ext cx="2590800" cy="10668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5181600" y="454968"/>
            <a:ext cx="3695700" cy="1145232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</a:rPr>
              <a:t>Inhibits </a:t>
            </a:r>
            <a:r>
              <a:rPr lang="en-US" sz="2400" b="1" dirty="0" err="1" smtClean="0">
                <a:solidFill>
                  <a:schemeClr val="bg1"/>
                </a:solidFill>
              </a:rPr>
              <a:t>Gastic</a:t>
            </a:r>
            <a:r>
              <a:rPr lang="en-US" sz="2400" b="1" dirty="0" smtClean="0">
                <a:solidFill>
                  <a:schemeClr val="bg1"/>
                </a:solidFill>
              </a:rPr>
              <a:t> secretion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2971800" y="2819400"/>
            <a:ext cx="3124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FUNCTIONS OF </a:t>
            </a:r>
            <a:r>
              <a:rPr lang="en-US" sz="24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Prostaglandins</a:t>
            </a:r>
            <a:endParaRPr lang="en-US" sz="2400" b="1" i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439271" y="845402"/>
            <a:ext cx="3124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</a:rPr>
              <a:t>R</a:t>
            </a:r>
            <a:r>
              <a:rPr lang="en-US" sz="2400" b="1" dirty="0" smtClean="0">
                <a:solidFill>
                  <a:schemeClr val="bg1"/>
                </a:solidFill>
              </a:rPr>
              <a:t>egulate Blood Pressure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1066800" y="5001993"/>
            <a:ext cx="30480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 err="1" smtClean="0">
                <a:solidFill>
                  <a:schemeClr val="bg1"/>
                </a:solidFill>
              </a:rPr>
              <a:t>Bronchodilation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6515100" y="2896344"/>
            <a:ext cx="26289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Promotes Kidney Function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067" name="Line 19"/>
          <p:cNvSpPr>
            <a:spLocks noChangeShapeType="1"/>
          </p:cNvSpPr>
          <p:nvPr/>
        </p:nvSpPr>
        <p:spPr bwMode="auto">
          <a:xfrm flipH="1" flipV="1">
            <a:off x="3601571" y="1700026"/>
            <a:ext cx="838200" cy="89077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Line 20"/>
          <p:cNvSpPr>
            <a:spLocks noChangeShapeType="1"/>
          </p:cNvSpPr>
          <p:nvPr/>
        </p:nvSpPr>
        <p:spPr bwMode="auto">
          <a:xfrm flipV="1">
            <a:off x="4800600" y="1600200"/>
            <a:ext cx="7620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Line 21"/>
          <p:cNvSpPr>
            <a:spLocks noChangeShapeType="1"/>
          </p:cNvSpPr>
          <p:nvPr/>
        </p:nvSpPr>
        <p:spPr bwMode="auto">
          <a:xfrm flipH="1" flipV="1">
            <a:off x="4724400" y="4038600"/>
            <a:ext cx="8382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Line 22"/>
          <p:cNvSpPr>
            <a:spLocks noChangeShapeType="1"/>
          </p:cNvSpPr>
          <p:nvPr/>
        </p:nvSpPr>
        <p:spPr bwMode="auto">
          <a:xfrm flipV="1">
            <a:off x="3505200" y="4038600"/>
            <a:ext cx="7620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Line 23"/>
          <p:cNvSpPr>
            <a:spLocks noChangeShapeType="1"/>
          </p:cNvSpPr>
          <p:nvPr/>
        </p:nvSpPr>
        <p:spPr bwMode="auto">
          <a:xfrm>
            <a:off x="6019800" y="32766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Line 24"/>
          <p:cNvSpPr>
            <a:spLocks noChangeShapeType="1"/>
          </p:cNvSpPr>
          <p:nvPr/>
        </p:nvSpPr>
        <p:spPr bwMode="auto">
          <a:xfrm>
            <a:off x="2590800" y="32766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2240056" y="-68252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1.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1066800" y="2095500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2</a:t>
            </a:r>
            <a:r>
              <a:rPr lang="en-US" sz="2000" b="1" dirty="0"/>
              <a:t>.</a:t>
            </a:r>
          </a:p>
        </p:txBody>
      </p: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2114550" y="4230630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3</a:t>
            </a:r>
            <a:r>
              <a:rPr lang="en-US" sz="2000" b="1" dirty="0"/>
              <a:t>.</a:t>
            </a:r>
          </a:p>
        </p:txBody>
      </p:sp>
      <p:sp>
        <p:nvSpPr>
          <p:cNvPr id="2076" name="Text Box 28"/>
          <p:cNvSpPr txBox="1">
            <a:spLocks noChangeArrowheads="1"/>
          </p:cNvSpPr>
          <p:nvPr/>
        </p:nvSpPr>
        <p:spPr bwMode="auto">
          <a:xfrm>
            <a:off x="6400800" y="-68252"/>
            <a:ext cx="723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/>
              <a:t>4.</a:t>
            </a:r>
            <a:endParaRPr lang="en-US" sz="2800" b="1" dirty="0"/>
          </a:p>
        </p:txBody>
      </p:sp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7371229" y="2067580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5.</a:t>
            </a:r>
          </a:p>
        </p:txBody>
      </p:sp>
      <p:sp>
        <p:nvSpPr>
          <p:cNvPr id="2078" name="Text Box 30"/>
          <p:cNvSpPr txBox="1">
            <a:spLocks noChangeArrowheads="1"/>
          </p:cNvSpPr>
          <p:nvPr/>
        </p:nvSpPr>
        <p:spPr bwMode="auto">
          <a:xfrm>
            <a:off x="6705599" y="4217183"/>
            <a:ext cx="6656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232772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3" grpId="0"/>
      <p:bldP spid="2065" grpId="0"/>
    </p:bldLst>
  </p:timing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1940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2. Prostacyclins </a:t>
            </a:r>
            <a:r>
              <a:rPr lang="en-US" sz="6000" b="1" dirty="0"/>
              <a:t>(PGI</a:t>
            </a:r>
            <a:r>
              <a:rPr lang="en-US" sz="6000" b="1" baseline="-25000" dirty="0"/>
              <a:t>2</a:t>
            </a:r>
            <a:r>
              <a:rPr lang="en-US" sz="6000" b="1" dirty="0"/>
              <a:t>)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9327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Prostacyclins (PGI</a:t>
            </a:r>
            <a:r>
              <a:rPr lang="en-US" b="1" baseline="-25000" dirty="0" smtClean="0"/>
              <a:t>2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 smtClean="0"/>
              <a:t>Prostacyclins are type of </a:t>
            </a:r>
            <a:r>
              <a:rPr lang="en-US" sz="4400" b="1" dirty="0" smtClean="0"/>
              <a:t>Eicosanoids/ Prostanoids. </a:t>
            </a:r>
          </a:p>
          <a:p>
            <a:r>
              <a:rPr lang="en-US" sz="4400" dirty="0" smtClean="0"/>
              <a:t>Principally  </a:t>
            </a:r>
            <a:r>
              <a:rPr lang="en-US" sz="4400" b="1" dirty="0" smtClean="0">
                <a:solidFill>
                  <a:srgbClr val="C00000"/>
                </a:solidFill>
              </a:rPr>
              <a:t>formed in vascular endothelium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They are </a:t>
            </a:r>
            <a:r>
              <a:rPr lang="en-US" sz="4400" b="1" dirty="0" smtClean="0">
                <a:solidFill>
                  <a:srgbClr val="0070C0"/>
                </a:solidFill>
              </a:rPr>
              <a:t>Platelet Aggregation Inhibition Factors  </a:t>
            </a:r>
          </a:p>
          <a:p>
            <a:r>
              <a:rPr lang="en-US" sz="4400" dirty="0" smtClean="0"/>
              <a:t>Biosynthesized by enzyme </a:t>
            </a:r>
            <a:r>
              <a:rPr lang="en-US" sz="4400" b="1" dirty="0" smtClean="0"/>
              <a:t>Prostacyclin Synthetase</a:t>
            </a:r>
            <a:r>
              <a:rPr lang="en-US" sz="4400" dirty="0" smtClean="0"/>
              <a:t>.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557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patentimages.storage.googleapis.com/WO1981001002A1/imgf000003_0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92202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sz="4800" b="1" dirty="0" smtClean="0"/>
              <a:t>Fatty Foods are associated with </a:t>
            </a:r>
            <a:r>
              <a:rPr lang="en-US" sz="4800" b="1" dirty="0" smtClean="0">
                <a:solidFill>
                  <a:srgbClr val="C00000"/>
                </a:solidFill>
              </a:rPr>
              <a:t>Fat soluble Vitamins 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smtClean="0">
                <a:solidFill>
                  <a:srgbClr val="0070C0"/>
                </a:solidFill>
              </a:rPr>
              <a:t>            </a:t>
            </a:r>
            <a:r>
              <a:rPr lang="en-US" sz="4800" b="1" dirty="0" smtClean="0">
                <a:solidFill>
                  <a:srgbClr val="0070C0"/>
                </a:solidFill>
              </a:rPr>
              <a:t>(Vit A,D,E and K)</a:t>
            </a:r>
          </a:p>
          <a:p>
            <a:pPr marL="0" indent="0">
              <a:buNone/>
            </a:pPr>
            <a:endParaRPr lang="en-US" sz="4800" b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4800" dirty="0"/>
              <a:t>Dietary Lipids (</a:t>
            </a:r>
            <a:r>
              <a:rPr lang="en-US" sz="4800" b="1" dirty="0"/>
              <a:t>TAG and PL</a:t>
            </a:r>
            <a:r>
              <a:rPr lang="en-US" sz="4800" dirty="0"/>
              <a:t>)  are </a:t>
            </a:r>
            <a:r>
              <a:rPr lang="en-US" sz="4800" b="1" dirty="0">
                <a:solidFill>
                  <a:srgbClr val="C00000"/>
                </a:solidFill>
              </a:rPr>
              <a:t>sources of essential Fatty acids </a:t>
            </a:r>
            <a:r>
              <a:rPr lang="en-US" sz="4800" dirty="0"/>
              <a:t>to human body.</a:t>
            </a:r>
            <a:endParaRPr lang="en-US" sz="4800" b="1" dirty="0"/>
          </a:p>
          <a:p>
            <a:pPr marL="0" indent="0">
              <a:buNone/>
            </a:pPr>
            <a:endParaRPr lang="en-US" sz="48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4800" dirty="0" smtClean="0"/>
          </a:p>
          <a:p>
            <a:pPr marL="0" indent="0">
              <a:buNone/>
            </a:pPr>
            <a:endParaRPr lang="en-US" sz="4800" dirty="0" smtClean="0"/>
          </a:p>
        </p:txBody>
      </p:sp>
    </p:spTree>
    <p:extLst>
      <p:ext uri="{BB962C8B-B14F-4D97-AF65-F5344CB8AC3E}">
        <p14:creationId xmlns:p14="http://schemas.microsoft.com/office/powerpoint/2010/main" val="260192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Roles of Prostacyclins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35480"/>
            <a:ext cx="8763000" cy="4770120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/>
              <a:t>Prostacyclins are </a:t>
            </a:r>
            <a:r>
              <a:rPr lang="en-US" sz="4400" b="1" dirty="0">
                <a:solidFill>
                  <a:srgbClr val="C00000"/>
                </a:solidFill>
              </a:rPr>
              <a:t>V</a:t>
            </a:r>
            <a:r>
              <a:rPr lang="en-US" sz="4400" b="1" dirty="0" smtClean="0">
                <a:solidFill>
                  <a:srgbClr val="C00000"/>
                </a:solidFill>
              </a:rPr>
              <a:t>asodilators.</a:t>
            </a:r>
          </a:p>
          <a:p>
            <a:pPr marL="0" indent="0">
              <a:buNone/>
            </a:pPr>
            <a:endParaRPr lang="en-US" sz="4400" dirty="0" smtClean="0"/>
          </a:p>
          <a:p>
            <a:r>
              <a:rPr lang="en-US" sz="4400" dirty="0" smtClean="0"/>
              <a:t>Prostacyclins like Prostaglandins </a:t>
            </a:r>
            <a:r>
              <a:rPr lang="en-US" sz="4400" b="1" dirty="0" smtClean="0">
                <a:solidFill>
                  <a:srgbClr val="C00000"/>
                </a:solidFill>
              </a:rPr>
              <a:t>inhibit platelet aggregation.</a:t>
            </a:r>
          </a:p>
          <a:p>
            <a:pPr marL="0" indent="0">
              <a:buNone/>
            </a:pPr>
            <a:endParaRPr lang="en-US" sz="4400" b="1" dirty="0" smtClean="0">
              <a:solidFill>
                <a:srgbClr val="C00000"/>
              </a:solidFill>
            </a:endParaRPr>
          </a:p>
          <a:p>
            <a:r>
              <a:rPr lang="en-US" sz="4400" dirty="0" smtClean="0"/>
              <a:t>Prostacyclins </a:t>
            </a:r>
            <a:r>
              <a:rPr lang="en-US" sz="4400" b="1" dirty="0" smtClean="0">
                <a:solidFill>
                  <a:srgbClr val="C00000"/>
                </a:solidFill>
              </a:rPr>
              <a:t>prevent Thrombus/clot  formation</a:t>
            </a:r>
            <a:r>
              <a:rPr lang="en-US" sz="4400" dirty="0" smtClean="0"/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218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19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3. Thromboxanes (</a:t>
            </a:r>
            <a:r>
              <a:rPr lang="en-US" sz="6000" b="1" dirty="0"/>
              <a:t>TX)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7138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609600"/>
            <a:ext cx="8229600" cy="1447800"/>
          </a:xfrm>
        </p:spPr>
        <p:txBody>
          <a:bodyPr/>
          <a:lstStyle/>
          <a:p>
            <a:pPr algn="ctr"/>
            <a:r>
              <a:rPr lang="en-US" b="1" dirty="0" smtClean="0"/>
              <a:t>Thromboxanes (TX)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1905000"/>
            <a:ext cx="9144000" cy="56388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Thromboxanes</a:t>
            </a:r>
            <a:r>
              <a:rPr lang="en-US" sz="4400" dirty="0" smtClean="0"/>
              <a:t> are also termed as </a:t>
            </a:r>
            <a:r>
              <a:rPr lang="en-US" sz="4400" b="1" dirty="0" smtClean="0"/>
              <a:t>Platelet Aggregating Factor </a:t>
            </a:r>
            <a:r>
              <a:rPr lang="en-US" sz="4400" dirty="0" smtClean="0"/>
              <a:t>(PAF).</a:t>
            </a:r>
            <a:endParaRPr lang="en-US" sz="4400" dirty="0"/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416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800" b="1" dirty="0"/>
              <a:t>Thromboxanes are Prostanoids </a:t>
            </a:r>
            <a:r>
              <a:rPr lang="en-US" sz="4800" dirty="0"/>
              <a:t>produced by </a:t>
            </a:r>
            <a:r>
              <a:rPr lang="en-US" sz="4800" b="1" dirty="0">
                <a:solidFill>
                  <a:srgbClr val="C00000"/>
                </a:solidFill>
              </a:rPr>
              <a:t>Thrombocytes</a:t>
            </a:r>
            <a:r>
              <a:rPr lang="en-US" sz="4800" b="1" dirty="0"/>
              <a:t> </a:t>
            </a:r>
            <a:r>
              <a:rPr lang="en-US" sz="4800" dirty="0"/>
              <a:t>(platelets</a:t>
            </a:r>
            <a:r>
              <a:rPr lang="en-US" sz="4800" dirty="0" smtClean="0"/>
              <a:t>)</a:t>
            </a:r>
          </a:p>
          <a:p>
            <a:pPr marL="0" indent="0">
              <a:buNone/>
            </a:pPr>
            <a:endParaRPr lang="en-US" sz="4800" dirty="0"/>
          </a:p>
          <a:p>
            <a:r>
              <a:rPr lang="en-US" sz="4800" dirty="0"/>
              <a:t>By </a:t>
            </a:r>
            <a:r>
              <a:rPr lang="en-US" sz="4800" b="1" dirty="0"/>
              <a:t>Enzyme Thromboxy </a:t>
            </a:r>
          </a:p>
          <a:p>
            <a:pPr marL="0" indent="0">
              <a:buNone/>
            </a:pPr>
            <a:r>
              <a:rPr lang="en-US" sz="4800" b="1" dirty="0"/>
              <a:t>  </a:t>
            </a:r>
            <a:r>
              <a:rPr lang="en-US" sz="4800" b="1" dirty="0" smtClean="0"/>
              <a:t>Synthase</a:t>
            </a:r>
            <a:r>
              <a:rPr lang="en-US" sz="4800" b="1" dirty="0"/>
              <a:t>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1200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Structure Of Thromboxanes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Thromboxanes possess a </a:t>
            </a:r>
            <a:r>
              <a:rPr lang="en-US" sz="6000" b="1" dirty="0"/>
              <a:t>cyclic Ether </a:t>
            </a:r>
            <a:r>
              <a:rPr lang="en-US" sz="6000" dirty="0"/>
              <a:t>in their structures.</a:t>
            </a:r>
          </a:p>
          <a:p>
            <a:pPr marL="0" indent="0">
              <a:buNone/>
            </a:pPr>
            <a:r>
              <a:rPr lang="en-US" sz="6000" b="1" dirty="0"/>
              <a:t>	</a:t>
            </a:r>
            <a:endParaRPr lang="en-US" sz="6000" dirty="0"/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7643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druglead.com/cds/structure/Thromboxan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94" y="2609851"/>
            <a:ext cx="6297706" cy="394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namrata.co/wp-content/uploads/2012/05/44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94" y="-8965"/>
            <a:ext cx="6297706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29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Types Of Thromboxanes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8229600" cy="438912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TX A </a:t>
            </a:r>
            <a:r>
              <a:rPr lang="en-US" sz="5400" b="1" dirty="0">
                <a:solidFill>
                  <a:srgbClr val="C00000"/>
                </a:solidFill>
              </a:rPr>
              <a:t>and TX B </a:t>
            </a:r>
            <a:r>
              <a:rPr lang="en-US" sz="5400" dirty="0"/>
              <a:t>are types of Thromboxanes.</a:t>
            </a:r>
          </a:p>
          <a:p>
            <a:r>
              <a:rPr lang="en-US" sz="5400" b="1" dirty="0"/>
              <a:t>TXA2 </a:t>
            </a:r>
            <a:r>
              <a:rPr lang="en-US" sz="5400" dirty="0"/>
              <a:t>is more prominent in human body.</a:t>
            </a:r>
          </a:p>
        </p:txBody>
      </p:sp>
    </p:spTree>
    <p:extLst>
      <p:ext uri="{BB962C8B-B14F-4D97-AF65-F5344CB8AC3E}">
        <p14:creationId xmlns:p14="http://schemas.microsoft.com/office/powerpoint/2010/main" val="4948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Functions Of Thromboxanes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372600" cy="438912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4000" dirty="0"/>
              <a:t>Thromboxanes are </a:t>
            </a:r>
            <a:r>
              <a:rPr lang="en-US" sz="4000" b="1" dirty="0"/>
              <a:t>vasoconstrictors</a:t>
            </a:r>
            <a:r>
              <a:rPr lang="en-US" sz="4000" b="1" dirty="0" smtClean="0"/>
              <a:t>.</a:t>
            </a:r>
            <a:endParaRPr lang="en-US" sz="4000" dirty="0" smtClean="0"/>
          </a:p>
          <a:p>
            <a:r>
              <a:rPr lang="en-US" sz="4000" dirty="0" smtClean="0"/>
              <a:t>Thromboxanes  </a:t>
            </a:r>
            <a:r>
              <a:rPr lang="en-US" sz="4000" b="1" dirty="0" smtClean="0"/>
              <a:t>enhances platelet aggregation.</a:t>
            </a:r>
          </a:p>
          <a:p>
            <a:r>
              <a:rPr lang="en-US" sz="4000" dirty="0" smtClean="0"/>
              <a:t>Thromboxanes  </a:t>
            </a:r>
            <a:r>
              <a:rPr lang="en-US" sz="4000" b="1" dirty="0" smtClean="0">
                <a:solidFill>
                  <a:srgbClr val="C00000"/>
                </a:solidFill>
              </a:rPr>
              <a:t>favors blood clot formation </a:t>
            </a:r>
            <a:r>
              <a:rPr lang="en-US" sz="4000" dirty="0" smtClean="0"/>
              <a:t>during </a:t>
            </a:r>
            <a:r>
              <a:rPr lang="en-US" sz="4000" b="1" dirty="0" smtClean="0">
                <a:solidFill>
                  <a:srgbClr val="C00000"/>
                </a:solidFill>
              </a:rPr>
              <a:t>blood coagulation</a:t>
            </a:r>
            <a:r>
              <a:rPr lang="en-US" sz="3900" dirty="0" smtClean="0"/>
              <a:t>.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23553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686800" cy="4876800"/>
          </a:xfrm>
        </p:spPr>
        <p:txBody>
          <a:bodyPr/>
          <a:lstStyle/>
          <a:p>
            <a:r>
              <a:rPr lang="en-US" sz="4400" b="1" dirty="0" smtClean="0"/>
              <a:t>Thromboxanes </a:t>
            </a:r>
            <a:r>
              <a:rPr lang="en-US" sz="4400" dirty="0" smtClean="0"/>
              <a:t>and </a:t>
            </a:r>
            <a:r>
              <a:rPr lang="en-US" sz="4400" b="1" dirty="0" smtClean="0"/>
              <a:t>Prostacyclins</a:t>
            </a:r>
            <a:r>
              <a:rPr lang="en-US" sz="4400" dirty="0" smtClean="0"/>
              <a:t> are </a:t>
            </a:r>
            <a:r>
              <a:rPr lang="en-US" sz="4400" b="1" dirty="0" smtClean="0">
                <a:solidFill>
                  <a:srgbClr val="C00000"/>
                </a:solidFill>
              </a:rPr>
              <a:t>antagonistic to each other </a:t>
            </a:r>
            <a:r>
              <a:rPr lang="en-US" sz="4400" dirty="0" smtClean="0"/>
              <a:t>balancing their activities.</a:t>
            </a:r>
          </a:p>
          <a:p>
            <a:r>
              <a:rPr lang="en-US" sz="4400" dirty="0"/>
              <a:t>Increased </a:t>
            </a:r>
            <a:r>
              <a:rPr lang="en-US" sz="4400" b="1" dirty="0"/>
              <a:t>Thromboxane activity results in </a:t>
            </a:r>
            <a:r>
              <a:rPr lang="en-US" sz="4400" b="1" dirty="0">
                <a:solidFill>
                  <a:srgbClr val="C00000"/>
                </a:solidFill>
              </a:rPr>
              <a:t>Thrombosis</a:t>
            </a:r>
            <a:r>
              <a:rPr lang="en-US" sz="4400" dirty="0">
                <a:solidFill>
                  <a:srgbClr val="C00000"/>
                </a:solidFill>
              </a:rPr>
              <a:t>. </a:t>
            </a:r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9861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4. </a:t>
            </a:r>
            <a:r>
              <a:rPr lang="en-US" sz="6000" b="1" dirty="0"/>
              <a:t>Leukotrienes</a:t>
            </a:r>
          </a:p>
        </p:txBody>
      </p:sp>
    </p:spTree>
    <p:extLst>
      <p:ext uri="{BB962C8B-B14F-4D97-AF65-F5344CB8AC3E}">
        <p14:creationId xmlns:p14="http://schemas.microsoft.com/office/powerpoint/2010/main" val="8236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Structural Role Of Lipids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929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Leukotrienes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144000" cy="4693920"/>
          </a:xfrm>
        </p:spPr>
        <p:txBody>
          <a:bodyPr>
            <a:noAutofit/>
          </a:bodyPr>
          <a:lstStyle/>
          <a:p>
            <a:r>
              <a:rPr lang="en-US" sz="5400" dirty="0" smtClean="0"/>
              <a:t>Leukotrienes are </a:t>
            </a:r>
            <a:r>
              <a:rPr lang="en-US" sz="5400" b="1" dirty="0" smtClean="0"/>
              <a:t>type of Eicosanoids </a:t>
            </a:r>
          </a:p>
          <a:p>
            <a:r>
              <a:rPr lang="en-US" sz="5400" dirty="0" smtClean="0"/>
              <a:t>Biosynthesized through </a:t>
            </a:r>
            <a:r>
              <a:rPr lang="en-US" sz="5400" b="1" dirty="0" smtClean="0"/>
              <a:t>Lipoxygenase system in Leukocytes.</a:t>
            </a:r>
          </a:p>
        </p:txBody>
      </p:sp>
    </p:spTree>
    <p:extLst>
      <p:ext uri="{BB962C8B-B14F-4D97-AF65-F5344CB8AC3E}">
        <p14:creationId xmlns:p14="http://schemas.microsoft.com/office/powerpoint/2010/main" val="158634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144000" cy="4770120"/>
          </a:xfrm>
        </p:spPr>
        <p:txBody>
          <a:bodyPr>
            <a:normAutofit/>
          </a:bodyPr>
          <a:lstStyle/>
          <a:p>
            <a:r>
              <a:rPr lang="en-US" sz="5400" b="1" dirty="0"/>
              <a:t>Leukotrienes</a:t>
            </a:r>
            <a:r>
              <a:rPr lang="en-US" sz="5400" dirty="0"/>
              <a:t> are a family of </a:t>
            </a:r>
            <a:r>
              <a:rPr lang="en-US" sz="5400" b="1" dirty="0" smtClean="0">
                <a:solidFill>
                  <a:srgbClr val="C00000"/>
                </a:solidFill>
              </a:rPr>
              <a:t>Eicosanoid</a:t>
            </a:r>
          </a:p>
          <a:p>
            <a:r>
              <a:rPr lang="en-US" sz="5400" b="1" dirty="0" smtClean="0">
                <a:solidFill>
                  <a:srgbClr val="C00000"/>
                </a:solidFill>
              </a:rPr>
              <a:t>Inflammatory mediators</a:t>
            </a:r>
            <a:r>
              <a:rPr lang="en-US" sz="5400" b="1" dirty="0">
                <a:solidFill>
                  <a:srgbClr val="C00000"/>
                </a:solidFill>
              </a:rPr>
              <a:t> produced in </a:t>
            </a:r>
            <a:r>
              <a:rPr lang="en-US" sz="5400" b="1" dirty="0" smtClean="0">
                <a:solidFill>
                  <a:srgbClr val="C00000"/>
                </a:solidFill>
              </a:rPr>
              <a:t>leukocytes.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Occurrence Of Leukotrienes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005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b="1" dirty="0"/>
              <a:t>E</a:t>
            </a:r>
            <a:r>
              <a:rPr lang="en-US" sz="5400" b="1" dirty="0" smtClean="0"/>
              <a:t>arly  </a:t>
            </a:r>
            <a:r>
              <a:rPr lang="en-US" sz="5400" b="1" dirty="0"/>
              <a:t>discovery  </a:t>
            </a:r>
            <a:r>
              <a:rPr lang="en-US" sz="5400" b="1" dirty="0" smtClean="0"/>
              <a:t>of Leukotrienes was  </a:t>
            </a:r>
            <a:r>
              <a:rPr lang="en-US" sz="5400" b="1" dirty="0"/>
              <a:t>in  </a:t>
            </a:r>
            <a:r>
              <a:rPr lang="en-US" sz="5400" b="1" dirty="0" smtClean="0">
                <a:solidFill>
                  <a:srgbClr val="C00000"/>
                </a:solidFill>
              </a:rPr>
              <a:t>Leukocytes</a:t>
            </a:r>
            <a:r>
              <a:rPr lang="en-US" sz="5400" b="1" dirty="0">
                <a:solidFill>
                  <a:srgbClr val="C00000"/>
                </a:solidFill>
              </a:rPr>
              <a:t>.  </a:t>
            </a:r>
            <a:endParaRPr lang="en-US" sz="54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14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029200"/>
          </a:xfrm>
        </p:spPr>
        <p:txBody>
          <a:bodyPr>
            <a:normAutofit fontScale="85000" lnSpcReduction="10000"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Leukotrienes are also produced and present in.</a:t>
            </a:r>
            <a:endParaRPr lang="en-US" sz="6000" b="1" dirty="0">
              <a:solidFill>
                <a:srgbClr val="C00000"/>
              </a:solidFill>
            </a:endParaRPr>
          </a:p>
          <a:p>
            <a:r>
              <a:rPr lang="en-US" sz="6000" b="1" dirty="0" smtClean="0"/>
              <a:t>Mast </a:t>
            </a:r>
            <a:r>
              <a:rPr lang="en-US" sz="6000" b="1" dirty="0"/>
              <a:t>cells </a:t>
            </a:r>
            <a:r>
              <a:rPr lang="en-US" sz="6000" b="1" dirty="0" smtClean="0"/>
              <a:t> </a:t>
            </a:r>
          </a:p>
          <a:p>
            <a:r>
              <a:rPr lang="en-US" sz="6000" b="1" dirty="0" smtClean="0"/>
              <a:t>Lung </a:t>
            </a:r>
          </a:p>
          <a:p>
            <a:r>
              <a:rPr lang="en-US" sz="6000" b="1" dirty="0" smtClean="0"/>
              <a:t>Heart</a:t>
            </a:r>
          </a:p>
          <a:p>
            <a:r>
              <a:rPr lang="en-US" sz="6000" b="1" dirty="0" smtClean="0"/>
              <a:t>Spleen</a:t>
            </a:r>
            <a:endParaRPr 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85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Leukotrienes Structure and Types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144000" cy="438912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A8243A"/>
                </a:solidFill>
              </a:rPr>
              <a:t>Leukotrines</a:t>
            </a:r>
            <a:r>
              <a:rPr lang="en-US" sz="4400" dirty="0">
                <a:solidFill>
                  <a:srgbClr val="CC66FF"/>
                </a:solidFill>
              </a:rPr>
              <a:t> </a:t>
            </a:r>
            <a:r>
              <a:rPr lang="en-US" sz="4400" dirty="0"/>
              <a:t>are </a:t>
            </a:r>
            <a:r>
              <a:rPr lang="en-US" sz="4400" b="1" dirty="0"/>
              <a:t>H</a:t>
            </a:r>
            <a:r>
              <a:rPr lang="en-US" sz="4400" b="1" dirty="0" smtClean="0"/>
              <a:t>ydroxy </a:t>
            </a:r>
            <a:r>
              <a:rPr lang="en-US" sz="4400" b="1" dirty="0"/>
              <a:t>derivatives </a:t>
            </a:r>
            <a:r>
              <a:rPr lang="en-US" sz="4400" dirty="0"/>
              <a:t>possessing </a:t>
            </a:r>
            <a:r>
              <a:rPr lang="en-US" sz="4400" b="1" dirty="0"/>
              <a:t>conjugated T</a:t>
            </a:r>
            <a:r>
              <a:rPr lang="en-US" sz="4400" b="1" dirty="0" smtClean="0"/>
              <a:t>rienes .</a:t>
            </a:r>
          </a:p>
          <a:p>
            <a:pPr algn="ctr"/>
            <a:r>
              <a:rPr lang="en-US" sz="4400" dirty="0"/>
              <a:t>T</a:t>
            </a:r>
            <a:r>
              <a:rPr lang="en-US" sz="4400" b="1" dirty="0">
                <a:solidFill>
                  <a:srgbClr val="C00000"/>
                </a:solidFill>
              </a:rPr>
              <a:t>ypes of </a:t>
            </a:r>
            <a:r>
              <a:rPr lang="en-US" sz="4400" b="1" dirty="0" smtClean="0">
                <a:solidFill>
                  <a:srgbClr val="C00000"/>
                </a:solidFill>
              </a:rPr>
              <a:t>Leukotrienes:</a:t>
            </a:r>
            <a:endParaRPr lang="en-US" sz="4400" b="1" dirty="0" smtClean="0"/>
          </a:p>
          <a:p>
            <a:r>
              <a:rPr lang="en-US" sz="4400" b="1" dirty="0" smtClean="0"/>
              <a:t>LTB4, LTC4, LTD4 and LTE4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8912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itmonline.org/image/lox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5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Effect Of Leukotrienes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1935480"/>
            <a:ext cx="9601200" cy="492252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Leukotrienes are the </a:t>
            </a:r>
            <a:r>
              <a:rPr lang="en-US" sz="4800" b="1" dirty="0" smtClean="0">
                <a:solidFill>
                  <a:srgbClr val="C00000"/>
                </a:solidFill>
              </a:rPr>
              <a:t>component of Slow Reacting Substances </a:t>
            </a:r>
            <a:r>
              <a:rPr lang="en-US" sz="4800" b="1" dirty="0" smtClean="0"/>
              <a:t>(SRS-A).</a:t>
            </a:r>
          </a:p>
          <a:p>
            <a:r>
              <a:rPr lang="en-US" sz="4800" b="1" dirty="0" smtClean="0"/>
              <a:t>SRS-A</a:t>
            </a:r>
            <a:r>
              <a:rPr lang="en-US" sz="4800" dirty="0" smtClean="0"/>
              <a:t> are released during </a:t>
            </a:r>
            <a:r>
              <a:rPr lang="en-US" sz="4800" b="1" dirty="0">
                <a:solidFill>
                  <a:srgbClr val="C00000"/>
                </a:solidFill>
              </a:rPr>
              <a:t>A</a:t>
            </a:r>
            <a:r>
              <a:rPr lang="en-US" sz="4800" b="1" dirty="0" smtClean="0">
                <a:solidFill>
                  <a:srgbClr val="C00000"/>
                </a:solidFill>
              </a:rPr>
              <a:t>llergic reactions/Anaphylaxis</a:t>
            </a:r>
            <a:r>
              <a:rPr lang="en-US" sz="48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04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1816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Leukotrienes</a:t>
            </a:r>
            <a:r>
              <a:rPr lang="en-US" sz="7200" dirty="0" smtClean="0"/>
              <a:t> are 100-1000 times </a:t>
            </a:r>
            <a:r>
              <a:rPr lang="en-US" sz="7200" b="1" dirty="0" smtClean="0"/>
              <a:t>more potent </a:t>
            </a:r>
            <a:r>
              <a:rPr lang="en-US" sz="7200" dirty="0" smtClean="0"/>
              <a:t>than </a:t>
            </a:r>
            <a:r>
              <a:rPr lang="en-US" sz="7200" b="1" dirty="0" smtClean="0">
                <a:solidFill>
                  <a:srgbClr val="C00000"/>
                </a:solidFill>
              </a:rPr>
              <a:t>Histamine </a:t>
            </a:r>
            <a:r>
              <a:rPr lang="en-US" sz="7200" dirty="0" smtClean="0"/>
              <a:t>during </a:t>
            </a:r>
            <a:r>
              <a:rPr lang="en-US" sz="7200" b="1" dirty="0" smtClean="0"/>
              <a:t>allergic reactions.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8404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372600" cy="4876800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rgbClr val="C00000"/>
                </a:solidFill>
              </a:rPr>
              <a:t>LTB</a:t>
            </a:r>
            <a:r>
              <a:rPr lang="en-US" sz="6600" b="1" baseline="-25000" dirty="0">
                <a:solidFill>
                  <a:srgbClr val="C00000"/>
                </a:solidFill>
              </a:rPr>
              <a:t>4</a:t>
            </a:r>
            <a:r>
              <a:rPr lang="en-US" sz="6600" dirty="0"/>
              <a:t>  is  a  potent </a:t>
            </a:r>
            <a:r>
              <a:rPr lang="en-US" sz="6600" b="1" dirty="0"/>
              <a:t>chemotactic agent</a:t>
            </a:r>
            <a:r>
              <a:rPr lang="en-US" sz="6600" dirty="0" smtClean="0"/>
              <a:t>.</a:t>
            </a:r>
            <a:r>
              <a:rPr lang="en-US" sz="6600" dirty="0"/>
              <a:t> </a:t>
            </a:r>
            <a:endParaRPr lang="en-US" sz="6600" dirty="0" smtClean="0"/>
          </a:p>
          <a:p>
            <a:pPr marL="0" indent="0">
              <a:buNone/>
            </a:pPr>
            <a:r>
              <a:rPr lang="en-US" sz="6600" dirty="0" smtClean="0"/>
              <a:t>(chemical substance </a:t>
            </a:r>
            <a:r>
              <a:rPr lang="en-US" sz="6600" dirty="0"/>
              <a:t>which mediates movement of cells).</a:t>
            </a:r>
          </a:p>
          <a:p>
            <a:endParaRPr lang="en-US" sz="44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7569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629650" cy="4343400"/>
          </a:xfrm>
        </p:spPr>
        <p:txBody>
          <a:bodyPr>
            <a:normAutofit/>
          </a:bodyPr>
          <a:lstStyle/>
          <a:p>
            <a:r>
              <a:rPr lang="en-US" sz="5400" dirty="0"/>
              <a:t>Lipids are </a:t>
            </a:r>
            <a:r>
              <a:rPr lang="en-US" sz="5400" dirty="0" smtClean="0"/>
              <a:t>fundamental </a:t>
            </a:r>
            <a:r>
              <a:rPr lang="en-US" sz="5400" b="1" dirty="0" smtClean="0"/>
              <a:t>structural </a:t>
            </a:r>
            <a:r>
              <a:rPr lang="en-US" sz="5400" b="1" dirty="0"/>
              <a:t>components of  biomembranes </a:t>
            </a:r>
            <a:r>
              <a:rPr lang="en-US" sz="5400" dirty="0"/>
              <a:t> </a:t>
            </a:r>
            <a:endParaRPr lang="en-US" sz="5400" dirty="0" smtClean="0"/>
          </a:p>
          <a:p>
            <a:pPr marL="0" indent="0">
              <a:buNone/>
            </a:pPr>
            <a:endParaRPr lang="en-US" sz="5400" dirty="0" smtClean="0"/>
          </a:p>
          <a:p>
            <a:pPr marL="0" indent="0">
              <a:buNone/>
            </a:pPr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6123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534400" cy="5029200"/>
          </a:xfrm>
        </p:spPr>
        <p:txBody>
          <a:bodyPr>
            <a:normAutofit/>
          </a:bodyPr>
          <a:lstStyle/>
          <a:p>
            <a:r>
              <a:rPr lang="en-US" sz="5400" dirty="0"/>
              <a:t>Leukotrienes by action </a:t>
            </a:r>
            <a:r>
              <a:rPr lang="en-US" sz="5400" dirty="0" smtClean="0"/>
              <a:t>are:</a:t>
            </a:r>
          </a:p>
          <a:p>
            <a:pPr lvl="1"/>
            <a:r>
              <a:rPr lang="en-US" sz="5400" b="1" dirty="0" smtClean="0"/>
              <a:t>Bronchoconstrictors</a:t>
            </a:r>
          </a:p>
          <a:p>
            <a:pPr lvl="1"/>
            <a:r>
              <a:rPr lang="en-US" sz="5400" b="1" dirty="0" smtClean="0"/>
              <a:t>Vasoconstrictors </a:t>
            </a:r>
            <a:endParaRPr lang="en-US" sz="5400" b="1" dirty="0"/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415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389120"/>
          </a:xfrm>
        </p:spPr>
        <p:txBody>
          <a:bodyPr/>
          <a:lstStyle/>
          <a:p>
            <a:r>
              <a:rPr lang="en-US" sz="4400" b="1" dirty="0">
                <a:solidFill>
                  <a:srgbClr val="C00000"/>
                </a:solidFill>
              </a:rPr>
              <a:t>LTC</a:t>
            </a:r>
            <a:r>
              <a:rPr lang="en-US" sz="4400" b="1" baseline="-25000" dirty="0">
                <a:solidFill>
                  <a:srgbClr val="C00000"/>
                </a:solidFill>
              </a:rPr>
              <a:t>4</a:t>
            </a:r>
            <a:r>
              <a:rPr lang="en-US" sz="4400" b="1" dirty="0">
                <a:solidFill>
                  <a:srgbClr val="C00000"/>
                </a:solidFill>
              </a:rPr>
              <a:t>, LTD</a:t>
            </a:r>
            <a:r>
              <a:rPr lang="en-US" sz="4400" b="1" baseline="-25000" dirty="0">
                <a:solidFill>
                  <a:srgbClr val="C00000"/>
                </a:solidFill>
              </a:rPr>
              <a:t>4</a:t>
            </a:r>
            <a:r>
              <a:rPr lang="en-US" sz="4400" b="1" dirty="0">
                <a:solidFill>
                  <a:srgbClr val="C00000"/>
                </a:solidFill>
              </a:rPr>
              <a:t> and LTE</a:t>
            </a:r>
            <a:r>
              <a:rPr lang="en-US" sz="4400" b="1" baseline="-25000" dirty="0">
                <a:solidFill>
                  <a:srgbClr val="C00000"/>
                </a:solidFill>
              </a:rPr>
              <a:t>4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dirty="0"/>
              <a:t>are </a:t>
            </a:r>
            <a:r>
              <a:rPr lang="en-US" sz="4400" b="1" dirty="0"/>
              <a:t>Slow - Releasing  Substance of  anaphylaxis </a:t>
            </a:r>
            <a:r>
              <a:rPr lang="en-US" sz="4400" dirty="0"/>
              <a:t> ( SRS - A ) ,</a:t>
            </a:r>
          </a:p>
          <a:p>
            <a:r>
              <a:rPr lang="en-US" sz="4400" b="1" dirty="0"/>
              <a:t>SRS-A</a:t>
            </a:r>
            <a:r>
              <a:rPr lang="en-US" sz="4400" dirty="0"/>
              <a:t> causes  fluid   leakage   from   blood  vessels  to an inflamed area.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45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686800" cy="59436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Overproduction of Leukotrienes causes </a:t>
            </a:r>
            <a:r>
              <a:rPr lang="en-US" sz="6000" b="1" dirty="0" smtClean="0"/>
              <a:t>Asthmatic attacks </a:t>
            </a:r>
            <a:r>
              <a:rPr lang="en-US" sz="6000" dirty="0" smtClean="0"/>
              <a:t>/</a:t>
            </a:r>
            <a:r>
              <a:rPr lang="en-US" sz="6000" b="1" dirty="0" smtClean="0">
                <a:solidFill>
                  <a:srgbClr val="C00000"/>
                </a:solidFill>
              </a:rPr>
              <a:t>Anaphylactic shocks.</a:t>
            </a:r>
          </a:p>
        </p:txBody>
      </p:sp>
    </p:spTree>
    <p:extLst>
      <p:ext uri="{BB962C8B-B14F-4D97-AF65-F5344CB8AC3E}">
        <p14:creationId xmlns:p14="http://schemas.microsoft.com/office/powerpoint/2010/main" val="161173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372600" cy="5562600"/>
          </a:xfrm>
        </p:spPr>
        <p:txBody>
          <a:bodyPr>
            <a:noAutofit/>
          </a:bodyPr>
          <a:lstStyle/>
          <a:p>
            <a:r>
              <a:rPr lang="en-US" sz="7200" dirty="0" smtClean="0"/>
              <a:t>An </a:t>
            </a:r>
            <a:r>
              <a:rPr lang="en-US" sz="7200" b="1" dirty="0">
                <a:solidFill>
                  <a:srgbClr val="002060"/>
                </a:solidFill>
              </a:rPr>
              <a:t>A</a:t>
            </a:r>
            <a:r>
              <a:rPr lang="en-US" sz="7200" b="1" dirty="0" smtClean="0">
                <a:solidFill>
                  <a:srgbClr val="002060"/>
                </a:solidFill>
              </a:rPr>
              <a:t>ntiasthmatic </a:t>
            </a:r>
            <a:r>
              <a:rPr lang="en-US" sz="7200" b="1" dirty="0">
                <a:solidFill>
                  <a:srgbClr val="002060"/>
                </a:solidFill>
              </a:rPr>
              <a:t>drug </a:t>
            </a:r>
            <a:r>
              <a:rPr lang="en-US" sz="7200" b="1" dirty="0" smtClean="0"/>
              <a:t>Prednisone inhibits</a:t>
            </a:r>
            <a:r>
              <a:rPr lang="en-US" sz="7200" dirty="0" smtClean="0"/>
              <a:t> </a:t>
            </a:r>
            <a:r>
              <a:rPr lang="en-US" sz="7200" b="1" dirty="0" smtClean="0">
                <a:solidFill>
                  <a:srgbClr val="C00000"/>
                </a:solidFill>
              </a:rPr>
              <a:t>Leukotriene biosynthesis.</a:t>
            </a:r>
            <a:endParaRPr lang="en-US" sz="7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0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 smtClean="0"/>
              <a:t>5.Lipoxins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032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Lipoxins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1295400"/>
            <a:ext cx="9105900" cy="5562600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Lipoxins</a:t>
            </a:r>
            <a:r>
              <a:rPr lang="en-US" sz="4400" dirty="0" smtClean="0"/>
              <a:t> are Eicosanoids produced </a:t>
            </a:r>
          </a:p>
          <a:p>
            <a:pPr marL="0" indent="0">
              <a:buNone/>
            </a:pPr>
            <a:r>
              <a:rPr lang="en-US" sz="4400" dirty="0"/>
              <a:t> </a:t>
            </a:r>
            <a:r>
              <a:rPr lang="en-US" sz="4400" dirty="0" smtClean="0"/>
              <a:t> in Leukocytes of human body.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Lipoxins are</a:t>
            </a:r>
            <a:r>
              <a:rPr lang="en-US" sz="4400" dirty="0" smtClean="0"/>
              <a:t>: </a:t>
            </a:r>
          </a:p>
          <a:p>
            <a:pPr lvl="1"/>
            <a:r>
              <a:rPr lang="en-US" sz="4200" dirty="0" smtClean="0"/>
              <a:t>Vasoactive/Vasodilators</a:t>
            </a:r>
          </a:p>
          <a:p>
            <a:pPr lvl="1"/>
            <a:r>
              <a:rPr lang="en-US" sz="4200" dirty="0" smtClean="0"/>
              <a:t>Anti-inflammatory</a:t>
            </a:r>
          </a:p>
          <a:p>
            <a:pPr lvl="1"/>
            <a:r>
              <a:rPr lang="en-US" sz="4200" dirty="0" smtClean="0"/>
              <a:t>Immunoregulatory </a:t>
            </a:r>
          </a:p>
          <a:p>
            <a:pPr lvl="1"/>
            <a:r>
              <a:rPr lang="en-US" sz="4200" dirty="0" smtClean="0"/>
              <a:t>Chemotactic substances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7552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95600"/>
            <a:ext cx="8534400" cy="2057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Omega 6 and Omega 3 Derived Eicosanoids </a:t>
            </a:r>
            <a:br>
              <a:rPr lang="en-US" b="1" dirty="0" smtClean="0"/>
            </a:br>
            <a:r>
              <a:rPr lang="en-US" b="1" dirty="0" smtClean="0"/>
              <a:t>Are Opposite in Body Action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7138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Omega 6 Derived Eicosanoids</a:t>
            </a:r>
          </a:p>
          <a:p>
            <a:r>
              <a:rPr lang="en-US" sz="4000" b="1" dirty="0" smtClean="0"/>
              <a:t>Prostaglandins:</a:t>
            </a:r>
          </a:p>
          <a:p>
            <a:pPr lvl="1"/>
            <a:r>
              <a:rPr lang="en-US" sz="3800" dirty="0" smtClean="0"/>
              <a:t>Promotes Inflammation</a:t>
            </a:r>
          </a:p>
          <a:p>
            <a:r>
              <a:rPr lang="en-US" sz="4000" b="1" dirty="0" smtClean="0"/>
              <a:t>Omega 3 Derived Eicosanoids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rgbClr val="C00000"/>
                </a:solidFill>
              </a:rPr>
              <a:t>  Resolvins and Eoxins </a:t>
            </a:r>
            <a:r>
              <a:rPr lang="en-US" sz="4000" b="1" dirty="0" smtClean="0"/>
              <a:t>are:</a:t>
            </a:r>
          </a:p>
          <a:p>
            <a:pPr lvl="1"/>
            <a:r>
              <a:rPr lang="en-US" sz="3800" dirty="0" smtClean="0"/>
              <a:t>Anti Inflammatory</a:t>
            </a:r>
          </a:p>
          <a:p>
            <a:pPr lvl="1"/>
            <a:r>
              <a:rPr lang="en-US" sz="3800" dirty="0" smtClean="0"/>
              <a:t>Anti Allergy</a:t>
            </a:r>
          </a:p>
          <a:p>
            <a:pPr lvl="1"/>
            <a:r>
              <a:rPr lang="en-US" sz="3800" dirty="0" smtClean="0"/>
              <a:t>Anti Hypertensive</a:t>
            </a:r>
          </a:p>
          <a:p>
            <a:pPr lvl="1"/>
            <a:r>
              <a:rPr lang="en-US" sz="3800" dirty="0" smtClean="0"/>
              <a:t>Anti Cancer</a:t>
            </a:r>
          </a:p>
          <a:p>
            <a:pPr lvl="1"/>
            <a:r>
              <a:rPr lang="en-US" sz="3800" dirty="0" smtClean="0"/>
              <a:t>Anti Atherosclerotic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471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cs typeface="Tahoma" pitchFamily="34" charset="0"/>
              </a:rPr>
              <a:t>Adverse effects</a:t>
            </a:r>
            <a:r>
              <a:rPr lang="en-US" sz="4800" dirty="0">
                <a:cs typeface="Tahoma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cs typeface="Tahoma" pitchFamily="34" charset="0"/>
              </a:rPr>
              <a:t>of Eicosanoids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638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458200" cy="4572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cs typeface="Tahoma" pitchFamily="34" charset="0"/>
              </a:rPr>
              <a:t>Local </a:t>
            </a:r>
            <a:r>
              <a:rPr lang="en-US" sz="4800" dirty="0">
                <a:cs typeface="Tahoma" pitchFamily="34" charset="0"/>
              </a:rPr>
              <a:t>pain and irritation</a:t>
            </a:r>
          </a:p>
          <a:p>
            <a:r>
              <a:rPr lang="en-US" sz="4800" dirty="0" smtClean="0">
                <a:cs typeface="Tahoma" pitchFamily="34" charset="0"/>
              </a:rPr>
              <a:t>Bronchospasm</a:t>
            </a:r>
            <a:endParaRPr lang="en-US" sz="4800" dirty="0">
              <a:cs typeface="Tahoma" pitchFamily="34" charset="0"/>
            </a:endParaRPr>
          </a:p>
          <a:p>
            <a:r>
              <a:rPr lang="en-US" sz="4800" dirty="0" smtClean="0">
                <a:cs typeface="Tahoma" pitchFamily="34" charset="0"/>
              </a:rPr>
              <a:t>Gastrointestinal </a:t>
            </a:r>
            <a:r>
              <a:rPr lang="en-US" sz="4800" dirty="0">
                <a:cs typeface="Tahoma" pitchFamily="34" charset="0"/>
              </a:rPr>
              <a:t>disturbances: nausea, vomiting, cramping, and diarrhea.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74173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SYNOPSIS/CONTENTS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572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WHAT ARE LIPIDS?</a:t>
            </a:r>
          </a:p>
          <a:p>
            <a:r>
              <a:rPr lang="en-US" sz="3600" b="1" dirty="0" smtClean="0"/>
              <a:t>DEFINITION OF LIPIDS</a:t>
            </a:r>
          </a:p>
          <a:p>
            <a:r>
              <a:rPr lang="en-US" sz="3600" b="1" dirty="0" smtClean="0"/>
              <a:t>CLASSIFICATION OF LIPIDS</a:t>
            </a:r>
          </a:p>
          <a:p>
            <a:r>
              <a:rPr lang="en-US" sz="3600" b="1" dirty="0" smtClean="0"/>
              <a:t>BIOMEDICALLY IMPORTANT LIPIDS</a:t>
            </a:r>
          </a:p>
          <a:p>
            <a:r>
              <a:rPr lang="en-US" sz="3600" b="1" dirty="0" smtClean="0"/>
              <a:t>STRUCTURE,FUNCTIONS,PROPERTIES  </a:t>
            </a:r>
          </a:p>
          <a:p>
            <a:pPr marL="0" indent="0">
              <a:buNone/>
            </a:pPr>
            <a:r>
              <a:rPr lang="en-US" sz="3600" b="1" dirty="0" smtClean="0"/>
              <a:t>   AND RELATED DISORDERS OF LIPIDS.</a:t>
            </a:r>
            <a:endParaRPr lang="en-US" sz="3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685800"/>
            <a:ext cx="8839200" cy="1389888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Biomembranes 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90800"/>
            <a:ext cx="8686800" cy="4038600"/>
          </a:xfrm>
        </p:spPr>
        <p:txBody>
          <a:bodyPr/>
          <a:lstStyle/>
          <a:p>
            <a:pPr marL="914400" indent="-914400">
              <a:buFont typeface="+mj-lt"/>
              <a:buAutoNum type="arabicPeriod"/>
            </a:pPr>
            <a:r>
              <a:rPr lang="en-US" sz="5400" b="1" dirty="0" smtClean="0">
                <a:solidFill>
                  <a:srgbClr val="C00000"/>
                </a:solidFill>
              </a:rPr>
              <a:t>Phospholipid bilayer</a:t>
            </a:r>
            <a:endParaRPr lang="en-US" sz="5400" dirty="0" smtClean="0"/>
          </a:p>
          <a:p>
            <a:pPr marL="914400" indent="-914400">
              <a:buFont typeface="+mj-lt"/>
              <a:buAutoNum type="arabicPeriod"/>
            </a:pPr>
            <a:r>
              <a:rPr lang="en-US" sz="5400" b="1" dirty="0" smtClean="0">
                <a:solidFill>
                  <a:srgbClr val="C00000"/>
                </a:solidFill>
              </a:rPr>
              <a:t>Glycosphingolipids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5400" b="1" dirty="0" smtClean="0">
                <a:solidFill>
                  <a:srgbClr val="C00000"/>
                </a:solidFill>
              </a:rPr>
              <a:t>Cholesterol</a:t>
            </a:r>
            <a:endParaRPr lang="en-US" sz="5400" b="1" dirty="0">
              <a:solidFill>
                <a:srgbClr val="C00000"/>
              </a:solidFill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719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291" name="Group 43"/>
          <p:cNvGraphicFramePr>
            <a:graphicFrameLocks noGrp="1"/>
          </p:cNvGraphicFramePr>
          <p:nvPr/>
        </p:nvGraphicFramePr>
        <p:xfrm>
          <a:off x="338667" y="152400"/>
          <a:ext cx="8551333" cy="762000"/>
        </p:xfrm>
        <a:graphic>
          <a:graphicData uri="http://schemas.openxmlformats.org/drawingml/2006/table">
            <a:tbl>
              <a:tblPr/>
              <a:tblGrid>
                <a:gridCol w="8551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101600" marR="1016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5924" name="Rectangle 36"/>
          <p:cNvSpPr>
            <a:spLocks noChangeArrowheads="1"/>
          </p:cNvSpPr>
          <p:nvPr/>
        </p:nvSpPr>
        <p:spPr bwMode="auto">
          <a:xfrm flipV="1">
            <a:off x="508000" y="3733801"/>
            <a:ext cx="787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None/>
            </a:pPr>
            <a:endParaRPr lang="en-US" sz="20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65990" name="Rectangle 10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"/>
            <a:ext cx="7958667" cy="1752600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/>
            </a:r>
            <a:br>
              <a:rPr lang="en-US" sz="2400" b="1" dirty="0">
                <a:solidFill>
                  <a:srgbClr val="FFFF00"/>
                </a:solidFill>
              </a:rPr>
            </a:br>
            <a:r>
              <a:rPr lang="en-US" sz="2800" b="1" dirty="0">
                <a:solidFill>
                  <a:schemeClr val="accent2"/>
                </a:solidFill>
              </a:rPr>
              <a:t>    </a:t>
            </a:r>
            <a:r>
              <a:rPr lang="en-US" sz="3600" b="1" dirty="0">
                <a:solidFill>
                  <a:schemeClr val="accent2"/>
                </a:solidFill>
              </a:rPr>
              <a:t>Biological Actions of Selected            </a:t>
            </a:r>
            <a:br>
              <a:rPr lang="en-US" sz="3600" b="1" dirty="0">
                <a:solidFill>
                  <a:schemeClr val="accent2"/>
                </a:solidFill>
              </a:rPr>
            </a:br>
            <a:r>
              <a:rPr lang="en-US" sz="3600" b="1" dirty="0">
                <a:solidFill>
                  <a:schemeClr val="accent2"/>
                </a:solidFill>
              </a:rPr>
              <a:t>           Eicosanoid Molecules</a:t>
            </a:r>
            <a:r>
              <a:rPr lang="en-US" sz="2800" b="1" dirty="0">
                <a:solidFill>
                  <a:schemeClr val="accent2"/>
                </a:solidFill>
              </a:rPr>
              <a:t>                                </a:t>
            </a:r>
            <a:endParaRPr lang="en-US" b="1" dirty="0"/>
          </a:p>
        </p:txBody>
      </p:sp>
      <p:graphicFrame>
        <p:nvGraphicFramePr>
          <p:cNvPr id="165993" name="Object 10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858796"/>
              </p:ext>
            </p:extLst>
          </p:nvPr>
        </p:nvGraphicFramePr>
        <p:xfrm>
          <a:off x="152400" y="1920876"/>
          <a:ext cx="8839200" cy="4708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78" name="Image" r:id="rId3" imgW="5741957" imgH="3748730" progId="Photoshop.Image.6">
                  <p:embed/>
                </p:oleObj>
              </mc:Choice>
              <mc:Fallback>
                <p:oleObj name="Image" r:id="rId3" imgW="5741957" imgH="3748730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920876"/>
                        <a:ext cx="8839200" cy="47085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690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30225" y="5567363"/>
            <a:ext cx="80581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Generation of </a:t>
            </a:r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arachidonic acid metabolites</a:t>
            </a:r>
            <a:r>
              <a:rPr lang="en-U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their roles in inflammation.</a:t>
            </a:r>
          </a:p>
          <a:p>
            <a:pPr algn="ctr"/>
            <a:r>
              <a:rPr lang="en-U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molecular targets of some </a:t>
            </a:r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anti-inflammatory drugs</a:t>
            </a:r>
            <a:r>
              <a:rPr lang="en-U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are indicated by a red X.</a:t>
            </a:r>
          </a:p>
          <a:p>
            <a:pPr algn="ctr"/>
            <a:r>
              <a:rPr lang="en-U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COX, cyclooxygenase; HETE, hydroxyeicosatetraenoic acid;</a:t>
            </a:r>
          </a:p>
          <a:p>
            <a:pPr algn="ctr"/>
            <a:r>
              <a:rPr lang="en-U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HPETE, hydroperoxyeicosatetraenoic acid.</a:t>
            </a:r>
          </a:p>
        </p:txBody>
      </p:sp>
      <p:grpSp>
        <p:nvGrpSpPr>
          <p:cNvPr id="120841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881" y="119"/>
            <a:chExt cx="4000" cy="3217"/>
          </a:xfrm>
        </p:grpSpPr>
        <p:sp>
          <p:nvSpPr>
            <p:cNvPr id="120838" name="Rectangle 6"/>
            <p:cNvSpPr>
              <a:spLocks noChangeArrowheads="1"/>
            </p:cNvSpPr>
            <p:nvPr/>
          </p:nvSpPr>
          <p:spPr bwMode="auto">
            <a:xfrm>
              <a:off x="882" y="119"/>
              <a:ext cx="3999" cy="2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20834" name="Picture 2" descr="S01871-002-f0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" y="336"/>
              <a:ext cx="4000" cy="2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37" name="Rectangle 5"/>
            <p:cNvSpPr>
              <a:spLocks noChangeArrowheads="1"/>
            </p:cNvSpPr>
            <p:nvPr/>
          </p:nvSpPr>
          <p:spPr bwMode="auto">
            <a:xfrm>
              <a:off x="882" y="3113"/>
              <a:ext cx="3999" cy="2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552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/>
              <a:t>Amphipathic Lipids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12540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Amphipathic 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Lipids structure possessing </a:t>
            </a:r>
            <a:r>
              <a:rPr lang="en-US" sz="5400" b="1" dirty="0" smtClean="0"/>
              <a:t>both polar and non polar groups </a:t>
            </a:r>
            <a:r>
              <a:rPr lang="en-US" sz="5400" dirty="0" smtClean="0"/>
              <a:t>in their structure are </a:t>
            </a:r>
            <a:r>
              <a:rPr lang="en-US" sz="5400" b="1" dirty="0" smtClean="0"/>
              <a:t>amphipathic Lipids.</a:t>
            </a:r>
          </a:p>
          <a:p>
            <a:pPr marL="0" indent="0">
              <a:buNone/>
            </a:pPr>
            <a:endParaRPr lang="en-US" sz="4000" dirty="0" smtClean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9752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389120"/>
          </a:xfrm>
        </p:spPr>
        <p:txBody>
          <a:bodyPr>
            <a:normAutofit/>
          </a:bodyPr>
          <a:lstStyle/>
          <a:p>
            <a:r>
              <a:rPr lang="en-US" sz="5400" dirty="0"/>
              <a:t>Amphipathic /Amphiphillic Lipids are </a:t>
            </a:r>
            <a:r>
              <a:rPr lang="en-US" sz="5400" b="1" dirty="0">
                <a:solidFill>
                  <a:srgbClr val="C00000"/>
                </a:solidFill>
              </a:rPr>
              <a:t>partially soluble </a:t>
            </a:r>
            <a:r>
              <a:rPr lang="en-US" sz="5400" dirty="0"/>
              <a:t>in water due to their </a:t>
            </a:r>
            <a:r>
              <a:rPr lang="en-US" sz="5400" b="1" dirty="0"/>
              <a:t>polar hydrophilic groups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9166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915400" cy="5715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Amphipathic Lipids become </a:t>
            </a:r>
            <a:r>
              <a:rPr lang="en-US" sz="4800" b="1" dirty="0" smtClean="0"/>
              <a:t>oriented at oil–water interfaces:</a:t>
            </a:r>
            <a:r>
              <a:rPr lang="en-US" sz="4800" dirty="0" smtClean="0"/>
              <a:t> </a:t>
            </a:r>
          </a:p>
          <a:p>
            <a:pPr lvl="1"/>
            <a:r>
              <a:rPr lang="en-US" sz="4600" dirty="0" smtClean="0"/>
              <a:t>With the </a:t>
            </a:r>
            <a:r>
              <a:rPr lang="en-US" sz="4600" b="1" dirty="0" smtClean="0"/>
              <a:t>polar group directed </a:t>
            </a:r>
            <a:r>
              <a:rPr lang="en-US" sz="4600" dirty="0" smtClean="0"/>
              <a:t>in the </a:t>
            </a:r>
            <a:r>
              <a:rPr lang="en-US" sz="4600" b="1" dirty="0" smtClean="0">
                <a:solidFill>
                  <a:srgbClr val="C00000"/>
                </a:solidFill>
              </a:rPr>
              <a:t>water  phase</a:t>
            </a:r>
            <a:r>
              <a:rPr lang="en-US" sz="4600" b="1" dirty="0" smtClean="0"/>
              <a:t> </a:t>
            </a:r>
          </a:p>
          <a:p>
            <a:pPr lvl="1"/>
            <a:r>
              <a:rPr lang="en-US" sz="4600" dirty="0" smtClean="0"/>
              <a:t>The </a:t>
            </a:r>
            <a:r>
              <a:rPr lang="en-US" sz="4600" b="1" dirty="0" smtClean="0"/>
              <a:t>non polar group directed </a:t>
            </a:r>
            <a:r>
              <a:rPr lang="en-US" sz="4600" dirty="0" smtClean="0"/>
              <a:t>in </a:t>
            </a:r>
            <a:r>
              <a:rPr lang="en-US" sz="4600" b="1" dirty="0" smtClean="0">
                <a:solidFill>
                  <a:srgbClr val="C00000"/>
                </a:solidFill>
              </a:rPr>
              <a:t>oil phase/away from water</a:t>
            </a:r>
            <a:r>
              <a:rPr lang="en-US" sz="4600" dirty="0" smtClean="0">
                <a:solidFill>
                  <a:srgbClr val="C00000"/>
                </a:solidFill>
              </a:rPr>
              <a:t>. </a:t>
            </a:r>
            <a:endParaRPr lang="en-US" sz="4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8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Examples Of</a:t>
            </a:r>
            <a:br>
              <a:rPr lang="en-US" b="1" dirty="0" smtClean="0"/>
            </a:br>
            <a:r>
              <a:rPr lang="en-US" b="1" dirty="0" smtClean="0"/>
              <a:t>Amphipathic</a:t>
            </a:r>
            <a:r>
              <a:rPr lang="en-US" b="1" dirty="0"/>
              <a:t> </a:t>
            </a:r>
            <a:r>
              <a:rPr lang="en-US" b="1" dirty="0" smtClean="0"/>
              <a:t>Body 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2286000"/>
            <a:ext cx="8991600" cy="5074920"/>
          </a:xfrm>
        </p:spPr>
        <p:txBody>
          <a:bodyPr>
            <a:noAutofit/>
          </a:bodyPr>
          <a:lstStyle/>
          <a:p>
            <a:r>
              <a:rPr lang="en-US" sz="5400" b="1" dirty="0"/>
              <a:t>Phospholipids</a:t>
            </a:r>
          </a:p>
          <a:p>
            <a:r>
              <a:rPr lang="en-US" sz="5400" b="1" dirty="0"/>
              <a:t>Glycolipids</a:t>
            </a:r>
          </a:p>
          <a:p>
            <a:r>
              <a:rPr lang="en-US" sz="5400" b="1" dirty="0" smtClean="0"/>
              <a:t>Free Fatty acids</a:t>
            </a:r>
          </a:p>
          <a:p>
            <a:r>
              <a:rPr lang="en-US" sz="5400" b="1" dirty="0" smtClean="0"/>
              <a:t>Free Cholesterol</a:t>
            </a:r>
          </a:p>
          <a:p>
            <a:pPr marL="0" indent="0">
              <a:buNone/>
            </a:pPr>
            <a:endParaRPr lang="en-US" sz="5400" dirty="0" smtClean="0"/>
          </a:p>
        </p:txBody>
      </p:sp>
    </p:spTree>
    <p:extLst>
      <p:ext uri="{BB962C8B-B14F-4D97-AF65-F5344CB8AC3E}">
        <p14:creationId xmlns:p14="http://schemas.microsoft.com/office/powerpoint/2010/main" val="335005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Role Of Amphipathic Lipids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637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296400" cy="6858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Amphipathic Lipids have following biological Significances  in forming:</a:t>
            </a:r>
          </a:p>
          <a:p>
            <a:pPr lvl="1"/>
            <a:r>
              <a:rPr lang="en-US" sz="3200" b="1" dirty="0" smtClean="0">
                <a:solidFill>
                  <a:srgbClr val="C00000"/>
                </a:solidFill>
              </a:rPr>
              <a:t>Biomembranes: </a:t>
            </a:r>
          </a:p>
          <a:p>
            <a:pPr marL="393192" lvl="1" indent="0">
              <a:buNone/>
            </a:pPr>
            <a:r>
              <a:rPr lang="en-US" sz="3200" dirty="0" smtClean="0"/>
              <a:t>(Phospholipid bilayer, Glycolipids and Cholesterol)</a:t>
            </a:r>
          </a:p>
          <a:p>
            <a:pPr lvl="1"/>
            <a:r>
              <a:rPr lang="en-US" sz="3200" b="1" dirty="0" smtClean="0">
                <a:solidFill>
                  <a:srgbClr val="C00000"/>
                </a:solidFill>
              </a:rPr>
              <a:t>Emulsions: </a:t>
            </a:r>
            <a:r>
              <a:rPr lang="en-US" sz="3200" dirty="0" smtClean="0"/>
              <a:t>(In intestine PL help in Lipids Digestion)</a:t>
            </a:r>
          </a:p>
          <a:p>
            <a:pPr lvl="1"/>
            <a:r>
              <a:rPr lang="en-US" sz="3200" b="1" dirty="0" smtClean="0">
                <a:solidFill>
                  <a:srgbClr val="C00000"/>
                </a:solidFill>
              </a:rPr>
              <a:t>Micelles:</a:t>
            </a:r>
            <a:r>
              <a:rPr lang="en-US" sz="3200" dirty="0" smtClean="0"/>
              <a:t>(In intestine  help in  Lipids Absorption)</a:t>
            </a:r>
          </a:p>
          <a:p>
            <a:pPr lvl="1"/>
            <a:r>
              <a:rPr lang="en-US" sz="3200" b="1" dirty="0">
                <a:solidFill>
                  <a:srgbClr val="C00000"/>
                </a:solidFill>
              </a:rPr>
              <a:t>Lipoproteins: </a:t>
            </a:r>
            <a:r>
              <a:rPr lang="en-US" sz="3200" dirty="0"/>
              <a:t>for transport of nonpolar </a:t>
            </a:r>
            <a:r>
              <a:rPr lang="en-US" sz="3200" dirty="0" smtClean="0"/>
              <a:t>Lipids</a:t>
            </a:r>
          </a:p>
          <a:p>
            <a:pPr marL="393192" lvl="1" indent="0">
              <a:buNone/>
            </a:pPr>
            <a:endParaRPr lang="en-US" sz="3200" dirty="0" smtClean="0"/>
          </a:p>
          <a:p>
            <a:pPr lvl="1"/>
            <a:r>
              <a:rPr lang="en-US" sz="3200" b="1" dirty="0" smtClean="0">
                <a:solidFill>
                  <a:srgbClr val="C00000"/>
                </a:solidFill>
              </a:rPr>
              <a:t>Liposomes</a:t>
            </a:r>
            <a:r>
              <a:rPr lang="en-US" sz="3200" b="1" dirty="0" smtClean="0"/>
              <a:t>: </a:t>
            </a:r>
            <a:r>
              <a:rPr lang="en-US" sz="3200" dirty="0" smtClean="0"/>
              <a:t>(Agents for Drug /Gene carrier)</a:t>
            </a:r>
          </a:p>
        </p:txBody>
      </p:sp>
    </p:spTree>
    <p:extLst>
      <p:ext uri="{BB962C8B-B14F-4D97-AF65-F5344CB8AC3E}">
        <p14:creationId xmlns:p14="http://schemas.microsoft.com/office/powerpoint/2010/main" val="34898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Emulsions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8991600" cy="438912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Emulsions</a:t>
            </a:r>
            <a:r>
              <a:rPr lang="en-US" sz="4800" dirty="0"/>
              <a:t> are small droplets of </a:t>
            </a:r>
            <a:r>
              <a:rPr lang="en-US" sz="4800" b="1" dirty="0"/>
              <a:t>oils</a:t>
            </a:r>
            <a:r>
              <a:rPr lang="en-US" sz="4800" dirty="0"/>
              <a:t> </a:t>
            </a:r>
            <a:r>
              <a:rPr lang="en-US" sz="4800" b="1" dirty="0"/>
              <a:t>miscible in aqueous phase</a:t>
            </a:r>
            <a:r>
              <a:rPr lang="en-US" sz="4800" dirty="0" smtClean="0"/>
              <a:t>.</a:t>
            </a:r>
          </a:p>
          <a:p>
            <a:r>
              <a:rPr lang="en-US" sz="4800" b="1" dirty="0" smtClean="0"/>
              <a:t>Emulsions</a:t>
            </a:r>
            <a:r>
              <a:rPr lang="en-US" sz="4800" dirty="0" smtClean="0"/>
              <a:t> are usually formed by Nonpolar and Amphipathic Lipids along with Bile Salts in aqueous phase.</a:t>
            </a:r>
          </a:p>
        </p:txBody>
      </p:sp>
    </p:spTree>
    <p:extLst>
      <p:ext uri="{BB962C8B-B14F-4D97-AF65-F5344CB8AC3E}">
        <p14:creationId xmlns:p14="http://schemas.microsoft.com/office/powerpoint/2010/main" val="350640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19400"/>
            <a:ext cx="8686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Study Of Various Classes Of Lipids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7004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In Human GIT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Emulsions  are </a:t>
            </a:r>
            <a:r>
              <a:rPr lang="en-US" sz="4800" b="1" dirty="0" smtClean="0"/>
              <a:t> formed as </a:t>
            </a:r>
            <a:r>
              <a:rPr lang="en-US" sz="4800" b="1" dirty="0" smtClean="0">
                <a:solidFill>
                  <a:srgbClr val="C00000"/>
                </a:solidFill>
              </a:rPr>
              <a:t>small</a:t>
            </a:r>
            <a:r>
              <a:rPr lang="en-US" sz="4800" b="1" dirty="0">
                <a:solidFill>
                  <a:srgbClr val="C00000"/>
                </a:solidFill>
              </a:rPr>
              <a:t>, miscible</a:t>
            </a:r>
            <a:r>
              <a:rPr lang="en-US" sz="4800" dirty="0"/>
              <a:t> </a:t>
            </a:r>
            <a:r>
              <a:rPr lang="en-US" sz="4800" b="1" dirty="0"/>
              <a:t>dietary</a:t>
            </a:r>
            <a:r>
              <a:rPr lang="en-US" sz="4800" dirty="0"/>
              <a:t> </a:t>
            </a:r>
            <a:r>
              <a:rPr lang="en-US" sz="4800" b="1" dirty="0"/>
              <a:t>Lipid droplets</a:t>
            </a:r>
            <a:r>
              <a:rPr lang="en-US" sz="4800" dirty="0"/>
              <a:t> in aqueous phase of </a:t>
            </a:r>
            <a:r>
              <a:rPr lang="en-US" sz="4800" b="1" dirty="0"/>
              <a:t>intestinal </a:t>
            </a:r>
            <a:r>
              <a:rPr lang="en-US" sz="4800" b="1" dirty="0" smtClean="0"/>
              <a:t>juice in intestinal lumen</a:t>
            </a:r>
            <a:r>
              <a:rPr lang="en-US" sz="4800" dirty="0" smtClean="0"/>
              <a:t>.</a:t>
            </a:r>
            <a:endParaRPr lang="en-US" sz="48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87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677400" cy="5334000"/>
          </a:xfrm>
        </p:spPr>
        <p:txBody>
          <a:bodyPr>
            <a:normAutofit lnSpcReduction="10000"/>
          </a:bodyPr>
          <a:lstStyle/>
          <a:p>
            <a:r>
              <a:rPr lang="en-US" sz="7200" b="1" dirty="0" smtClean="0"/>
              <a:t>Emulsions</a:t>
            </a:r>
            <a:r>
              <a:rPr lang="en-US" sz="7200" dirty="0" smtClean="0"/>
              <a:t> are formed during the process of </a:t>
            </a:r>
            <a:r>
              <a:rPr lang="en-US" sz="7200" b="1" dirty="0" smtClean="0">
                <a:solidFill>
                  <a:srgbClr val="C00000"/>
                </a:solidFill>
              </a:rPr>
              <a:t>Emulsification in GIT.</a:t>
            </a:r>
          </a:p>
          <a:p>
            <a:endParaRPr lang="en-US" sz="72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3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Requirements For Emulsification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8991600" cy="4770120"/>
          </a:xfrm>
        </p:spPr>
        <p:txBody>
          <a:bodyPr>
            <a:normAutofit fontScale="92500"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Emulsifying </a:t>
            </a:r>
            <a:r>
              <a:rPr lang="en-US" sz="5400" b="1" dirty="0">
                <a:solidFill>
                  <a:srgbClr val="C00000"/>
                </a:solidFill>
              </a:rPr>
              <a:t>agents </a:t>
            </a:r>
            <a:r>
              <a:rPr lang="en-US" sz="5400" b="1" dirty="0" smtClean="0">
                <a:solidFill>
                  <a:srgbClr val="C00000"/>
                </a:solidFill>
              </a:rPr>
              <a:t>:</a:t>
            </a:r>
            <a:r>
              <a:rPr lang="en-US" sz="5200" b="1" dirty="0" smtClean="0"/>
              <a:t> </a:t>
            </a:r>
            <a:r>
              <a:rPr lang="en-US" sz="5200" dirty="0" smtClean="0"/>
              <a:t> </a:t>
            </a:r>
            <a:endParaRPr lang="en-US" sz="5200" dirty="0"/>
          </a:p>
          <a:p>
            <a:pPr lvl="1"/>
            <a:r>
              <a:rPr lang="en-US" sz="5200" b="1" dirty="0"/>
              <a:t>Bile </a:t>
            </a:r>
            <a:r>
              <a:rPr lang="en-US" sz="5200" b="1" dirty="0" smtClean="0"/>
              <a:t>salts (Major)</a:t>
            </a:r>
          </a:p>
          <a:p>
            <a:pPr lvl="1"/>
            <a:r>
              <a:rPr lang="en-US" sz="5200" b="1" dirty="0"/>
              <a:t>Amphipathic Lipids</a:t>
            </a:r>
            <a:r>
              <a:rPr lang="en-US" sz="5200" dirty="0" smtClean="0"/>
              <a:t> (Minor) </a:t>
            </a:r>
            <a:endParaRPr lang="en-US" sz="5200" dirty="0"/>
          </a:p>
          <a:p>
            <a:r>
              <a:rPr lang="en-US" sz="5400" b="1" dirty="0">
                <a:solidFill>
                  <a:srgbClr val="C00000"/>
                </a:solidFill>
              </a:rPr>
              <a:t>Mechanical force aids </a:t>
            </a:r>
            <a:r>
              <a:rPr lang="en-US" sz="5400" b="1" dirty="0" smtClean="0">
                <a:solidFill>
                  <a:srgbClr val="C00000"/>
                </a:solidFill>
              </a:rPr>
              <a:t>emulsification</a:t>
            </a:r>
            <a:r>
              <a:rPr lang="en-US" sz="5400" dirty="0" smtClean="0"/>
              <a:t>.</a:t>
            </a:r>
            <a:endParaRPr lang="en-US" sz="5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55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382000" cy="48768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Emulsifying agents </a:t>
            </a:r>
            <a:r>
              <a:rPr lang="en-US" sz="4800" b="1" dirty="0"/>
              <a:t>reduces the surface tension.</a:t>
            </a:r>
          </a:p>
          <a:p>
            <a:r>
              <a:rPr lang="en-US" sz="4800" b="1" dirty="0"/>
              <a:t>Emulsifying agents </a:t>
            </a:r>
            <a:r>
              <a:rPr lang="en-US" sz="4800" dirty="0"/>
              <a:t>form a surface layer of  </a:t>
            </a:r>
            <a:r>
              <a:rPr lang="en-US" sz="4800" b="1" dirty="0"/>
              <a:t>separating t</a:t>
            </a:r>
            <a:r>
              <a:rPr lang="en-US" sz="4800" dirty="0"/>
              <a:t>he main bulk of  </a:t>
            </a:r>
            <a:r>
              <a:rPr lang="en-US" sz="4800" b="1" dirty="0"/>
              <a:t>nonpolar Lipids </a:t>
            </a:r>
            <a:r>
              <a:rPr lang="en-US" sz="4800" dirty="0"/>
              <a:t>from aqueous phase.</a:t>
            </a:r>
          </a:p>
        </p:txBody>
      </p:sp>
    </p:spTree>
    <p:extLst>
      <p:ext uri="{BB962C8B-B14F-4D97-AF65-F5344CB8AC3E}">
        <p14:creationId xmlns:p14="http://schemas.microsoft.com/office/powerpoint/2010/main" val="290594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893629" cy="385572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</a:rPr>
              <a:t>Emulsions </a:t>
            </a:r>
            <a:r>
              <a:rPr lang="en-US" sz="6600" dirty="0" smtClean="0"/>
              <a:t>are </a:t>
            </a:r>
            <a:r>
              <a:rPr lang="en-US" sz="6600" b="1" dirty="0" smtClean="0"/>
              <a:t>stabilized</a:t>
            </a:r>
            <a:r>
              <a:rPr lang="en-US" sz="6600" dirty="0" smtClean="0"/>
              <a:t> by the </a:t>
            </a:r>
            <a:r>
              <a:rPr lang="en-US" sz="6600" b="1" dirty="0" smtClean="0"/>
              <a:t>detergent action </a:t>
            </a:r>
            <a:r>
              <a:rPr lang="en-US" sz="6600" dirty="0" smtClean="0"/>
              <a:t>of  </a:t>
            </a:r>
            <a:r>
              <a:rPr lang="en-US" sz="6600" b="1" dirty="0" smtClean="0"/>
              <a:t>emulsifying agents.</a:t>
            </a:r>
          </a:p>
        </p:txBody>
      </p:sp>
    </p:spTree>
    <p:extLst>
      <p:ext uri="{BB962C8B-B14F-4D97-AF65-F5344CB8AC3E}">
        <p14:creationId xmlns:p14="http://schemas.microsoft.com/office/powerpoint/2010/main" val="42402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Emulsification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4389120"/>
          </a:xfrm>
        </p:spPr>
        <p:txBody>
          <a:bodyPr>
            <a:noAutofit/>
          </a:bodyPr>
          <a:lstStyle/>
          <a:p>
            <a:r>
              <a:rPr lang="en-US" sz="3600" b="1" dirty="0"/>
              <a:t>E</a:t>
            </a:r>
            <a:r>
              <a:rPr lang="en-US" sz="3600" b="1" dirty="0" smtClean="0"/>
              <a:t>mulsification</a:t>
            </a:r>
            <a:r>
              <a:rPr lang="en-US" sz="3600" dirty="0" smtClean="0"/>
              <a:t> process takes place in </a:t>
            </a:r>
            <a:r>
              <a:rPr lang="en-US" sz="3600" dirty="0"/>
              <a:t>an aqueous phase of </a:t>
            </a:r>
            <a:r>
              <a:rPr lang="en-US" sz="3600" b="1" dirty="0">
                <a:solidFill>
                  <a:srgbClr val="C00000"/>
                </a:solidFill>
              </a:rPr>
              <a:t>intestinal juice </a:t>
            </a:r>
            <a:r>
              <a:rPr lang="en-US" sz="3600" b="1" dirty="0"/>
              <a:t>in </a:t>
            </a:r>
            <a:r>
              <a:rPr lang="en-US" sz="3600" b="1" dirty="0">
                <a:solidFill>
                  <a:srgbClr val="C00000"/>
                </a:solidFill>
              </a:rPr>
              <a:t>intestinal lumen </a:t>
            </a:r>
            <a:r>
              <a:rPr lang="en-US" sz="3600" dirty="0" smtClean="0"/>
              <a:t>and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dirty="0" smtClean="0"/>
              <a:t>forms </a:t>
            </a:r>
            <a:r>
              <a:rPr lang="en-US" sz="3600" b="1" dirty="0"/>
              <a:t>Emulsions</a:t>
            </a:r>
            <a:r>
              <a:rPr lang="en-US" sz="3600" dirty="0"/>
              <a:t>.</a:t>
            </a:r>
          </a:p>
          <a:p>
            <a:r>
              <a:rPr lang="en-US" sz="3600" dirty="0" smtClean="0"/>
              <a:t>During Emulsification Hydrophobic </a:t>
            </a:r>
            <a:r>
              <a:rPr lang="en-US" sz="3600" dirty="0"/>
              <a:t>or </a:t>
            </a:r>
            <a:r>
              <a:rPr lang="en-US" sz="3600" b="1" dirty="0"/>
              <a:t>nonpolar </a:t>
            </a:r>
            <a:r>
              <a:rPr lang="en-US" sz="3600" b="1" dirty="0" smtClean="0"/>
              <a:t> dietary Lipids(TAG)</a:t>
            </a:r>
            <a:r>
              <a:rPr lang="en-US" sz="3600" dirty="0" smtClean="0"/>
              <a:t> are mixed </a:t>
            </a:r>
            <a:r>
              <a:rPr lang="en-US" sz="3600" b="1" dirty="0"/>
              <a:t>with</a:t>
            </a:r>
            <a:r>
              <a:rPr lang="en-US" sz="3600" dirty="0"/>
              <a:t> an </a:t>
            </a:r>
            <a:r>
              <a:rPr lang="en-US" sz="3600" b="1" dirty="0">
                <a:solidFill>
                  <a:srgbClr val="C00000"/>
                </a:solidFill>
              </a:rPr>
              <a:t>emulsifying </a:t>
            </a:r>
            <a:r>
              <a:rPr lang="en-US" sz="3600" b="1" dirty="0" smtClean="0">
                <a:solidFill>
                  <a:srgbClr val="C00000"/>
                </a:solidFill>
              </a:rPr>
              <a:t>agents:</a:t>
            </a:r>
          </a:p>
          <a:p>
            <a:pPr lvl="1"/>
            <a:r>
              <a:rPr lang="en-US" sz="3600" b="1" dirty="0" smtClean="0"/>
              <a:t>Bile salts</a:t>
            </a:r>
          </a:p>
          <a:p>
            <a:pPr lvl="1"/>
            <a:r>
              <a:rPr lang="en-US" sz="3600" b="1" dirty="0" smtClean="0"/>
              <a:t>Lecithin( Amphipathic Lipids)</a:t>
            </a:r>
          </a:p>
        </p:txBody>
      </p:sp>
    </p:spTree>
    <p:extLst>
      <p:ext uri="{BB962C8B-B14F-4D97-AF65-F5344CB8AC3E}">
        <p14:creationId xmlns:p14="http://schemas.microsoft.com/office/powerpoint/2010/main" val="218470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372600" cy="4389120"/>
          </a:xfrm>
        </p:spPr>
        <p:txBody>
          <a:bodyPr/>
          <a:lstStyle/>
          <a:p>
            <a:r>
              <a:rPr lang="en-US" sz="5400" b="1" dirty="0">
                <a:solidFill>
                  <a:srgbClr val="C00000"/>
                </a:solidFill>
              </a:rPr>
              <a:t>Mechanical </a:t>
            </a:r>
            <a:r>
              <a:rPr lang="en-US" sz="5400" b="1" dirty="0" smtClean="0">
                <a:solidFill>
                  <a:srgbClr val="C00000"/>
                </a:solidFill>
              </a:rPr>
              <a:t>force</a:t>
            </a:r>
            <a:r>
              <a:rPr lang="en-US" sz="5400" b="1" dirty="0" smtClean="0"/>
              <a:t>(provided </a:t>
            </a:r>
            <a:r>
              <a:rPr lang="en-US" sz="5400" b="1" dirty="0"/>
              <a:t>by intestinal peristaltic movement) facilitates the process of Emulsification.</a:t>
            </a:r>
            <a:endParaRPr lang="en-US" sz="5400" dirty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24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4/4d/Micelle_scheme-en.svg/1280px-Micelle_scheme-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06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Types Of Emulsions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4389120"/>
          </a:xfrm>
        </p:spPr>
        <p:txBody>
          <a:bodyPr>
            <a:normAutofit/>
          </a:bodyPr>
          <a:lstStyle/>
          <a:p>
            <a:pPr marL="1371600" indent="-1371600">
              <a:buFont typeface="+mj-lt"/>
              <a:buAutoNum type="romanUcPeriod"/>
            </a:pPr>
            <a:r>
              <a:rPr lang="en-US" sz="8000" dirty="0" smtClean="0"/>
              <a:t>Oil In Water</a:t>
            </a:r>
          </a:p>
          <a:p>
            <a:pPr marL="1371600" indent="-1371600">
              <a:buFont typeface="+mj-lt"/>
              <a:buAutoNum type="romanUcPeriod"/>
            </a:pPr>
            <a:r>
              <a:rPr lang="en-US" sz="8000" dirty="0" smtClean="0"/>
              <a:t>Water In Oil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82553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k209.wikispaces.com/file/view/emulsion...jpg/270995184/emulsion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6868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93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/>
              <a:t>Study Of Derived Lipids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57022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Significance Of Emulsions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9448800" cy="51054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Emulsions </a:t>
            </a:r>
            <a:r>
              <a:rPr lang="en-US" sz="4400" dirty="0"/>
              <a:t>formed in the intestinal </a:t>
            </a:r>
            <a:r>
              <a:rPr lang="en-US" sz="4400" dirty="0" smtClean="0"/>
              <a:t>lumen </a:t>
            </a:r>
            <a:r>
              <a:rPr lang="en-US" sz="4400" b="1" dirty="0" smtClean="0"/>
              <a:t>help in the digestion of dietary Lipids.</a:t>
            </a:r>
          </a:p>
          <a:p>
            <a:r>
              <a:rPr lang="en-US" sz="4400" dirty="0" smtClean="0"/>
              <a:t>The </a:t>
            </a:r>
            <a:r>
              <a:rPr lang="en-US" sz="4400" b="1" dirty="0" smtClean="0"/>
              <a:t>dietary large droplets of Fat/Oil </a:t>
            </a:r>
            <a:r>
              <a:rPr lang="en-US" sz="4400" dirty="0" smtClean="0"/>
              <a:t>are transformed to </a:t>
            </a:r>
            <a:r>
              <a:rPr lang="en-US" sz="4400" b="1" dirty="0" smtClean="0">
                <a:solidFill>
                  <a:srgbClr val="C00000"/>
                </a:solidFill>
              </a:rPr>
              <a:t>small ,miscible droplets</a:t>
            </a:r>
            <a:r>
              <a:rPr lang="en-US" sz="4400" dirty="0" smtClean="0"/>
              <a:t> as </a:t>
            </a:r>
            <a:r>
              <a:rPr lang="en-US" sz="4400" b="1" dirty="0" smtClean="0"/>
              <a:t>Emulsions.</a:t>
            </a:r>
          </a:p>
          <a:p>
            <a:pPr marL="0" indent="0">
              <a:buNone/>
            </a:pPr>
            <a:endParaRPr lang="en-US" sz="4400" dirty="0" smtClean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819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4572000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Emulsions</a:t>
            </a:r>
            <a:r>
              <a:rPr lang="en-US" sz="5400" dirty="0" smtClean="0"/>
              <a:t> </a:t>
            </a:r>
            <a:r>
              <a:rPr lang="en-US" sz="5400" dirty="0"/>
              <a:t>bring the dietary Lipids in </a:t>
            </a:r>
            <a:r>
              <a:rPr lang="en-US" sz="5400" b="1" dirty="0"/>
              <a:t>contact with Lipid digesting Enzymes </a:t>
            </a:r>
            <a:r>
              <a:rPr lang="en-US" sz="5400" dirty="0"/>
              <a:t>present in </a:t>
            </a:r>
            <a:r>
              <a:rPr lang="en-US" sz="5400" dirty="0" smtClean="0"/>
              <a:t>aqueous phase of </a:t>
            </a:r>
            <a:r>
              <a:rPr lang="en-US" sz="5400" b="1" dirty="0" smtClean="0"/>
              <a:t>intestinal </a:t>
            </a:r>
            <a:r>
              <a:rPr lang="en-US" sz="5400" b="1" dirty="0"/>
              <a:t>juice</a:t>
            </a:r>
            <a:r>
              <a:rPr lang="en-US" sz="5400" dirty="0"/>
              <a:t>.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384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Micelles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9144000" cy="48006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Micelles have a </a:t>
            </a:r>
            <a:r>
              <a:rPr lang="en-US" sz="4400" b="1" dirty="0" smtClean="0"/>
              <a:t>disc like shape </a:t>
            </a:r>
            <a:r>
              <a:rPr lang="en-US" sz="4400" dirty="0" smtClean="0"/>
              <a:t>.</a:t>
            </a:r>
          </a:p>
          <a:p>
            <a:r>
              <a:rPr lang="en-US" sz="4400" dirty="0" smtClean="0"/>
              <a:t>Critical concentration of </a:t>
            </a:r>
            <a:r>
              <a:rPr lang="en-US" sz="4400" b="1" dirty="0"/>
              <a:t>A</a:t>
            </a:r>
            <a:r>
              <a:rPr lang="en-US" sz="4400" b="1" dirty="0" smtClean="0"/>
              <a:t>mphipathic Lipids </a:t>
            </a:r>
            <a:r>
              <a:rPr lang="en-US" sz="4400" dirty="0" smtClean="0"/>
              <a:t>in aqueous medium form </a:t>
            </a:r>
            <a:r>
              <a:rPr lang="en-US" sz="4400" b="1" dirty="0"/>
              <a:t>M</a:t>
            </a:r>
            <a:r>
              <a:rPr lang="en-US" sz="4400" b="1" dirty="0" smtClean="0"/>
              <a:t>icelles(</a:t>
            </a:r>
            <a:r>
              <a:rPr lang="en-US" sz="4400" b="1" baseline="-25000" dirty="0" smtClean="0"/>
              <a:t>˜</a:t>
            </a:r>
            <a:r>
              <a:rPr lang="en-US" sz="4400" b="1" dirty="0" smtClean="0"/>
              <a:t>200 nm)</a:t>
            </a:r>
            <a:r>
              <a:rPr lang="en-US" sz="4400" dirty="0" smtClean="0"/>
              <a:t>.</a:t>
            </a:r>
          </a:p>
          <a:p>
            <a:r>
              <a:rPr lang="en-US" sz="4400" b="1" dirty="0" smtClean="0"/>
              <a:t>Bile salts </a:t>
            </a:r>
            <a:r>
              <a:rPr lang="en-US" sz="4400" dirty="0" smtClean="0"/>
              <a:t>help in forming </a:t>
            </a:r>
            <a:r>
              <a:rPr lang="en-US" sz="4400" b="1" dirty="0"/>
              <a:t>M</a:t>
            </a:r>
            <a:r>
              <a:rPr lang="en-US" sz="4400" b="1" dirty="0" smtClean="0"/>
              <a:t>ixed Micelles.</a:t>
            </a:r>
          </a:p>
        </p:txBody>
      </p:sp>
    </p:spTree>
    <p:extLst>
      <p:ext uri="{BB962C8B-B14F-4D97-AF65-F5344CB8AC3E}">
        <p14:creationId xmlns:p14="http://schemas.microsoft.com/office/powerpoint/2010/main" val="32471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839200" cy="49530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Mixed Micelles are formed </a:t>
            </a:r>
            <a:r>
              <a:rPr lang="en-US" sz="6600" b="1" dirty="0" smtClean="0"/>
              <a:t>after digestion </a:t>
            </a:r>
            <a:r>
              <a:rPr lang="en-US" sz="6600" dirty="0" smtClean="0"/>
              <a:t>of various forms of dietary Lipids.</a:t>
            </a:r>
          </a:p>
        </p:txBody>
      </p:sp>
    </p:spTree>
    <p:extLst>
      <p:ext uri="{BB962C8B-B14F-4D97-AF65-F5344CB8AC3E}">
        <p14:creationId xmlns:p14="http://schemas.microsoft.com/office/powerpoint/2010/main" val="93884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4800600"/>
          </a:xfrm>
        </p:spPr>
        <p:txBody>
          <a:bodyPr>
            <a:noAutofit/>
          </a:bodyPr>
          <a:lstStyle/>
          <a:p>
            <a:r>
              <a:rPr lang="en-US" sz="5400" dirty="0" smtClean="0"/>
              <a:t>Aggregation of various </a:t>
            </a:r>
            <a:r>
              <a:rPr lang="en-US" sz="5400" b="1" dirty="0" smtClean="0"/>
              <a:t>digestive end products </a:t>
            </a:r>
            <a:r>
              <a:rPr lang="en-US" sz="5400" dirty="0" smtClean="0"/>
              <a:t>of dietary </a:t>
            </a:r>
            <a:r>
              <a:rPr lang="en-US" sz="5400" dirty="0"/>
              <a:t>Lipids </a:t>
            </a:r>
            <a:r>
              <a:rPr lang="en-US" sz="5400" dirty="0" smtClean="0"/>
              <a:t>covered </a:t>
            </a:r>
            <a:r>
              <a:rPr lang="en-US" sz="5400" dirty="0"/>
              <a:t>with a </a:t>
            </a:r>
            <a:r>
              <a:rPr lang="en-US" sz="5400" dirty="0" smtClean="0"/>
              <a:t>peripheral </a:t>
            </a:r>
            <a:r>
              <a:rPr lang="en-US" sz="5400" dirty="0"/>
              <a:t>layer of </a:t>
            </a:r>
            <a:r>
              <a:rPr lang="en-US" sz="5400" b="1" dirty="0"/>
              <a:t>B</a:t>
            </a:r>
            <a:r>
              <a:rPr lang="en-US" sz="5400" b="1" dirty="0" smtClean="0"/>
              <a:t>ile </a:t>
            </a:r>
            <a:r>
              <a:rPr lang="en-US" sz="5400" b="1" dirty="0"/>
              <a:t>salts </a:t>
            </a:r>
            <a:r>
              <a:rPr lang="en-US" sz="5400" dirty="0" smtClean="0"/>
              <a:t>form </a:t>
            </a:r>
            <a:r>
              <a:rPr lang="en-US" sz="5400" b="1" dirty="0"/>
              <a:t>mixed </a:t>
            </a:r>
            <a:r>
              <a:rPr lang="en-US" sz="5400" b="1" dirty="0" smtClean="0"/>
              <a:t>Micelles </a:t>
            </a:r>
            <a:r>
              <a:rPr lang="en-US" sz="5400" b="1" dirty="0"/>
              <a:t>in the intestinal lumen</a:t>
            </a:r>
            <a:r>
              <a:rPr lang="en-US" sz="5400" b="1" dirty="0" smtClean="0"/>
              <a:t>.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46951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389120"/>
          </a:xfrm>
        </p:spPr>
        <p:txBody>
          <a:bodyPr/>
          <a:lstStyle/>
          <a:p>
            <a:r>
              <a:rPr lang="en-US" sz="5400" dirty="0"/>
              <a:t>Mixed Micelles contain the non polar Lipids in the interior portions and polar </a:t>
            </a:r>
            <a:r>
              <a:rPr lang="en-US" sz="5400" b="1" dirty="0"/>
              <a:t>B</a:t>
            </a:r>
            <a:r>
              <a:rPr lang="en-US" sz="5400" b="1" dirty="0" smtClean="0"/>
              <a:t>ile </a:t>
            </a:r>
            <a:r>
              <a:rPr lang="en-US" sz="5400" b="1" dirty="0"/>
              <a:t>salts on the exterior</a:t>
            </a:r>
            <a:r>
              <a:rPr lang="en-US" sz="5400" dirty="0"/>
              <a:t>.</a:t>
            </a: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3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Significance Of Mixed Micelles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144000" cy="4922520"/>
          </a:xfrm>
        </p:spPr>
        <p:txBody>
          <a:bodyPr>
            <a:normAutofit/>
          </a:bodyPr>
          <a:lstStyle/>
          <a:p>
            <a:r>
              <a:rPr lang="en-US" sz="5400" b="1" dirty="0"/>
              <a:t>Mixed Micelles helps</a:t>
            </a:r>
            <a:r>
              <a:rPr lang="en-US" sz="5400" dirty="0"/>
              <a:t> in </a:t>
            </a:r>
            <a:r>
              <a:rPr lang="en-US" sz="5400" b="1" dirty="0">
                <a:solidFill>
                  <a:srgbClr val="C00000"/>
                </a:solidFill>
              </a:rPr>
              <a:t>absorption</a:t>
            </a:r>
            <a:r>
              <a:rPr lang="en-US" sz="5400" dirty="0">
                <a:solidFill>
                  <a:srgbClr val="C00000"/>
                </a:solidFill>
              </a:rPr>
              <a:t> of </a:t>
            </a:r>
            <a:r>
              <a:rPr lang="en-US" sz="5400" b="1" dirty="0">
                <a:solidFill>
                  <a:srgbClr val="C00000"/>
                </a:solidFill>
              </a:rPr>
              <a:t>dietary </a:t>
            </a:r>
            <a:r>
              <a:rPr lang="en-US" sz="5400" b="1" dirty="0"/>
              <a:t>Lipids </a:t>
            </a:r>
            <a:endParaRPr lang="en-US" sz="5400" b="1" dirty="0" smtClean="0"/>
          </a:p>
          <a:p>
            <a:r>
              <a:rPr lang="en-US" sz="5400" b="1" dirty="0"/>
              <a:t>F</a:t>
            </a:r>
            <a:r>
              <a:rPr lang="en-US" sz="5400" b="1" dirty="0" smtClean="0"/>
              <a:t>rom </a:t>
            </a:r>
            <a:r>
              <a:rPr lang="en-US" sz="5400" b="1" dirty="0"/>
              <a:t>intestinal </a:t>
            </a:r>
            <a:r>
              <a:rPr lang="en-US" sz="5400" dirty="0">
                <a:solidFill>
                  <a:srgbClr val="C00000"/>
                </a:solidFill>
              </a:rPr>
              <a:t>lumen into intestinal mucosal cells.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190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2.chemistry.msu.edu/faculty/reusch/VirtTxtJml/Images3/micelle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8" y="175453"/>
            <a:ext cx="406948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members.home.nl/lboonen/micel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10914"/>
            <a:ext cx="5029200" cy="348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vivo.colostate.edu/hbooks/pathphys/digestion/smallgut/micelle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398"/>
            <a:ext cx="4602884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51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/>
              <a:t>Liposomes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9144000" cy="44196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Amphipathic Lipids </a:t>
            </a:r>
            <a:r>
              <a:rPr lang="en-US" sz="4000" dirty="0" smtClean="0"/>
              <a:t>when </a:t>
            </a:r>
            <a:r>
              <a:rPr lang="en-US" sz="4000" b="1" dirty="0" smtClean="0"/>
              <a:t>exposed</a:t>
            </a:r>
            <a:r>
              <a:rPr lang="en-US" sz="4000" dirty="0" smtClean="0"/>
              <a:t> to </a:t>
            </a:r>
            <a:r>
              <a:rPr lang="en-US" sz="4000" b="1" dirty="0" smtClean="0">
                <a:solidFill>
                  <a:srgbClr val="C00000"/>
                </a:solidFill>
              </a:rPr>
              <a:t>high frequency </a:t>
            </a:r>
            <a:r>
              <a:rPr lang="en-US" sz="4000" b="1" dirty="0">
                <a:solidFill>
                  <a:srgbClr val="C00000"/>
                </a:solidFill>
              </a:rPr>
              <a:t>sound waves </a:t>
            </a:r>
            <a:r>
              <a:rPr lang="en-US" sz="4000" b="1" dirty="0" smtClean="0"/>
              <a:t>(Ultra Sonication</a:t>
            </a:r>
            <a:r>
              <a:rPr lang="en-US" sz="4000" b="1" dirty="0"/>
              <a:t>) </a:t>
            </a:r>
            <a:r>
              <a:rPr lang="en-US" sz="4000" dirty="0"/>
              <a:t>in </a:t>
            </a:r>
            <a:r>
              <a:rPr lang="en-US" sz="4000" dirty="0" smtClean="0"/>
              <a:t>aqueous medium to agitate particles and </a:t>
            </a:r>
            <a:r>
              <a:rPr lang="en-US" sz="4000" b="1" dirty="0" smtClean="0">
                <a:solidFill>
                  <a:srgbClr val="C00000"/>
                </a:solidFill>
              </a:rPr>
              <a:t>form Liposomes</a:t>
            </a:r>
            <a:r>
              <a:rPr lang="en-US" sz="4000" dirty="0" smtClean="0"/>
              <a:t>.</a:t>
            </a:r>
          </a:p>
          <a:p>
            <a:r>
              <a:rPr lang="en-US" sz="4000" dirty="0" smtClean="0"/>
              <a:t>Liposomes can be prepared by </a:t>
            </a:r>
            <a:r>
              <a:rPr lang="en-US" sz="4000" b="1" dirty="0" smtClean="0"/>
              <a:t>disrupting biological membranes by ultra sonication(&gt;20 KHz )</a:t>
            </a:r>
          </a:p>
        </p:txBody>
      </p:sp>
    </p:spTree>
    <p:extLst>
      <p:ext uri="{BB962C8B-B14F-4D97-AF65-F5344CB8AC3E}">
        <p14:creationId xmlns:p14="http://schemas.microsoft.com/office/powerpoint/2010/main" val="115417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Structures Of Liposomes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9144000" cy="4953000"/>
          </a:xfrm>
        </p:spPr>
        <p:txBody>
          <a:bodyPr>
            <a:normAutofit fontScale="55000" lnSpcReduction="20000"/>
          </a:bodyPr>
          <a:lstStyle/>
          <a:p>
            <a:r>
              <a:rPr lang="en-US" sz="6000" dirty="0" smtClean="0"/>
              <a:t>Liposomes are </a:t>
            </a:r>
            <a:r>
              <a:rPr lang="en-US" sz="6000" b="1" dirty="0" smtClean="0">
                <a:solidFill>
                  <a:srgbClr val="FF0000"/>
                </a:solidFill>
              </a:rPr>
              <a:t>composite structures made of largely phospholipids </a:t>
            </a:r>
            <a:r>
              <a:rPr lang="en-US" sz="6000" dirty="0" smtClean="0"/>
              <a:t>and small amounts of other molecules</a:t>
            </a:r>
          </a:p>
          <a:p>
            <a:pPr marL="0" indent="0">
              <a:buNone/>
            </a:pPr>
            <a:endParaRPr lang="en-US" sz="6000" dirty="0" smtClean="0"/>
          </a:p>
          <a:p>
            <a:r>
              <a:rPr lang="en-US" sz="6000" dirty="0" smtClean="0"/>
              <a:t>Liposomes has </a:t>
            </a:r>
            <a:r>
              <a:rPr lang="en-US" sz="6000" b="1" dirty="0" smtClean="0"/>
              <a:t>spheres of one/ many  Lipid bilayers.</a:t>
            </a:r>
          </a:p>
          <a:p>
            <a:pPr marL="0" indent="0">
              <a:buNone/>
            </a:pPr>
            <a:endParaRPr lang="en-US" sz="6000" dirty="0" smtClean="0"/>
          </a:p>
          <a:p>
            <a:r>
              <a:rPr lang="en-US" sz="6000" dirty="0" smtClean="0"/>
              <a:t>Liposomes </a:t>
            </a:r>
            <a:r>
              <a:rPr lang="en-US" sz="6000" dirty="0"/>
              <a:t>contain </a:t>
            </a:r>
            <a:r>
              <a:rPr lang="en-US" sz="6000" b="1" dirty="0">
                <a:solidFill>
                  <a:srgbClr val="C00000"/>
                </a:solidFill>
              </a:rPr>
              <a:t>aqueous regions</a:t>
            </a:r>
            <a:r>
              <a:rPr lang="en-US" sz="6000" dirty="0"/>
              <a:t>(polar phase) </a:t>
            </a:r>
            <a:r>
              <a:rPr lang="en-US" sz="6000" dirty="0" smtClean="0"/>
              <a:t>and intermittently </a:t>
            </a:r>
            <a:r>
              <a:rPr lang="en-US" sz="6000" b="1" dirty="0" smtClean="0">
                <a:solidFill>
                  <a:srgbClr val="C00000"/>
                </a:solidFill>
              </a:rPr>
              <a:t>lipid </a:t>
            </a:r>
            <a:r>
              <a:rPr lang="en-US" sz="6000" b="1" dirty="0">
                <a:solidFill>
                  <a:srgbClr val="C00000"/>
                </a:solidFill>
              </a:rPr>
              <a:t>bilayer </a:t>
            </a:r>
            <a:r>
              <a:rPr lang="en-US" sz="6000" dirty="0"/>
              <a:t>(non polar phase).</a:t>
            </a:r>
          </a:p>
          <a:p>
            <a:endParaRPr lang="en-US" sz="5400" dirty="0"/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53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91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b="1" dirty="0" smtClean="0">
                <a:solidFill>
                  <a:srgbClr val="C00000"/>
                </a:solidFill>
              </a:rPr>
              <a:t>Study Of </a:t>
            </a:r>
            <a:r>
              <a:rPr lang="en-US" sz="8000" b="1" dirty="0" smtClean="0">
                <a:solidFill>
                  <a:srgbClr val="C00000"/>
                </a:solidFill>
              </a:rPr>
              <a:t>Fatty Acids</a:t>
            </a:r>
            <a:br>
              <a:rPr lang="en-US" sz="8000" b="1" dirty="0" smtClean="0">
                <a:solidFill>
                  <a:srgbClr val="C00000"/>
                </a:solidFill>
              </a:rPr>
            </a:br>
            <a:endParaRPr lang="en-US" sz="8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3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Types Of Liposomes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438400"/>
            <a:ext cx="8763000" cy="38862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Unilamellar Liposome</a:t>
            </a:r>
          </a:p>
          <a:p>
            <a:r>
              <a:rPr lang="en-US" sz="5400" b="1" dirty="0" smtClean="0"/>
              <a:t>Multilamellar Liposome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59026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004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smtClean="0"/>
              <a:t>Structures Of Liposomes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331787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peni.nlm.nih.gov/imgs/512/86/3066533/3066533_JDD2011-863734.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99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15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dirty="0" smtClean="0"/>
          </a:p>
        </p:txBody>
      </p:sp>
      <p:graphicFrame>
        <p:nvGraphicFramePr>
          <p:cNvPr id="17410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4345032"/>
              </p:ext>
            </p:extLst>
          </p:nvPr>
        </p:nvGraphicFramePr>
        <p:xfrm>
          <a:off x="0" y="0"/>
          <a:ext cx="9144000" cy="675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20" name="Точечный рисунок" r:id="rId3" imgW="6800000" imgH="6638095" progId="Paint.Picture">
                  <p:embed/>
                </p:oleObj>
              </mc:Choice>
              <mc:Fallback>
                <p:oleObj name="Точечный рисунок" r:id="rId3" imgW="6800000" imgH="66380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75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569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intechopen.com/source/html/38478/media/image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5181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elsomresearch.com/images/nanosomin/liposome-multibilay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509" y="1392382"/>
            <a:ext cx="3048000" cy="344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82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Role Of Liposomes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400" dirty="0" smtClean="0"/>
              <a:t>Liposomes are vehicles for administration of </a:t>
            </a:r>
            <a:r>
              <a:rPr lang="en-US" sz="4400" b="1" dirty="0" smtClean="0"/>
              <a:t>drug </a:t>
            </a:r>
            <a:r>
              <a:rPr lang="en-US" sz="4400" dirty="0" smtClean="0"/>
              <a:t>through </a:t>
            </a:r>
            <a:r>
              <a:rPr lang="en-US" sz="4400" b="1" dirty="0" smtClean="0"/>
              <a:t>blood</a:t>
            </a:r>
            <a:r>
              <a:rPr lang="en-US" sz="4400" dirty="0" smtClean="0"/>
              <a:t>, targeted to specific organs.</a:t>
            </a:r>
          </a:p>
          <a:p>
            <a:r>
              <a:rPr lang="en-US" sz="4400" dirty="0" smtClean="0"/>
              <a:t>Topical </a:t>
            </a:r>
            <a:r>
              <a:rPr lang="en-US" sz="4400" b="1" dirty="0" smtClean="0"/>
              <a:t>transdermal delivery of drugs.</a:t>
            </a:r>
          </a:p>
          <a:p>
            <a:r>
              <a:rPr lang="en-US" sz="4400" b="1" dirty="0" smtClean="0"/>
              <a:t>Transfer of  Gene </a:t>
            </a:r>
            <a:r>
              <a:rPr lang="en-US" sz="4400" dirty="0" smtClean="0"/>
              <a:t>into </a:t>
            </a:r>
            <a:r>
              <a:rPr lang="en-US" sz="4400" b="1" dirty="0" smtClean="0"/>
              <a:t>vascular cells</a:t>
            </a:r>
          </a:p>
        </p:txBody>
      </p:sp>
    </p:spTree>
    <p:extLst>
      <p:ext uri="{BB962C8B-B14F-4D97-AF65-F5344CB8AC3E}">
        <p14:creationId xmlns:p14="http://schemas.microsoft.com/office/powerpoint/2010/main" val="220104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0292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Water insoluble drugs </a:t>
            </a:r>
            <a:r>
              <a:rPr lang="en-US" sz="4800" dirty="0"/>
              <a:t>are carried in </a:t>
            </a:r>
            <a:r>
              <a:rPr lang="en-US" sz="4800" b="1" dirty="0"/>
              <a:t>H</a:t>
            </a:r>
            <a:r>
              <a:rPr lang="en-US" sz="4800" b="1" dirty="0" smtClean="0"/>
              <a:t>ydrophobic </a:t>
            </a:r>
            <a:r>
              <a:rPr lang="en-US" sz="4800" b="1" dirty="0"/>
              <a:t>region </a:t>
            </a:r>
            <a:r>
              <a:rPr lang="en-US" sz="4800" dirty="0"/>
              <a:t>of Liposome.</a:t>
            </a:r>
          </a:p>
          <a:p>
            <a:r>
              <a:rPr lang="en-US" sz="4800" b="1" dirty="0">
                <a:solidFill>
                  <a:srgbClr val="C00000"/>
                </a:solidFill>
              </a:rPr>
              <a:t>Water  soluble drugs </a:t>
            </a:r>
            <a:r>
              <a:rPr lang="en-US" sz="4800" dirty="0"/>
              <a:t>are carried in </a:t>
            </a:r>
            <a:r>
              <a:rPr lang="en-US" sz="4800" b="1" dirty="0"/>
              <a:t>H</a:t>
            </a:r>
            <a:r>
              <a:rPr lang="en-US" sz="4800" b="1" dirty="0" smtClean="0"/>
              <a:t>ydrophilic </a:t>
            </a:r>
            <a:r>
              <a:rPr lang="en-US" sz="4800" b="1" dirty="0"/>
              <a:t>region </a:t>
            </a:r>
            <a:r>
              <a:rPr lang="en-US" sz="4800" dirty="0"/>
              <a:t>of Liposomes.</a:t>
            </a:r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4628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lemson.edu/glimpse/wp-content/uploads/2013/03/liposo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8679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25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/>
              <a:t>Biomedical Importance </a:t>
            </a:r>
            <a:r>
              <a:rPr lang="en-US" sz="6600" b="1" dirty="0" smtClean="0"/>
              <a:t/>
            </a:r>
            <a:br>
              <a:rPr lang="en-US" sz="6600" b="1" dirty="0" smtClean="0"/>
            </a:br>
            <a:r>
              <a:rPr lang="en-US" sz="6600" b="1" dirty="0" smtClean="0"/>
              <a:t>Of </a:t>
            </a:r>
            <a:r>
              <a:rPr lang="en-US" sz="6600" b="1" dirty="0"/>
              <a:t>Body Lipids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97733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296400" cy="5105400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The  Role of various Body Lipids:</a:t>
            </a:r>
          </a:p>
          <a:p>
            <a:pPr lvl="1"/>
            <a:r>
              <a:rPr lang="en-US" sz="4000" dirty="0" smtClean="0"/>
              <a:t>Triacylglycerol</a:t>
            </a:r>
          </a:p>
          <a:p>
            <a:pPr lvl="1"/>
            <a:r>
              <a:rPr lang="en-US" sz="4000" dirty="0"/>
              <a:t>Free Fatty </a:t>
            </a:r>
            <a:r>
              <a:rPr lang="en-US" sz="4000" dirty="0" smtClean="0"/>
              <a:t>acids</a:t>
            </a:r>
          </a:p>
          <a:p>
            <a:pPr lvl="1"/>
            <a:r>
              <a:rPr lang="en-US" sz="4000" dirty="0" smtClean="0"/>
              <a:t>Phospholipids</a:t>
            </a:r>
          </a:p>
          <a:p>
            <a:pPr lvl="1"/>
            <a:r>
              <a:rPr lang="en-US" sz="4000" dirty="0" smtClean="0"/>
              <a:t>Glycolipids</a:t>
            </a:r>
          </a:p>
          <a:p>
            <a:pPr lvl="1"/>
            <a:r>
              <a:rPr lang="en-US" sz="4000" dirty="0" smtClean="0"/>
              <a:t>Lipoproteins</a:t>
            </a:r>
          </a:p>
          <a:p>
            <a:pPr lvl="1"/>
            <a:r>
              <a:rPr lang="en-US" sz="4000" dirty="0" smtClean="0"/>
              <a:t>Cholesterol and Cholesterol Ester</a:t>
            </a:r>
          </a:p>
          <a:p>
            <a:pPr lvl="1"/>
            <a:r>
              <a:rPr lang="en-US" sz="4000" dirty="0" smtClean="0"/>
              <a:t>Eicosanoids</a:t>
            </a:r>
          </a:p>
          <a:p>
            <a:pPr lvl="1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6687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4864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6600" b="1" dirty="0" smtClean="0">
                <a:solidFill>
                  <a:srgbClr val="C00000"/>
                </a:solidFill>
              </a:rPr>
              <a:t>FATTY ACIDS( FAs)</a:t>
            </a:r>
            <a:br>
              <a:rPr lang="en-US" sz="6600" b="1" dirty="0" smtClean="0">
                <a:solidFill>
                  <a:srgbClr val="C00000"/>
                </a:solidFill>
              </a:rPr>
            </a:br>
            <a:r>
              <a:rPr lang="en-US" sz="6600" b="1" dirty="0" smtClean="0">
                <a:solidFill>
                  <a:srgbClr val="C00000"/>
                </a:solidFill>
              </a:rPr>
              <a:t>Derived Lipids</a:t>
            </a:r>
            <a:br>
              <a:rPr lang="en-US" sz="6600" b="1" dirty="0" smtClean="0">
                <a:solidFill>
                  <a:srgbClr val="C00000"/>
                </a:solidFill>
              </a:rPr>
            </a:br>
            <a:r>
              <a:rPr lang="en-US" sz="6600" b="1" dirty="0" smtClean="0">
                <a:solidFill>
                  <a:srgbClr val="C00000"/>
                </a:solidFill>
              </a:rPr>
              <a:t> </a:t>
            </a:r>
            <a:br>
              <a:rPr lang="en-US" sz="6600" b="1" dirty="0" smtClean="0">
                <a:solidFill>
                  <a:srgbClr val="C00000"/>
                </a:solidFill>
              </a:rPr>
            </a:br>
            <a:r>
              <a:rPr lang="en-US" sz="6600" b="1" dirty="0" smtClean="0"/>
              <a:t>BASIC </a:t>
            </a:r>
            <a:r>
              <a:rPr lang="en-US" sz="6600" b="1" dirty="0"/>
              <a:t>COMPONENT </a:t>
            </a:r>
            <a:br>
              <a:rPr lang="en-US" sz="6600" b="1" dirty="0"/>
            </a:br>
            <a:r>
              <a:rPr lang="en-US" sz="6600" b="1" dirty="0"/>
              <a:t>OF LIPIDS</a:t>
            </a:r>
            <a:br>
              <a:rPr lang="en-US" sz="6600" b="1" dirty="0"/>
            </a:b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9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2971800" y="2590800"/>
            <a:ext cx="3048000" cy="1447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914400" y="4952999"/>
            <a:ext cx="3352800" cy="1417003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228600" y="606424"/>
            <a:ext cx="3771900" cy="1069975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228600" y="2743200"/>
            <a:ext cx="2362200" cy="10668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Restores Abundant </a:t>
            </a:r>
            <a:endParaRPr lang="en-US" b="1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5562600" y="4753850"/>
            <a:ext cx="3314700" cy="1616152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Electrical and </a:t>
            </a:r>
            <a:r>
              <a:rPr lang="en-US" b="1" dirty="0" smtClean="0">
                <a:solidFill>
                  <a:schemeClr val="bg1"/>
                </a:solidFill>
              </a:rPr>
              <a:t>Thermal</a:t>
            </a:r>
          </a:p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Insulators</a:t>
            </a:r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6553200" y="2743200"/>
            <a:ext cx="2362200" cy="10668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5181600" y="454968"/>
            <a:ext cx="3695700" cy="1145232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Builds Membranes</a:t>
            </a:r>
          </a:p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Signal Transmission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2971800" y="2819400"/>
            <a:ext cx="3124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FUNCTIONS OF LIPIDS</a:t>
            </a: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527797" y="748996"/>
            <a:ext cx="31242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Sources  Of Energy, PUFAs</a:t>
            </a:r>
          </a:p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,Fat soluble Vitamins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1107141" y="4694237"/>
            <a:ext cx="3048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Nervous Function</a:t>
            </a:r>
          </a:p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Lung Surfactant, Emulsifiers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6515100" y="2896344"/>
            <a:ext cx="23622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LUBRICATE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Cushioning Effect</a:t>
            </a:r>
          </a:p>
        </p:txBody>
      </p:sp>
      <p:sp>
        <p:nvSpPr>
          <p:cNvPr id="2067" name="Line 19"/>
          <p:cNvSpPr>
            <a:spLocks noChangeShapeType="1"/>
          </p:cNvSpPr>
          <p:nvPr/>
        </p:nvSpPr>
        <p:spPr bwMode="auto">
          <a:xfrm flipH="1" flipV="1">
            <a:off x="3581400" y="1600200"/>
            <a:ext cx="8382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Line 20"/>
          <p:cNvSpPr>
            <a:spLocks noChangeShapeType="1"/>
          </p:cNvSpPr>
          <p:nvPr/>
        </p:nvSpPr>
        <p:spPr bwMode="auto">
          <a:xfrm flipV="1">
            <a:off x="4800600" y="1600200"/>
            <a:ext cx="7620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Line 21"/>
          <p:cNvSpPr>
            <a:spLocks noChangeShapeType="1"/>
          </p:cNvSpPr>
          <p:nvPr/>
        </p:nvSpPr>
        <p:spPr bwMode="auto">
          <a:xfrm flipH="1" flipV="1">
            <a:off x="4724400" y="4038600"/>
            <a:ext cx="8382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Line 22"/>
          <p:cNvSpPr>
            <a:spLocks noChangeShapeType="1"/>
          </p:cNvSpPr>
          <p:nvPr/>
        </p:nvSpPr>
        <p:spPr bwMode="auto">
          <a:xfrm flipV="1">
            <a:off x="3505200" y="4038600"/>
            <a:ext cx="7620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Line 23"/>
          <p:cNvSpPr>
            <a:spLocks noChangeShapeType="1"/>
          </p:cNvSpPr>
          <p:nvPr/>
        </p:nvSpPr>
        <p:spPr bwMode="auto">
          <a:xfrm>
            <a:off x="6019800" y="32766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Line 24"/>
          <p:cNvSpPr>
            <a:spLocks noChangeShapeType="1"/>
          </p:cNvSpPr>
          <p:nvPr/>
        </p:nvSpPr>
        <p:spPr bwMode="auto">
          <a:xfrm>
            <a:off x="2590800" y="32766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2240056" y="-68252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1.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1066800" y="2095500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2</a:t>
            </a:r>
            <a:r>
              <a:rPr lang="en-US" sz="2000" b="1" dirty="0"/>
              <a:t>.</a:t>
            </a:r>
          </a:p>
        </p:txBody>
      </p: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2114550" y="4230630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3</a:t>
            </a:r>
            <a:r>
              <a:rPr lang="en-US" sz="2000" b="1" dirty="0"/>
              <a:t>.</a:t>
            </a:r>
          </a:p>
        </p:txBody>
      </p:sp>
      <p:sp>
        <p:nvSpPr>
          <p:cNvPr id="2076" name="Text Box 28"/>
          <p:cNvSpPr txBox="1">
            <a:spLocks noChangeArrowheads="1"/>
          </p:cNvSpPr>
          <p:nvPr/>
        </p:nvSpPr>
        <p:spPr bwMode="auto">
          <a:xfrm>
            <a:off x="6400800" y="-68252"/>
            <a:ext cx="723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/>
              <a:t>4.</a:t>
            </a:r>
            <a:endParaRPr lang="en-US" sz="2800" b="1" dirty="0"/>
          </a:p>
        </p:txBody>
      </p:sp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7371229" y="2067580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5.</a:t>
            </a:r>
          </a:p>
        </p:txBody>
      </p:sp>
      <p:sp>
        <p:nvSpPr>
          <p:cNvPr id="2078" name="Text Box 30"/>
          <p:cNvSpPr txBox="1">
            <a:spLocks noChangeArrowheads="1"/>
          </p:cNvSpPr>
          <p:nvPr/>
        </p:nvSpPr>
        <p:spPr bwMode="auto">
          <a:xfrm>
            <a:off x="6705599" y="4217183"/>
            <a:ext cx="6656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91885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nimBg="1"/>
      <p:bldP spid="2063" grpId="0"/>
      <p:bldP spid="2065" grpId="0"/>
    </p:bldLst>
  </p:timing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6868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Body </a:t>
            </a:r>
            <a:r>
              <a:rPr lang="en-US" b="1" dirty="0"/>
              <a:t>Lipids </a:t>
            </a:r>
            <a:r>
              <a:rPr lang="en-US" b="1" dirty="0" smtClean="0"/>
              <a:t>Based On Functions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09800"/>
            <a:ext cx="8763000" cy="4114800"/>
          </a:xfrm>
        </p:spPr>
        <p:txBody>
          <a:bodyPr>
            <a:normAutofit fontScale="92500"/>
          </a:bodyPr>
          <a:lstStyle/>
          <a:p>
            <a:r>
              <a:rPr lang="en-US" sz="4800" dirty="0" smtClean="0"/>
              <a:t>Energy Storage Lipids</a:t>
            </a:r>
          </a:p>
          <a:p>
            <a:r>
              <a:rPr lang="en-US" sz="4800" dirty="0" smtClean="0"/>
              <a:t>Structural Lipids</a:t>
            </a:r>
          </a:p>
          <a:p>
            <a:r>
              <a:rPr lang="en-US" sz="4800" dirty="0" smtClean="0"/>
              <a:t>Transport Lipids</a:t>
            </a:r>
          </a:p>
          <a:p>
            <a:r>
              <a:rPr lang="en-US" sz="4800" dirty="0" smtClean="0"/>
              <a:t>Metabolic Regulatory Lipids</a:t>
            </a:r>
          </a:p>
          <a:p>
            <a:r>
              <a:rPr lang="en-US" sz="4800" dirty="0" smtClean="0"/>
              <a:t>Thermal and Electrical Insulators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0819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8392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/>
              <a:t>1.</a:t>
            </a:r>
            <a:r>
              <a:rPr lang="en-US" sz="5400" dirty="0" smtClean="0"/>
              <a:t>Lipids are chief </a:t>
            </a:r>
            <a:r>
              <a:rPr lang="en-US" sz="5400" b="1" dirty="0" smtClean="0">
                <a:solidFill>
                  <a:srgbClr val="C00000"/>
                </a:solidFill>
              </a:rPr>
              <a:t>constituents of food </a:t>
            </a:r>
            <a:r>
              <a:rPr lang="en-US" sz="5400" dirty="0" smtClean="0"/>
              <a:t>they serve as  a </a:t>
            </a:r>
            <a:r>
              <a:rPr lang="en-US" sz="5400" b="1" dirty="0" smtClean="0"/>
              <a:t>secondary source of energy </a:t>
            </a:r>
            <a:r>
              <a:rPr lang="en-US" sz="5400" dirty="0" smtClean="0"/>
              <a:t>(Free Fatty acid oxidation= 9 Kcal/gm ).</a:t>
            </a:r>
          </a:p>
        </p:txBody>
      </p:sp>
    </p:spTree>
    <p:extLst>
      <p:ext uri="{BB962C8B-B14F-4D97-AF65-F5344CB8AC3E}">
        <p14:creationId xmlns:p14="http://schemas.microsoft.com/office/powerpoint/2010/main" val="183426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65150" y="762000"/>
            <a:ext cx="8378825" cy="914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/>
              <a:t>Fatty acids of TAG is a </a:t>
            </a:r>
            <a:br>
              <a:rPr lang="en-US" b="1" dirty="0" smtClean="0"/>
            </a:br>
            <a:r>
              <a:rPr lang="en-US" b="1" dirty="0" smtClean="0"/>
              <a:t>Source of  Energy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2209800"/>
            <a:ext cx="82740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17"/>
          <p:cNvSpPr txBox="1">
            <a:spLocks noChangeArrowheads="1"/>
          </p:cNvSpPr>
          <p:nvPr/>
        </p:nvSpPr>
        <p:spPr bwMode="auto">
          <a:xfrm>
            <a:off x="5791200" y="42672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H</a:t>
            </a:r>
            <a:r>
              <a:rPr lang="en-US" baseline="30000"/>
              <a:t>+</a:t>
            </a:r>
          </a:p>
        </p:txBody>
      </p:sp>
      <p:sp>
        <p:nvSpPr>
          <p:cNvPr id="5126" name="Line 19"/>
          <p:cNvSpPr>
            <a:spLocks noChangeShapeType="1"/>
          </p:cNvSpPr>
          <p:nvPr/>
        </p:nvSpPr>
        <p:spPr bwMode="auto">
          <a:xfrm flipH="1">
            <a:off x="4648200" y="4495800"/>
            <a:ext cx="1143000" cy="0"/>
          </a:xfrm>
          <a:prstGeom prst="line">
            <a:avLst/>
          </a:prstGeom>
          <a:noFill/>
          <a:ln w="53975">
            <a:solidFill>
              <a:schemeClr val="hlink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Text Box 20"/>
          <p:cNvSpPr txBox="1">
            <a:spLocks noChangeArrowheads="1"/>
          </p:cNvSpPr>
          <p:nvPr/>
        </p:nvSpPr>
        <p:spPr bwMode="auto">
          <a:xfrm>
            <a:off x="3810000" y="4191000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hlink"/>
                </a:solidFill>
              </a:rPr>
              <a:t>ATP</a:t>
            </a:r>
          </a:p>
        </p:txBody>
      </p:sp>
      <p:sp>
        <p:nvSpPr>
          <p:cNvPr id="5128" name="Line 1029"/>
          <p:cNvSpPr>
            <a:spLocks noChangeShapeType="1"/>
          </p:cNvSpPr>
          <p:nvPr/>
        </p:nvSpPr>
        <p:spPr bwMode="auto">
          <a:xfrm flipH="1">
            <a:off x="6705600" y="3962400"/>
            <a:ext cx="0" cy="1295400"/>
          </a:xfrm>
          <a:prstGeom prst="line">
            <a:avLst/>
          </a:prstGeom>
          <a:noFill/>
          <a:ln w="53975">
            <a:solidFill>
              <a:schemeClr val="hlink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Text Box 1030"/>
          <p:cNvSpPr txBox="1">
            <a:spLocks noChangeArrowheads="1"/>
          </p:cNvSpPr>
          <p:nvPr/>
        </p:nvSpPr>
        <p:spPr bwMode="auto">
          <a:xfrm>
            <a:off x="4511675" y="3581400"/>
            <a:ext cx="4632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b="1"/>
              <a:t>Energy-Containing Nutrients (C and H)</a:t>
            </a:r>
          </a:p>
        </p:txBody>
      </p:sp>
      <p:sp>
        <p:nvSpPr>
          <p:cNvPr id="5130" name="Line 1031"/>
          <p:cNvSpPr>
            <a:spLocks noChangeShapeType="1"/>
          </p:cNvSpPr>
          <p:nvPr/>
        </p:nvSpPr>
        <p:spPr bwMode="auto">
          <a:xfrm flipH="1">
            <a:off x="5943600" y="4572000"/>
            <a:ext cx="0" cy="1676400"/>
          </a:xfrm>
          <a:prstGeom prst="line">
            <a:avLst/>
          </a:prstGeom>
          <a:noFill/>
          <a:ln w="53975">
            <a:solidFill>
              <a:schemeClr val="hlink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Text Box 1032"/>
          <p:cNvSpPr txBox="1">
            <a:spLocks noChangeArrowheads="1"/>
          </p:cNvSpPr>
          <p:nvPr/>
        </p:nvSpPr>
        <p:spPr bwMode="auto">
          <a:xfrm>
            <a:off x="6477000" y="5257800"/>
            <a:ext cx="56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/>
              <a:t>CO</a:t>
            </a:r>
            <a:r>
              <a:rPr lang="en-US" baseline="-25000"/>
              <a:t>2</a:t>
            </a:r>
          </a:p>
        </p:txBody>
      </p:sp>
      <p:sp>
        <p:nvSpPr>
          <p:cNvPr id="5132" name="Line 1033"/>
          <p:cNvSpPr>
            <a:spLocks noChangeShapeType="1"/>
          </p:cNvSpPr>
          <p:nvPr/>
        </p:nvSpPr>
        <p:spPr bwMode="auto">
          <a:xfrm flipH="1">
            <a:off x="6172200" y="4191000"/>
            <a:ext cx="533400" cy="228600"/>
          </a:xfrm>
          <a:prstGeom prst="line">
            <a:avLst/>
          </a:prstGeom>
          <a:noFill/>
          <a:ln w="53975">
            <a:solidFill>
              <a:schemeClr val="hlink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Text Box 1034"/>
          <p:cNvSpPr txBox="1">
            <a:spLocks noChangeArrowheads="1"/>
          </p:cNvSpPr>
          <p:nvPr/>
        </p:nvSpPr>
        <p:spPr bwMode="auto">
          <a:xfrm>
            <a:off x="4876800" y="4495800"/>
            <a:ext cx="8350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/>
              <a:t>Electron</a:t>
            </a:r>
          </a:p>
          <a:p>
            <a:r>
              <a:rPr lang="en-US" sz="1200"/>
              <a:t>Transport</a:t>
            </a:r>
          </a:p>
          <a:p>
            <a:r>
              <a:rPr lang="en-US" sz="1200"/>
              <a:t>Chain</a:t>
            </a:r>
          </a:p>
        </p:txBody>
      </p:sp>
      <p:sp>
        <p:nvSpPr>
          <p:cNvPr id="5134" name="Text Box 1035"/>
          <p:cNvSpPr txBox="1">
            <a:spLocks noChangeArrowheads="1"/>
          </p:cNvSpPr>
          <p:nvPr/>
        </p:nvSpPr>
        <p:spPr bwMode="auto">
          <a:xfrm>
            <a:off x="5638800" y="6172200"/>
            <a:ext cx="582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/>
              <a:t>H</a:t>
            </a:r>
            <a:r>
              <a:rPr lang="en-US" baseline="-25000"/>
              <a:t>2</a:t>
            </a:r>
            <a:r>
              <a:rPr lang="en-US"/>
              <a:t>O</a:t>
            </a:r>
          </a:p>
        </p:txBody>
      </p:sp>
      <p:sp>
        <p:nvSpPr>
          <p:cNvPr id="5135" name="Line 1036"/>
          <p:cNvSpPr>
            <a:spLocks noChangeShapeType="1"/>
          </p:cNvSpPr>
          <p:nvPr/>
        </p:nvSpPr>
        <p:spPr bwMode="auto">
          <a:xfrm flipH="1">
            <a:off x="6172200" y="6096000"/>
            <a:ext cx="609600" cy="2286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" name="Text Box 1037"/>
          <p:cNvSpPr txBox="1">
            <a:spLocks noChangeArrowheads="1"/>
          </p:cNvSpPr>
          <p:nvPr/>
        </p:nvSpPr>
        <p:spPr bwMode="auto">
          <a:xfrm>
            <a:off x="6781800" y="5867400"/>
            <a:ext cx="428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/>
              <a:t>O</a:t>
            </a:r>
            <a:r>
              <a:rPr lang="en-US" baseline="-25000"/>
              <a:t>2</a:t>
            </a:r>
          </a:p>
        </p:txBody>
      </p:sp>
      <p:pic>
        <p:nvPicPr>
          <p:cNvPr id="5137" name="Picture 1039" descr="healthy_l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4648200"/>
            <a:ext cx="15113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Line 1040"/>
          <p:cNvSpPr>
            <a:spLocks noChangeShapeType="1"/>
          </p:cNvSpPr>
          <p:nvPr/>
        </p:nvSpPr>
        <p:spPr bwMode="auto">
          <a:xfrm>
            <a:off x="7010400" y="5486400"/>
            <a:ext cx="685800" cy="2286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Line 1041"/>
          <p:cNvSpPr>
            <a:spLocks noChangeShapeType="1"/>
          </p:cNvSpPr>
          <p:nvPr/>
        </p:nvSpPr>
        <p:spPr bwMode="auto">
          <a:xfrm flipH="1">
            <a:off x="7086600" y="5791200"/>
            <a:ext cx="609600" cy="2286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AutoShape 22" descr="data:image/jpg;base64,/9j/4AAQSkZJRgABAQAAAQABAAD/2wCEAAkGBhQSERQUEhMWFBUVFRwUFBgXGBcXGBocGBcVFxgYGBQZHyYeFx0jHBcaHzAhJCgpLSwsGB4xNTAqQSY3LCoBCQoKDgwOGg8PGiwcHyQsLCwsKSwsLCwsLCwsLCwsLCwpLCksLCkpLCwsLCksLCksLCksLCwsLCksLCksLCkpLP/AABEIAJYAVgMBIgACEQEDEQH/xAAcAAABBQEBAQAAAAAAAAAAAAAFAAMEBgcBCAL/xAA3EAABAgQEBAUDAwQBBQAAAAABAhEAAxIhBAUxQQZRYXETIoGRoQcysULB8BRS0eFiIzNygvH/xAAYAQEBAQEBAAAAAAAAAAAAAAACAQMABP/EACARAQEBAAICAgMBAAAAAAAAAAABEQIhEjETQQNRYTL/2gAMAwEAAhEDEQA/ADK87SgsosY+kcQyv7hFU4qyutAU7XB+YqnFGHMqWkoJd400PGNTn8Qy21EVjMOLwlRpvGdhU1hc/MWvhzgifikBRKZaFXClu5G5SgXI62HWL7XJx7FJHGRmCodobT9QVOwHSLBgPphh5aCDiVl9CEhzzsRp6+8Bc4+lypJ8TDzhNYuULTQr/wBVA0k9C0LxGc+G45M44mAOUkQyePph0EA84xDIYhi7F9X5NtpAnAzv+ol2Z4ONrOO9LjM44mjUNDJ44mmBfEE5IQkgAXgH/U8ouJZPppWGxuJWhKgR5g7X0MKIuSzpqZSQf7RCjugH8xk1y4reZ5MqaA6XAjQ1IB8o/EcGWwfG4HkznDZR5khSCEC6j0Fz7s0Esz4kKD4ctLJDVOQ3/EX0AA0tBXjhZw2HSpEsqKpqUFtACFF1HYOAIxvGZtMLhbfcVEPuVGwPKOk8Yn+mgjjVIUQtVWrlNuxO2tttNYK4biYLSKV+IFC6lEg20IPvGOTVqWagABp0gxgkqAIE9ugdgediIs5OvGL1xNkYxtBQyZjusgWWBv3HPqIGYT6bzgoGp2L6RI4NmTVY2RKPmBdb1OKUjzF9X09xGuy5QEdlva+XjMZVnX09nTkAAtd9IGy/pbOS3mNukbdUIVQjvGp8lUbAZStKQFpvCi8huUKFieQSiUBDwXHZeFUY+/6MxQM4iXWhSWBqSQxuLjfpHnfGZXMEyYmYihSQQsNop/316gho9HTJNIdSgkdS0Zf9Rs5lTVBKRdIYrZnD6P027mJyzD41mCSoIFI0N7P3j5kTmBIG4f1ibh8QUOE3ck9I5LxSnNKRdrC99oyaNU+kEmqXNmqAKkkS0Ku4SoVKF23CfaNErgRwHw/NlYNHj2mL86k7pBalJ6gAdiWizysvG8ay5GV7ofVHaol5kiXLS5IEVWfngdknQweX5JxTFgCoUR8KhSkg847E+T+JjiVzQfts8S2WElamSlIdR7QSaKfx1nxQUyQWASFqZ7kkgC3IB/WOLFV4oziZNWVFaqUjyJSSEANckA+dV9TGf5gsrQT9386bQczbM7HXUvvYWHqSRaBeRzqip7u5AMdVitqwMweZI9NYtXBeBVV4ikirZ7N17wQl4RIIZAdtvXYWte8FsLIoYgByLgEejbenaJi3lrR+Fc68RHhklxZL621T/iDUvDqe5jN8qxSpc4qBUAQlQHIjpGm4PFJmy0rTooP/AJHobRaPEKzjh/xwxUR6xAk8CSxufeLU8KBZL7N3L8lQhAF7RyCGH0hR2nOMCaozn6nZLOSr+qQCuWUhMxrlBTYE/wDEjfYu+ojRIl4K7gw2bzQJIWmm43BFiD+/aGZUkoUofqA8hDXcagHu0a7x/wDTiWlC8ThAJZSCuZL0QQLlSAPtI5aHpvn03K0lKS7rTfuDYsOhaOS9PmZiilmVsXHPleH8HjXAPM35QHmzNelvk7w5hMU5SwpBHRv5aLBq45bjGXVrt8RoXCuIqkltAs/ISf3jLsIaUAkVLUpgEguSdABvtGp8M5UrD4cIWfOSVqbQEt5RzYAD3iVeM70WjoMceE8QxKQLQoWHNoUGtIChUSsEq8QKol4I3h1jD+ayRMlqQrRSSk9lAg/mMMwMmkqMwp1V4bC4fW/U/mN1xSXEef8AN1qSpSEtXLLFwNKiCATZ/L8RI7m+c5yYTBUj7y+tn0a0D8vyqYkeJTVQSCxAp2dQGwPbSDknELKElZZTOftd3G4c3EVTPpik4wyr+Es1sklL1pYhxttpz5x1uJx46ueT5g+IlzpZqElfookMrobVC2npGxy11JCk3CgCD0IcRjeDTQAx8miSLAaM3O/bWNU4IebhE1KehSkexcfBjvopO8EgITROVh0JBKjYakwJxuaJLBJCQTb+5XYcokq3oTTjUpDEuegf8R2KvPzJKSxOmgFT99BCi4PyUU8J4k4aSRGZK+qyKvKhXqIel/WUMQJCiR2i2nOFadiDaMc+omXGTifESHE3zDk+ih739YmYj6xTCLSG7mA3F2fqnBKlABSQLXsbFh6k+zxB5zPaBLSHpUsJZNRFIAD3ICjfeK/xU6cQherIFxu17RInSgXV5he9wxN3J5jrEfNLsCT5QxKud9Rbf8wOV6LhO1myDMkLSJExQFfmlKIJaY/lA7ubc7WqJjTeCJeKlyC9CUlSmCnJcGkm23l9Ywzwawh/KBzsbOzH9JePQuWT/DlSxMLkyws3/UUgrDf+RJ9ekXjdmJzudpM+tThanB2sAOw5QMxctW3hja7X6E6ntHcdm9YIly6zyUVJ7eYBj2eIUyUQSpLIUwcO4fttvp8wsY2nEyF0gBjzYMPggwoG4ubMAss672+Rr7QouOjJZquzxOyjKps5YRLQS5YqY0jqVAWjT8F9P8FJLlBmEXqmGod6QKfcQUnZhKSoIASALNUly4syQXHtHa2v5P0oyvp2UIK5s9LJSVKCEuWAJ1JAEVfEYkKJNlKKrtfqq/MxrWJxAMpRCS9JdJqD9LgFQ7CMgkYYBZllKksm6nIcjnTpvBtGbyu1EzTEBI8zAO4Ci5flT01iDj5RASwPlbmWcaEakXaLpKyGTQXF1C5UalMQwv3/ADDGPyCvzIZyxIJsd9R9vSM7NayyAWUGsoCgQX+1nVfZm1jYcBxAJqEmlySQkU6EM7pIFLfvFJyzFy5dlhMtdgEnUp2INgfSD2Wy0oWZyQR4hdYcgKOxKdyOfKFx6DnNG8Ti1KJSkoSk2KSohV9SC+3KIK51KSFLqpsCAVDS7qe7dfmHyhK1G4INxob8ri+kR8aAJZCwkA+WyS4DH4/EaMsQ8TiVsBLOpclVRTazAnf/ABHYjyipSaEk0pJvvyp6jeFHacizzkoLkhJGpcW76F4SLecdnYfln+Y5NmC7G381fWIy8Wkg69dv4I7GOm5i1VBiKd9fyYC5jk8qYS6AbAuHB3sFBiecE1rANh1d2+IYmLDksLa3aL0cqvpyqgWWttg7tf3EO4GRSkiybkhrFidz1v7RP8EhRVV5SXA20Lht/wAwwVW1uNQzWP8A9g5heVMSlMfNfkSLjq+0Mp4nCZhlTCKQpgAzgNZTm5/3EmeoEHlZzv3b+aRTM7ShlK/UlTNqQkE6fv2g3ssxo2FxyQAQQVbEEEENr7X9IQx8s/8AcKSxZzYJPrYRn+TYwy5SG/VqdnVy6f7iRmmKCW0Jf7iBvs55G0KelweTnAqUkFkgulVgSDtcHT9+kdig4/iBSCakhTKKQCoHYF2vCiF4tpWwcN0cW3huYlh3hQobyo65lTjRtWMM4k0gNtq9/iFCiX214+jUxYXLJ0Iiu+OolRJ0VSG5G9/UmFCjnU1PzFi130L3flFPzrMymeqwNmINwamPRuUKFAaTtCy/HlKFXNIUTSD0cj4iy43JRMlYWbYeLLqYOXCVManOpN7fEKFFnpQ3MsGhDgIQplMSoHUVciGH+45ChRKsr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685800"/>
            <a:ext cx="8191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" name="Line 19"/>
          <p:cNvSpPr>
            <a:spLocks noChangeShapeType="1"/>
          </p:cNvSpPr>
          <p:nvPr/>
        </p:nvSpPr>
        <p:spPr bwMode="auto">
          <a:xfrm flipH="1">
            <a:off x="4495800" y="6324600"/>
            <a:ext cx="1143000" cy="0"/>
          </a:xfrm>
          <a:prstGeom prst="line">
            <a:avLst/>
          </a:prstGeom>
          <a:noFill/>
          <a:ln w="53975">
            <a:solidFill>
              <a:schemeClr val="hlink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3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991600" cy="5029200"/>
          </a:xfrm>
        </p:spPr>
        <p:txBody>
          <a:bodyPr>
            <a:normAutofit fontScale="92500"/>
          </a:bodyPr>
          <a:lstStyle/>
          <a:p>
            <a:r>
              <a:rPr lang="en-US" sz="4400" dirty="0"/>
              <a:t>2.The </a:t>
            </a:r>
            <a:r>
              <a:rPr lang="en-US" sz="4400" b="1" dirty="0" smtClean="0"/>
              <a:t>TAG</a:t>
            </a:r>
            <a:r>
              <a:rPr lang="en-US" sz="4400" dirty="0" smtClean="0"/>
              <a:t> serve as </a:t>
            </a:r>
            <a:r>
              <a:rPr lang="en-US" sz="4400" b="1" dirty="0" smtClean="0">
                <a:solidFill>
                  <a:srgbClr val="C00000"/>
                </a:solidFill>
              </a:rPr>
              <a:t>reserve </a:t>
            </a:r>
            <a:r>
              <a:rPr lang="en-US" sz="4400" b="1" dirty="0">
                <a:solidFill>
                  <a:srgbClr val="C00000"/>
                </a:solidFill>
              </a:rPr>
              <a:t>stores of Lipid </a:t>
            </a:r>
            <a:r>
              <a:rPr lang="en-US" sz="4400" b="1" dirty="0" smtClean="0">
                <a:solidFill>
                  <a:srgbClr val="C00000"/>
                </a:solidFill>
              </a:rPr>
              <a:t>as</a:t>
            </a:r>
            <a:r>
              <a:rPr lang="en-US" sz="4400" dirty="0" smtClean="0"/>
              <a:t> </a:t>
            </a:r>
            <a:r>
              <a:rPr lang="en-US" sz="4400" b="1" dirty="0"/>
              <a:t>depot </a:t>
            </a:r>
            <a:r>
              <a:rPr lang="en-US" sz="4400" b="1" dirty="0" smtClean="0"/>
              <a:t>fat </a:t>
            </a:r>
            <a:r>
              <a:rPr lang="en-US" sz="4400" dirty="0" smtClean="0"/>
              <a:t>in</a:t>
            </a:r>
            <a:r>
              <a:rPr lang="en-US" sz="4400" b="1" dirty="0" smtClean="0"/>
              <a:t> Adiposecytes.</a:t>
            </a:r>
          </a:p>
          <a:p>
            <a:r>
              <a:rPr lang="en-US" sz="4400" b="1" dirty="0" smtClean="0"/>
              <a:t>TAG is  </a:t>
            </a:r>
            <a:r>
              <a:rPr lang="en-US" sz="4400" b="1" dirty="0"/>
              <a:t>stored in concentrated</a:t>
            </a:r>
            <a:r>
              <a:rPr lang="en-US" sz="4400" b="1" dirty="0" smtClean="0"/>
              <a:t>, anhydrous </a:t>
            </a:r>
            <a:r>
              <a:rPr lang="en-US" sz="4400" b="1" dirty="0"/>
              <a:t>and unlimited form </a:t>
            </a:r>
            <a:r>
              <a:rPr lang="en-US" sz="4400" b="1" dirty="0" smtClean="0"/>
              <a:t>which </a:t>
            </a:r>
            <a:r>
              <a:rPr lang="en-US" sz="4400" dirty="0" smtClean="0"/>
              <a:t>supplies </a:t>
            </a:r>
            <a:r>
              <a:rPr lang="en-US" sz="4400" dirty="0"/>
              <a:t>energy </a:t>
            </a:r>
            <a:r>
              <a:rPr lang="en-US" sz="4400" dirty="0" smtClean="0"/>
              <a:t> to muscles for </a:t>
            </a:r>
            <a:r>
              <a:rPr lang="en-US" sz="4400" b="1" dirty="0" smtClean="0">
                <a:solidFill>
                  <a:srgbClr val="C00000"/>
                </a:solidFill>
              </a:rPr>
              <a:t>long term </a:t>
            </a:r>
            <a:r>
              <a:rPr lang="en-US" sz="4400" dirty="0" smtClean="0"/>
              <a:t>in </a:t>
            </a:r>
            <a:r>
              <a:rPr lang="en-US" sz="4400" dirty="0"/>
              <a:t>between meals and fasting </a:t>
            </a:r>
            <a:r>
              <a:rPr lang="en-US" sz="4400" dirty="0" smtClean="0"/>
              <a:t>/starvation condition</a:t>
            </a:r>
            <a:r>
              <a:rPr lang="en-US" sz="4400" dirty="0"/>
              <a:t>.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062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839200" cy="5867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/>
              <a:t>3. Dietary </a:t>
            </a:r>
            <a:r>
              <a:rPr lang="en-US" sz="4000" dirty="0"/>
              <a:t>O</a:t>
            </a:r>
            <a:r>
              <a:rPr lang="en-US" sz="4000" dirty="0" smtClean="0"/>
              <a:t>ils </a:t>
            </a:r>
            <a:r>
              <a:rPr lang="en-US" sz="4000" dirty="0"/>
              <a:t>and </a:t>
            </a:r>
            <a:r>
              <a:rPr lang="en-US" sz="4000" dirty="0" smtClean="0"/>
              <a:t>Fat </a:t>
            </a:r>
            <a:r>
              <a:rPr lang="en-US" sz="4000" b="1" dirty="0"/>
              <a:t>improve the taste</a:t>
            </a:r>
            <a:r>
              <a:rPr lang="en-US" sz="4000" dirty="0"/>
              <a:t> of recipe</a:t>
            </a:r>
            <a:r>
              <a:rPr lang="en-US" sz="4000" dirty="0">
                <a:solidFill>
                  <a:srgbClr val="C00000"/>
                </a:solidFill>
              </a:rPr>
              <a:t>, </a:t>
            </a:r>
            <a:r>
              <a:rPr lang="en-US" sz="4000" b="1" dirty="0">
                <a:solidFill>
                  <a:srgbClr val="C00000"/>
                </a:solidFill>
              </a:rPr>
              <a:t>increases palatability </a:t>
            </a:r>
            <a:r>
              <a:rPr lang="en-US" sz="4000" dirty="0"/>
              <a:t>and </a:t>
            </a:r>
            <a:r>
              <a:rPr lang="en-US" sz="4000" b="1" dirty="0">
                <a:solidFill>
                  <a:srgbClr val="C00000"/>
                </a:solidFill>
              </a:rPr>
              <a:t>satiety value of foods</a:t>
            </a:r>
            <a:r>
              <a:rPr lang="en-US" sz="4000" dirty="0" smtClean="0"/>
              <a:t>.</a:t>
            </a:r>
          </a:p>
          <a:p>
            <a:pPr marL="0" indent="0">
              <a:buNone/>
            </a:pPr>
            <a:r>
              <a:rPr lang="en-US" sz="4000" dirty="0" smtClean="0"/>
              <a:t>4.</a:t>
            </a:r>
            <a:r>
              <a:rPr lang="en-US" sz="4000" b="1" dirty="0" smtClean="0"/>
              <a:t>TAG</a:t>
            </a:r>
            <a:r>
              <a:rPr lang="en-US" sz="4000" dirty="0" smtClean="0"/>
              <a:t> </a:t>
            </a:r>
            <a:r>
              <a:rPr lang="en-US" sz="4000" b="1" dirty="0" smtClean="0"/>
              <a:t>protect the internal soft visceral organs </a:t>
            </a:r>
            <a:r>
              <a:rPr lang="en-US" sz="4000" dirty="0" smtClean="0"/>
              <a:t>,give mechanical support by </a:t>
            </a:r>
            <a:r>
              <a:rPr lang="en-US" sz="4000" b="1" dirty="0" smtClean="0">
                <a:solidFill>
                  <a:srgbClr val="C00000"/>
                </a:solidFill>
              </a:rPr>
              <a:t>cushioning effect and shock absorber.</a:t>
            </a:r>
          </a:p>
          <a:p>
            <a:pPr marL="0" indent="0">
              <a:buNone/>
            </a:pPr>
            <a:r>
              <a:rPr lang="en-US" sz="4000" dirty="0" smtClean="0"/>
              <a:t>5.The Lipids (TAG) give </a:t>
            </a:r>
            <a:r>
              <a:rPr lang="en-US" sz="4000" b="1" dirty="0" smtClean="0"/>
              <a:t>shape and contour to body.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9072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601200" cy="6477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/>
              <a:t>6</a:t>
            </a:r>
            <a:r>
              <a:rPr lang="en-US" sz="4400" b="1" dirty="0" smtClean="0"/>
              <a:t>.Phospholipids, Cholesterol and Glycolipids </a:t>
            </a:r>
            <a:r>
              <a:rPr lang="en-US" sz="4400" dirty="0" smtClean="0"/>
              <a:t>are structural </a:t>
            </a:r>
            <a:r>
              <a:rPr lang="en-US" sz="4400" b="1" dirty="0" smtClean="0">
                <a:solidFill>
                  <a:srgbClr val="FF0000"/>
                </a:solidFill>
              </a:rPr>
              <a:t>components of various biomembranes</a:t>
            </a:r>
            <a:r>
              <a:rPr lang="en-US" sz="4400" b="1" dirty="0" smtClean="0"/>
              <a:t>.</a:t>
            </a:r>
          </a:p>
          <a:p>
            <a:pPr marL="0" indent="0">
              <a:buNone/>
            </a:pPr>
            <a:r>
              <a:rPr lang="en-US" sz="4400" b="1" dirty="0"/>
              <a:t>7</a:t>
            </a:r>
            <a:r>
              <a:rPr lang="en-US" sz="4400" dirty="0" smtClean="0"/>
              <a:t>.The Lipids of plasma membranes  </a:t>
            </a:r>
            <a:r>
              <a:rPr lang="en-US" sz="4400" b="1" dirty="0" smtClean="0">
                <a:solidFill>
                  <a:srgbClr val="C00000"/>
                </a:solidFill>
              </a:rPr>
              <a:t>imparts integrity, fluidity , flexibility and selective permeability.</a:t>
            </a:r>
          </a:p>
          <a:p>
            <a:pPr marL="0" indent="0">
              <a:buNone/>
            </a:pPr>
            <a:endParaRPr lang="en-US" sz="40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0825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/>
              <a:t>8</a:t>
            </a:r>
            <a:r>
              <a:rPr lang="en-US" sz="4400" dirty="0" smtClean="0"/>
              <a:t>.Dietary Lipids are </a:t>
            </a:r>
            <a:r>
              <a:rPr lang="en-US" sz="4400" b="1" dirty="0" smtClean="0"/>
              <a:t>sources of </a:t>
            </a:r>
            <a:r>
              <a:rPr lang="en-US" sz="4400" b="1" dirty="0" smtClean="0">
                <a:solidFill>
                  <a:srgbClr val="C00000"/>
                </a:solidFill>
              </a:rPr>
              <a:t>essential fatty acids </a:t>
            </a:r>
            <a:r>
              <a:rPr lang="en-US" sz="4400" dirty="0" smtClean="0"/>
              <a:t>(PUFAs) which are very essential to bodies function.</a:t>
            </a:r>
          </a:p>
          <a:p>
            <a:pPr marL="0" indent="0">
              <a:buNone/>
            </a:pPr>
            <a:r>
              <a:rPr lang="en-US" sz="4000" dirty="0" smtClean="0"/>
              <a:t>9. </a:t>
            </a:r>
            <a:r>
              <a:rPr lang="en-US" sz="4400" b="1" dirty="0">
                <a:solidFill>
                  <a:srgbClr val="C00000"/>
                </a:solidFill>
              </a:rPr>
              <a:t>Fat soluble Vitamins </a:t>
            </a:r>
            <a:r>
              <a:rPr lang="en-US" sz="4400" b="1" dirty="0"/>
              <a:t>(A,D,E and K) </a:t>
            </a:r>
            <a:r>
              <a:rPr lang="en-US" sz="4400" dirty="0"/>
              <a:t>are associated with Fatty </a:t>
            </a:r>
            <a:r>
              <a:rPr lang="en-US" sz="4400" dirty="0" smtClean="0"/>
              <a:t>foods hence become available from fatty diet. </a:t>
            </a:r>
            <a:endParaRPr lang="en-US" sz="4400" dirty="0"/>
          </a:p>
          <a:p>
            <a:pPr marL="0" indent="0">
              <a:buNone/>
            </a:pP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90712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" y="533400"/>
            <a:ext cx="9144000" cy="5334000"/>
          </a:xfrm>
        </p:spPr>
        <p:txBody>
          <a:bodyPr>
            <a:noAutofit/>
          </a:bodyPr>
          <a:lstStyle/>
          <a:p>
            <a:r>
              <a:rPr lang="en-US" sz="3600" dirty="0"/>
              <a:t>10.</a:t>
            </a:r>
            <a:r>
              <a:rPr lang="en-US" sz="3600" b="1" dirty="0"/>
              <a:t>Amphipathic Lipids </a:t>
            </a:r>
            <a:r>
              <a:rPr lang="en-US" sz="3600" dirty="0"/>
              <a:t>serve as </a:t>
            </a:r>
            <a:r>
              <a:rPr lang="en-US" sz="3600" b="1" dirty="0" smtClean="0">
                <a:solidFill>
                  <a:srgbClr val="C00000"/>
                </a:solidFill>
              </a:rPr>
              <a:t>surfactants</a:t>
            </a:r>
            <a:r>
              <a:rPr lang="en-US" sz="3600" b="1" dirty="0">
                <a:solidFill>
                  <a:srgbClr val="C00000"/>
                </a:solidFill>
              </a:rPr>
              <a:t>, detergents and emulsifying agents</a:t>
            </a:r>
            <a:r>
              <a:rPr lang="en-US" sz="3600" b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sz="3600" dirty="0" smtClean="0"/>
              <a:t>Dipalmitoyl </a:t>
            </a:r>
            <a:r>
              <a:rPr lang="en-US" sz="3600" dirty="0"/>
              <a:t>Phosphatidyl Choline serve as </a:t>
            </a:r>
            <a:r>
              <a:rPr lang="en-US" sz="3600" b="1" dirty="0">
                <a:solidFill>
                  <a:srgbClr val="C00000"/>
                </a:solidFill>
              </a:rPr>
              <a:t>L</a:t>
            </a:r>
            <a:r>
              <a:rPr lang="en-US" sz="3600" b="1" dirty="0" smtClean="0">
                <a:solidFill>
                  <a:srgbClr val="C00000"/>
                </a:solidFill>
              </a:rPr>
              <a:t>ung </a:t>
            </a:r>
            <a:r>
              <a:rPr lang="en-US" sz="3600" b="1" dirty="0">
                <a:solidFill>
                  <a:srgbClr val="C00000"/>
                </a:solidFill>
              </a:rPr>
              <a:t>surfactant and supports good respiration process</a:t>
            </a:r>
            <a:r>
              <a:rPr lang="en-US" sz="3600" dirty="0" smtClean="0"/>
              <a:t>.</a:t>
            </a:r>
            <a:endParaRPr lang="en-US" sz="3600" b="1" dirty="0" smtClean="0"/>
          </a:p>
          <a:p>
            <a:r>
              <a:rPr lang="en-US" sz="3600" dirty="0" smtClean="0"/>
              <a:t>Phospholipids in GIT helps in forming </a:t>
            </a:r>
            <a:r>
              <a:rPr lang="en-US" sz="3600" b="1" dirty="0" smtClean="0">
                <a:solidFill>
                  <a:srgbClr val="C00000"/>
                </a:solidFill>
              </a:rPr>
              <a:t>Emulsions and Micelles  </a:t>
            </a:r>
            <a:r>
              <a:rPr lang="en-US" sz="3600" dirty="0" smtClean="0"/>
              <a:t>helping in </a:t>
            </a:r>
            <a:r>
              <a:rPr lang="en-US" sz="3600" b="1" dirty="0" smtClean="0"/>
              <a:t>digestion and absorption </a:t>
            </a:r>
            <a:r>
              <a:rPr lang="en-US" sz="3600" dirty="0" smtClean="0"/>
              <a:t>of dietary Lipids.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053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 smtClean="0"/>
              <a:t>11.Lipids </a:t>
            </a:r>
            <a:r>
              <a:rPr lang="en-US" sz="5400" dirty="0"/>
              <a:t>are poor conductor of heat and electricity and serve as </a:t>
            </a:r>
            <a:r>
              <a:rPr lang="en-US" sz="5400" b="1" dirty="0"/>
              <a:t>T</a:t>
            </a:r>
            <a:r>
              <a:rPr lang="en-US" sz="5400" b="1" dirty="0" smtClean="0"/>
              <a:t>hermal insulators (Subcutaneous Fat/TAG)</a:t>
            </a:r>
            <a:r>
              <a:rPr lang="en-US" sz="5400" dirty="0" smtClean="0"/>
              <a:t> </a:t>
            </a:r>
            <a:r>
              <a:rPr lang="en-US" sz="5400" dirty="0"/>
              <a:t>to </a:t>
            </a:r>
            <a:r>
              <a:rPr lang="en-US" sz="5400" b="1" dirty="0">
                <a:solidFill>
                  <a:srgbClr val="C00000"/>
                </a:solidFill>
              </a:rPr>
              <a:t>regulate body </a:t>
            </a:r>
            <a:r>
              <a:rPr lang="en-US" sz="5400" b="1" dirty="0" smtClean="0">
                <a:solidFill>
                  <a:srgbClr val="C00000"/>
                </a:solidFill>
              </a:rPr>
              <a:t>temperature</a:t>
            </a:r>
            <a:r>
              <a:rPr lang="en-US" sz="54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758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1" dirty="0"/>
              <a:t>Fatty Acids (FA)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389120"/>
          </a:xfrm>
        </p:spPr>
        <p:txBody>
          <a:bodyPr>
            <a:normAutofit/>
          </a:bodyPr>
          <a:lstStyle/>
          <a:p>
            <a:r>
              <a:rPr lang="en-US" sz="5400" b="1" dirty="0"/>
              <a:t>Fatty Acids (FA</a:t>
            </a:r>
            <a:r>
              <a:rPr lang="en-US" sz="5400" b="1" dirty="0" smtClean="0"/>
              <a:t>) are relatively or potentially </a:t>
            </a:r>
            <a:r>
              <a:rPr lang="en-US" sz="5400" b="1" dirty="0" smtClean="0">
                <a:solidFill>
                  <a:srgbClr val="C00000"/>
                </a:solidFill>
              </a:rPr>
              <a:t>related to various Lipid structures.</a:t>
            </a:r>
            <a:endParaRPr lang="en-US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31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05800" cy="5029200"/>
          </a:xfrm>
        </p:spPr>
        <p:txBody>
          <a:bodyPr>
            <a:noAutofit/>
          </a:bodyPr>
          <a:lstStyle/>
          <a:p>
            <a:r>
              <a:rPr lang="en-US" sz="4800" b="1" dirty="0"/>
              <a:t>12.</a:t>
            </a:r>
            <a:r>
              <a:rPr lang="en-US" sz="4800" dirty="0"/>
              <a:t>Cholesterol,Glycolipids and Sphingophospholipids components of nerve fibers serve as </a:t>
            </a:r>
            <a:r>
              <a:rPr lang="en-US" sz="4800" b="1" dirty="0"/>
              <a:t>Electrical insulators and </a:t>
            </a:r>
            <a:r>
              <a:rPr lang="en-US" sz="4800" b="1" dirty="0">
                <a:solidFill>
                  <a:srgbClr val="C00000"/>
                </a:solidFill>
              </a:rPr>
              <a:t>help in conduction of nerve impulse.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0994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9050" y="1219200"/>
            <a:ext cx="91440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/>
              <a:t>12.Lipids </a:t>
            </a:r>
            <a:r>
              <a:rPr lang="en-US" sz="3600" b="1" dirty="0" smtClean="0"/>
              <a:t>Serve </a:t>
            </a:r>
            <a:r>
              <a:rPr lang="en-US" sz="3600" b="1" dirty="0"/>
              <a:t>as </a:t>
            </a:r>
            <a:r>
              <a:rPr lang="en-US" sz="3600" b="1" dirty="0" smtClean="0"/>
              <a:t>Metabolic </a:t>
            </a:r>
            <a:r>
              <a:rPr lang="en-US" sz="3600" b="1" dirty="0"/>
              <a:t>R</a:t>
            </a:r>
            <a:r>
              <a:rPr lang="en-US" sz="3600" b="1" dirty="0" smtClean="0"/>
              <a:t>egulators.</a:t>
            </a:r>
          </a:p>
          <a:p>
            <a:pPr marL="0" indent="0" algn="ctr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</a:rPr>
              <a:t>Steroidal hormones </a:t>
            </a:r>
            <a:r>
              <a:rPr lang="en-US" sz="3600" dirty="0"/>
              <a:t>derived from </a:t>
            </a:r>
            <a:r>
              <a:rPr lang="en-US" sz="3600" dirty="0" smtClean="0"/>
              <a:t>Cholesterol. </a:t>
            </a:r>
            <a:endParaRPr lang="en-US" sz="3600" dirty="0"/>
          </a:p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</a:rPr>
              <a:t>Prostaglandins</a:t>
            </a:r>
            <a:r>
              <a:rPr lang="en-US" sz="3600" b="1" dirty="0"/>
              <a:t> </a:t>
            </a:r>
            <a:r>
              <a:rPr lang="en-US" sz="3600" dirty="0"/>
              <a:t>serve as </a:t>
            </a:r>
            <a:r>
              <a:rPr lang="en-US" sz="3600" b="1" dirty="0">
                <a:solidFill>
                  <a:srgbClr val="FF0000"/>
                </a:solidFill>
              </a:rPr>
              <a:t>L</a:t>
            </a:r>
            <a:r>
              <a:rPr lang="en-US" sz="3600" b="1" dirty="0" smtClean="0">
                <a:solidFill>
                  <a:srgbClr val="FF0000"/>
                </a:solidFill>
              </a:rPr>
              <a:t>ocal </a:t>
            </a:r>
            <a:r>
              <a:rPr lang="en-US" sz="3600" b="1" dirty="0">
                <a:solidFill>
                  <a:srgbClr val="FF0000"/>
                </a:solidFill>
              </a:rPr>
              <a:t>hormones </a:t>
            </a:r>
            <a:r>
              <a:rPr lang="en-US" sz="3600" dirty="0"/>
              <a:t>regulate various biochemical and physiological processes of body.</a:t>
            </a:r>
          </a:p>
          <a:p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80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7630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 smtClean="0"/>
              <a:t>13.</a:t>
            </a:r>
            <a:r>
              <a:rPr lang="en-US" sz="6600" b="1" dirty="0" smtClean="0"/>
              <a:t>Cholesterol ester </a:t>
            </a:r>
            <a:r>
              <a:rPr lang="en-US" sz="6600" dirty="0" smtClean="0"/>
              <a:t>(Human body wax) </a:t>
            </a:r>
            <a:r>
              <a:rPr lang="en-US" sz="6600" b="1" dirty="0" smtClean="0"/>
              <a:t>keep skin lubricated and water proof</a:t>
            </a:r>
            <a:r>
              <a:rPr lang="en-US" sz="6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519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/>
          </p:cNvSpPr>
          <p:nvPr>
            <p:ph type="title"/>
          </p:nvPr>
        </p:nvSpPr>
        <p:spPr>
          <a:xfrm>
            <a:off x="609600" y="3810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b="1" dirty="0" smtClean="0"/>
              <a:t>Good About  Body Lipids</a:t>
            </a:r>
          </a:p>
        </p:txBody>
      </p:sp>
      <p:sp>
        <p:nvSpPr>
          <p:cNvPr id="34819" name="Rectangle 5"/>
          <p:cNvSpPr>
            <a:spLocks noGrp="1"/>
          </p:cNvSpPr>
          <p:nvPr>
            <p:ph type="body" sz="half" idx="1"/>
          </p:nvPr>
        </p:nvSpPr>
        <p:spPr>
          <a:xfrm>
            <a:off x="0" y="1524000"/>
            <a:ext cx="4952999" cy="495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 smtClean="0"/>
              <a:t>Liberate 9 kcal per gram of TAG.</a:t>
            </a:r>
          </a:p>
          <a:p>
            <a:pPr eaLnBrk="1" hangingPunct="1"/>
            <a:r>
              <a:rPr lang="en-US" sz="3600" dirty="0" smtClean="0"/>
              <a:t>Major fuel at rest </a:t>
            </a:r>
          </a:p>
          <a:p>
            <a:pPr eaLnBrk="1" hangingPunct="1"/>
            <a:r>
              <a:rPr lang="en-US" sz="3600" b="1" dirty="0" smtClean="0"/>
              <a:t>Endurance Exercise</a:t>
            </a:r>
          </a:p>
          <a:p>
            <a:pPr eaLnBrk="1" hangingPunct="1"/>
            <a:r>
              <a:rPr lang="en-US" sz="3600" dirty="0" smtClean="0"/>
              <a:t>Stores Energy </a:t>
            </a:r>
          </a:p>
          <a:p>
            <a:pPr eaLnBrk="1" hangingPunct="1"/>
            <a:r>
              <a:rPr lang="en-US" sz="3600" dirty="0" smtClean="0"/>
              <a:t>Source of :</a:t>
            </a:r>
          </a:p>
          <a:p>
            <a:pPr lvl="1"/>
            <a:r>
              <a:rPr lang="en-US" sz="3400" dirty="0" smtClean="0">
                <a:solidFill>
                  <a:srgbClr val="C00000"/>
                </a:solidFill>
              </a:rPr>
              <a:t>Essential fatty acids</a:t>
            </a:r>
          </a:p>
          <a:p>
            <a:pPr lvl="1"/>
            <a:r>
              <a:rPr lang="en-US" sz="3400" dirty="0" smtClean="0">
                <a:solidFill>
                  <a:srgbClr val="C00000"/>
                </a:solidFill>
              </a:rPr>
              <a:t>Fat-soluble vitamins</a:t>
            </a:r>
          </a:p>
          <a:p>
            <a:pPr eaLnBrk="1" hangingPunct="1"/>
            <a:endParaRPr lang="en-US" sz="3600" dirty="0" smtClean="0"/>
          </a:p>
        </p:txBody>
      </p:sp>
      <p:sp>
        <p:nvSpPr>
          <p:cNvPr id="34820" name="Rectangle 6"/>
          <p:cNvSpPr>
            <a:spLocks noGrp="1"/>
          </p:cNvSpPr>
          <p:nvPr>
            <p:ph type="body" sz="half" idx="2"/>
          </p:nvPr>
        </p:nvSpPr>
        <p:spPr>
          <a:xfrm>
            <a:off x="4953000" y="1676400"/>
            <a:ext cx="4191000" cy="51816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3200" b="1" dirty="0" smtClean="0"/>
              <a:t>Regulates cell function</a:t>
            </a:r>
          </a:p>
          <a:p>
            <a:pPr eaLnBrk="1" hangingPunct="1"/>
            <a:r>
              <a:rPr lang="en-US" sz="3200" b="1" dirty="0" smtClean="0"/>
              <a:t>Maintains membrane structure</a:t>
            </a:r>
          </a:p>
          <a:p>
            <a:pPr eaLnBrk="1" hangingPunct="1"/>
            <a:r>
              <a:rPr lang="en-US" sz="3200" b="1" dirty="0" smtClean="0"/>
              <a:t>Improve nerve function</a:t>
            </a:r>
          </a:p>
          <a:p>
            <a:pPr eaLnBrk="1" hangingPunct="1"/>
            <a:r>
              <a:rPr lang="en-US" sz="3200" b="1" dirty="0" smtClean="0"/>
              <a:t>Provides flavors and textures of foods</a:t>
            </a:r>
          </a:p>
          <a:p>
            <a:pPr eaLnBrk="1" hangingPunct="1"/>
            <a:r>
              <a:rPr lang="en-US" sz="3200" b="1" dirty="0" smtClean="0"/>
              <a:t>Helps us feel satiated </a:t>
            </a:r>
          </a:p>
          <a:p>
            <a:pPr eaLnBrk="1" hangingPunct="1"/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429212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figure_05_13_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88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CFA7A-61F2-4874-B970-7928A7C3FC52}" type="slidenum">
              <a:rPr lang="en-US"/>
              <a:pPr>
                <a:defRPr/>
              </a:pPr>
              <a:t>855</a:t>
            </a:fld>
            <a:endParaRPr lang="en-US"/>
          </a:p>
        </p:txBody>
      </p:sp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Bad About : Fats and  Oils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8686800" cy="4922520"/>
          </a:xfrm>
        </p:spPr>
        <p:txBody>
          <a:bodyPr/>
          <a:lstStyle/>
          <a:p>
            <a:pPr lvl="1"/>
            <a:r>
              <a:rPr lang="en-US" sz="3600" dirty="0" smtClean="0"/>
              <a:t>Excess Fat makes Us  </a:t>
            </a:r>
            <a:r>
              <a:rPr lang="en-US" sz="3600" b="1" dirty="0" smtClean="0">
                <a:solidFill>
                  <a:srgbClr val="C00000"/>
                </a:solidFill>
              </a:rPr>
              <a:t>Obese</a:t>
            </a:r>
          </a:p>
          <a:p>
            <a:pPr lvl="1"/>
            <a:r>
              <a:rPr lang="en-US" sz="3600" dirty="0" smtClean="0"/>
              <a:t>Increases risk for </a:t>
            </a:r>
            <a:r>
              <a:rPr lang="en-US" sz="3600" b="1" dirty="0" smtClean="0"/>
              <a:t>Diabetes Mellitus</a:t>
            </a:r>
          </a:p>
          <a:p>
            <a:pPr lvl="1"/>
            <a:r>
              <a:rPr lang="en-US" sz="3600" dirty="0" smtClean="0"/>
              <a:t>Leads to Coronary Artery disease</a:t>
            </a:r>
          </a:p>
          <a:p>
            <a:pPr lvl="1"/>
            <a:r>
              <a:rPr lang="en-US" sz="3600" dirty="0" smtClean="0"/>
              <a:t>MI, Stroke</a:t>
            </a:r>
          </a:p>
          <a:p>
            <a:pPr lvl="1"/>
            <a:r>
              <a:rPr lang="en-US" sz="3600" dirty="0" smtClean="0"/>
              <a:t> </a:t>
            </a:r>
            <a:r>
              <a:rPr lang="en-US" sz="3600" b="1" dirty="0" smtClean="0"/>
              <a:t>Susceptible to Cancer </a:t>
            </a:r>
          </a:p>
          <a:p>
            <a:pPr lvl="1">
              <a:buFont typeface="Arial" pitchFamily="34" charset="0"/>
              <a:buNone/>
            </a:pPr>
            <a:endParaRPr lang="en-US" dirty="0" smtClean="0"/>
          </a:p>
        </p:txBody>
      </p:sp>
      <p:pic>
        <p:nvPicPr>
          <p:cNvPr id="22532" name="Picture 2" descr="http://upload.wikimedia.org/wikipedia/commons/9/9e/Obesity-waist_circumferen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83424"/>
            <a:ext cx="3352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5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Disorders OF 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389120"/>
          </a:xfrm>
        </p:spPr>
        <p:txBody>
          <a:bodyPr>
            <a:noAutofit/>
          </a:bodyPr>
          <a:lstStyle/>
          <a:p>
            <a:r>
              <a:rPr lang="en-US" sz="3200" dirty="0" smtClean="0"/>
              <a:t>Lipid Storage Disorders</a:t>
            </a:r>
          </a:p>
          <a:p>
            <a:r>
              <a:rPr lang="en-US" sz="3200" dirty="0" smtClean="0"/>
              <a:t>Obesity</a:t>
            </a:r>
          </a:p>
          <a:p>
            <a:r>
              <a:rPr lang="en-US" sz="3200" dirty="0" smtClean="0"/>
              <a:t>Atherosclerosis</a:t>
            </a:r>
          </a:p>
          <a:p>
            <a:r>
              <a:rPr lang="en-US" sz="3200" dirty="0" smtClean="0"/>
              <a:t>Respiratory Distress Syndrome</a:t>
            </a:r>
          </a:p>
          <a:p>
            <a:r>
              <a:rPr lang="en-US" sz="3200" dirty="0" smtClean="0"/>
              <a:t>Fatty Liver</a:t>
            </a:r>
          </a:p>
          <a:p>
            <a:r>
              <a:rPr lang="en-US" sz="3200" dirty="0" smtClean="0"/>
              <a:t>Hyperlipoproteinemias</a:t>
            </a:r>
          </a:p>
          <a:p>
            <a:r>
              <a:rPr lang="en-US" sz="3200" dirty="0" smtClean="0"/>
              <a:t>Hypolipoproteinemias</a:t>
            </a:r>
          </a:p>
          <a:p>
            <a:r>
              <a:rPr lang="en-US" sz="3200" dirty="0" smtClean="0"/>
              <a:t>Necrosis ,Oxidative damage of biomembranes due to Lipid peroxidation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7692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Lipid Storage Disorders</a:t>
            </a:r>
            <a:br>
              <a:rPr lang="en-US" b="1" dirty="0" smtClean="0"/>
            </a:br>
            <a:r>
              <a:rPr lang="en-US" b="1" dirty="0" smtClean="0"/>
              <a:t>Inborn Errors Of Lipid Metabolism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438912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Congenital Defects where deficient of Enzymes </a:t>
            </a:r>
          </a:p>
          <a:p>
            <a:r>
              <a:rPr lang="en-US" sz="4800" dirty="0" smtClean="0"/>
              <a:t>Affects an </a:t>
            </a:r>
            <a:r>
              <a:rPr lang="en-US" sz="4800" b="1" dirty="0" smtClean="0">
                <a:solidFill>
                  <a:srgbClr val="C00000"/>
                </a:solidFill>
              </a:rPr>
              <a:t>Abnormal accumulation of Lipid forms </a:t>
            </a:r>
          </a:p>
          <a:p>
            <a:r>
              <a:rPr lang="en-US" sz="4800" dirty="0" smtClean="0"/>
              <a:t>In cells and tissues affecting there functionality.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2051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7986537"/>
              </p:ext>
            </p:extLst>
          </p:nvPr>
        </p:nvGraphicFramePr>
        <p:xfrm>
          <a:off x="0" y="2"/>
          <a:ext cx="914400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8395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S.No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Lipid</a:t>
                      </a:r>
                      <a:r>
                        <a:rPr lang="en-US" sz="2800" baseline="0" dirty="0" smtClean="0"/>
                        <a:t> Storage Disorder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Enzyme</a:t>
                      </a:r>
                      <a:r>
                        <a:rPr lang="en-US" sz="2800" baseline="0" dirty="0" smtClean="0"/>
                        <a:t> Defect and Abnormal Accumulation of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876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Niemann Picks Disease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Sphingomyelinase</a:t>
                      </a:r>
                    </a:p>
                    <a:p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Sphingomyelins</a:t>
                      </a:r>
                      <a:endParaRPr lang="en-US" sz="2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876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Gaucher's Disease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Beta Glucocerebrosidase</a:t>
                      </a:r>
                    </a:p>
                    <a:p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Glucocerebrosides</a:t>
                      </a:r>
                      <a:endParaRPr lang="en-US" sz="2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126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Krabbe's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dirty="0" smtClean="0"/>
                        <a:t>Disease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Beta Galactosidase</a:t>
                      </a:r>
                    </a:p>
                    <a:p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Galactocerebrosides</a:t>
                      </a:r>
                      <a:endParaRPr lang="en-US" sz="2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648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Tay Sach’s Disease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Hexoseaminidase-A</a:t>
                      </a:r>
                    </a:p>
                    <a:p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Gangliosides</a:t>
                      </a:r>
                      <a:endParaRPr lang="en-US" sz="2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876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Ferber's Disease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Ceramidase</a:t>
                      </a:r>
                    </a:p>
                    <a:p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Ceramides</a:t>
                      </a:r>
                      <a:endParaRPr lang="en-US" sz="2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76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1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Fatty Acids (FA)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991600" cy="484632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Fatty </a:t>
            </a:r>
            <a:r>
              <a:rPr lang="en-US" sz="4400" dirty="0"/>
              <a:t>acids are </a:t>
            </a:r>
            <a:r>
              <a:rPr lang="en-US" sz="4400" b="1" dirty="0" smtClean="0">
                <a:solidFill>
                  <a:srgbClr val="C00000"/>
                </a:solidFill>
              </a:rPr>
              <a:t>responsible to form different forms of Lipids:</a:t>
            </a:r>
            <a:endParaRPr lang="en-US" sz="4400" dirty="0" smtClean="0"/>
          </a:p>
          <a:p>
            <a:pPr lvl="1"/>
            <a:r>
              <a:rPr lang="en-US" sz="4400" b="1" dirty="0" smtClean="0"/>
              <a:t>Simple Lipids</a:t>
            </a:r>
          </a:p>
          <a:p>
            <a:pPr lvl="1"/>
            <a:r>
              <a:rPr lang="en-US" sz="4400" b="1" dirty="0" smtClean="0"/>
              <a:t>Compound Lipids </a:t>
            </a:r>
          </a:p>
          <a:p>
            <a:pPr lvl="1"/>
            <a:r>
              <a:rPr lang="en-US" sz="4400" b="1" dirty="0" smtClean="0"/>
              <a:t>Miscellaneous Lipids</a:t>
            </a:r>
          </a:p>
          <a:p>
            <a:pPr marL="0" indent="0">
              <a:buNone/>
            </a:pPr>
            <a:endParaRPr lang="en-US" sz="4400" b="1" dirty="0" smtClean="0"/>
          </a:p>
          <a:p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Common </a:t>
            </a:r>
            <a:br>
              <a:rPr lang="en-US" b="1" dirty="0" smtClean="0"/>
            </a:br>
            <a:r>
              <a:rPr lang="en-US" b="1" dirty="0" smtClean="0"/>
              <a:t>Lipids Associated Disorders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Obesity</a:t>
            </a:r>
          </a:p>
          <a:p>
            <a:r>
              <a:rPr lang="en-US" sz="4800" b="1" dirty="0" smtClean="0">
                <a:solidFill>
                  <a:srgbClr val="C00000"/>
                </a:solidFill>
              </a:rPr>
              <a:t>Atherosclerosis</a:t>
            </a:r>
          </a:p>
          <a:p>
            <a:r>
              <a:rPr lang="en-US" sz="4800" b="1" dirty="0" smtClean="0">
                <a:solidFill>
                  <a:srgbClr val="C00000"/>
                </a:solidFill>
              </a:rPr>
              <a:t>Coronary Heart Disease</a:t>
            </a:r>
          </a:p>
          <a:p>
            <a:r>
              <a:rPr lang="en-US" sz="4800" b="1" dirty="0" smtClean="0">
                <a:solidFill>
                  <a:srgbClr val="C00000"/>
                </a:solidFill>
              </a:rPr>
              <a:t>Hypertension</a:t>
            </a:r>
          </a:p>
          <a:p>
            <a:r>
              <a:rPr lang="en-US" sz="4800" b="1" dirty="0" smtClean="0">
                <a:solidFill>
                  <a:srgbClr val="C00000"/>
                </a:solidFill>
              </a:rPr>
              <a:t>Diabetes Mellitus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80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0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Disorders </a:t>
            </a:r>
            <a:r>
              <a:rPr lang="en-US" b="1" dirty="0" smtClean="0"/>
              <a:t>Related To TAG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38912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</a:rPr>
              <a:t>Obesity</a:t>
            </a:r>
          </a:p>
          <a:p>
            <a:r>
              <a:rPr lang="en-US" sz="4000" dirty="0"/>
              <a:t>TAG is stored as reservoir of energy in concentrated and anhydrous form.</a:t>
            </a:r>
          </a:p>
          <a:p>
            <a:pPr marL="0" indent="0">
              <a:buNone/>
            </a:pPr>
            <a:endParaRPr lang="en-US" sz="4000" b="1" dirty="0" smtClean="0"/>
          </a:p>
          <a:p>
            <a:r>
              <a:rPr lang="en-US" sz="4000" b="1" dirty="0" smtClean="0"/>
              <a:t>Adipose tissue </a:t>
            </a:r>
            <a:r>
              <a:rPr lang="en-US" sz="4000" dirty="0" smtClean="0"/>
              <a:t>is most predominant in a </a:t>
            </a:r>
            <a:r>
              <a:rPr lang="en-US" sz="4000" b="1" dirty="0" smtClean="0"/>
              <a:t>subcutaneous layer </a:t>
            </a:r>
            <a:r>
              <a:rPr lang="en-US" sz="4000" dirty="0" smtClean="0"/>
              <a:t>and in </a:t>
            </a:r>
            <a:r>
              <a:rPr lang="en-US" sz="4000" b="1" dirty="0" smtClean="0"/>
              <a:t>abdominal cavity</a:t>
            </a:r>
            <a:r>
              <a:rPr lang="en-US" sz="4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912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8686800" cy="54864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Normal Fat content of adult:</a:t>
            </a:r>
          </a:p>
          <a:p>
            <a:pPr lvl="1"/>
            <a:r>
              <a:rPr lang="en-US" sz="4600" b="1" dirty="0" smtClean="0"/>
              <a:t>Men 21%</a:t>
            </a:r>
          </a:p>
          <a:p>
            <a:pPr lvl="1"/>
            <a:r>
              <a:rPr lang="en-US" sz="4600" b="1" dirty="0" smtClean="0"/>
              <a:t>Women 26%</a:t>
            </a:r>
          </a:p>
          <a:p>
            <a:r>
              <a:rPr lang="en-US" sz="4800" dirty="0" smtClean="0"/>
              <a:t>If the</a:t>
            </a:r>
            <a:r>
              <a:rPr lang="en-US" sz="4800" dirty="0" smtClean="0">
                <a:solidFill>
                  <a:srgbClr val="C00000"/>
                </a:solidFill>
              </a:rPr>
              <a:t> </a:t>
            </a:r>
            <a:r>
              <a:rPr lang="en-US" sz="4800" b="1" dirty="0" smtClean="0">
                <a:solidFill>
                  <a:srgbClr val="C00000"/>
                </a:solidFill>
              </a:rPr>
              <a:t>Fat</a:t>
            </a:r>
            <a:r>
              <a:rPr lang="en-US" sz="4800" dirty="0" smtClean="0">
                <a:solidFill>
                  <a:srgbClr val="C00000"/>
                </a:solidFill>
              </a:rPr>
              <a:t> </a:t>
            </a:r>
            <a:r>
              <a:rPr lang="en-US" sz="4800" dirty="0" smtClean="0"/>
              <a:t>content of an adult body goes </a:t>
            </a:r>
            <a:r>
              <a:rPr lang="en-US" sz="4800" b="1" dirty="0" smtClean="0">
                <a:solidFill>
                  <a:srgbClr val="C00000"/>
                </a:solidFill>
              </a:rPr>
              <a:t>above the normal </a:t>
            </a:r>
            <a:r>
              <a:rPr lang="en-US" sz="4800" dirty="0" smtClean="0"/>
              <a:t>content the condition is termed as </a:t>
            </a:r>
            <a:r>
              <a:rPr lang="en-US" sz="4800" b="1" dirty="0" smtClean="0">
                <a:solidFill>
                  <a:srgbClr val="C00000"/>
                </a:solidFill>
              </a:rPr>
              <a:t>Obesity.</a:t>
            </a:r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4222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dirty="0" smtClean="0"/>
              <a:t>Obesity has </a:t>
            </a:r>
            <a:r>
              <a:rPr lang="en-US" sz="5400" b="1" dirty="0" smtClean="0"/>
              <a:t>excess fat depots.</a:t>
            </a:r>
          </a:p>
          <a:p>
            <a:r>
              <a:rPr lang="en-US" sz="5400" b="1" dirty="0" smtClean="0">
                <a:solidFill>
                  <a:srgbClr val="C00000"/>
                </a:solidFill>
              </a:rPr>
              <a:t>Truncal/central obesity </a:t>
            </a:r>
            <a:r>
              <a:rPr lang="en-US" sz="5400" dirty="0" smtClean="0"/>
              <a:t>is a risk factor for heart attack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165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02920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Obesity</a:t>
            </a:r>
            <a:r>
              <a:rPr lang="en-US" sz="4400" dirty="0"/>
              <a:t> has abnormal Lipid metabolism</a:t>
            </a:r>
            <a:r>
              <a:rPr lang="en-US" sz="4400" dirty="0" smtClean="0"/>
              <a:t>.</a:t>
            </a:r>
          </a:p>
          <a:p>
            <a:pPr marL="0" indent="0">
              <a:buNone/>
            </a:pPr>
            <a:endParaRPr lang="en-US" sz="4400" dirty="0" smtClean="0"/>
          </a:p>
          <a:p>
            <a:r>
              <a:rPr lang="en-US" sz="4400" dirty="0" smtClean="0"/>
              <a:t>Increased Blood Cholesterol and Lipoproteins.</a:t>
            </a:r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6777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Obese persons </a:t>
            </a:r>
            <a:r>
              <a:rPr lang="en-US" sz="4800" dirty="0"/>
              <a:t>has </a:t>
            </a:r>
            <a:r>
              <a:rPr lang="en-US" sz="4800" b="1" dirty="0">
                <a:solidFill>
                  <a:srgbClr val="C00000"/>
                </a:solidFill>
              </a:rPr>
              <a:t>high risk of Diabetes mellitus, Atherosclerosis and CVD.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4221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971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 smtClean="0"/>
              <a:t>Questions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2585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382000" cy="51816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600" b="1" dirty="0" smtClean="0"/>
              <a:t>Long Answer Questions</a:t>
            </a:r>
            <a:endParaRPr lang="en-US" sz="3600" b="1" dirty="0"/>
          </a:p>
          <a:p>
            <a:r>
              <a:rPr lang="en-US" sz="4800" b="1" dirty="0" smtClean="0"/>
              <a:t>Define </a:t>
            </a:r>
            <a:r>
              <a:rPr lang="en-US" sz="4800" b="1" dirty="0"/>
              <a:t>Lipids </a:t>
            </a:r>
            <a:r>
              <a:rPr lang="en-US" sz="4800" dirty="0"/>
              <a:t>(Bloor’s Definition). Classify </a:t>
            </a:r>
            <a:r>
              <a:rPr lang="en-US" sz="4800" dirty="0" smtClean="0"/>
              <a:t>Lipids  </a:t>
            </a:r>
            <a:r>
              <a:rPr lang="en-US" sz="4800" dirty="0"/>
              <a:t>with suitable examples.</a:t>
            </a:r>
          </a:p>
          <a:p>
            <a:r>
              <a:rPr lang="en-US" sz="4800" dirty="0" smtClean="0"/>
              <a:t>Define </a:t>
            </a:r>
            <a:r>
              <a:rPr lang="en-US" sz="4800" b="1" dirty="0"/>
              <a:t>F</a:t>
            </a:r>
            <a:r>
              <a:rPr lang="en-US" sz="4800" b="1" dirty="0" smtClean="0"/>
              <a:t>atty </a:t>
            </a:r>
            <a:r>
              <a:rPr lang="en-US" sz="4800" b="1" dirty="0"/>
              <a:t>acids</a:t>
            </a:r>
            <a:r>
              <a:rPr lang="en-US" sz="4800" dirty="0"/>
              <a:t>. </a:t>
            </a:r>
            <a:r>
              <a:rPr lang="en-US" sz="4800" b="1" dirty="0"/>
              <a:t>Classify </a:t>
            </a:r>
            <a:r>
              <a:rPr lang="en-US" sz="4800" dirty="0"/>
              <a:t>them </a:t>
            </a:r>
            <a:r>
              <a:rPr lang="en-US" sz="4800" dirty="0" smtClean="0"/>
              <a:t>with different modes and  </a:t>
            </a:r>
            <a:r>
              <a:rPr lang="en-US" sz="4800" dirty="0"/>
              <a:t>suitable examples</a:t>
            </a:r>
            <a:r>
              <a:rPr lang="en-US" sz="4800" dirty="0" smtClean="0"/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6173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4389120"/>
          </a:xfrm>
        </p:spPr>
        <p:txBody>
          <a:bodyPr>
            <a:noAutofit/>
          </a:bodyPr>
          <a:lstStyle/>
          <a:p>
            <a:r>
              <a:rPr lang="en-US" sz="4800" dirty="0"/>
              <a:t>What are </a:t>
            </a:r>
            <a:r>
              <a:rPr lang="en-US" sz="4800" b="1" dirty="0" smtClean="0"/>
              <a:t>Compound </a:t>
            </a:r>
            <a:r>
              <a:rPr lang="en-US" sz="4800" b="1" dirty="0"/>
              <a:t>lipids</a:t>
            </a:r>
            <a:r>
              <a:rPr lang="en-US" sz="4800" dirty="0"/>
              <a:t>? Describe chemistry &amp; functions of </a:t>
            </a:r>
            <a:r>
              <a:rPr lang="en-US" sz="4800" dirty="0" smtClean="0"/>
              <a:t>Phospholipids</a:t>
            </a:r>
            <a:r>
              <a:rPr lang="en-US" sz="4800" dirty="0"/>
              <a:t>.</a:t>
            </a:r>
          </a:p>
          <a:p>
            <a:r>
              <a:rPr lang="en-US" sz="4800" dirty="0"/>
              <a:t>What are </a:t>
            </a:r>
            <a:r>
              <a:rPr lang="en-US" sz="4800" b="1" dirty="0"/>
              <a:t>Sterols</a:t>
            </a:r>
            <a:r>
              <a:rPr lang="en-US" sz="4800" dirty="0"/>
              <a:t>? Describe the structure, </a:t>
            </a:r>
            <a:r>
              <a:rPr lang="en-US" sz="4800" dirty="0" smtClean="0"/>
              <a:t>dietary sources</a:t>
            </a:r>
            <a:r>
              <a:rPr lang="en-US" sz="4800" dirty="0"/>
              <a:t>, properties &amp; functions of Cholesterol.</a:t>
            </a:r>
          </a:p>
          <a:p>
            <a:endParaRPr lang="en-US" sz="48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4402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Fatty Acids Are Derived 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5400" b="1" dirty="0" smtClean="0"/>
              <a:t>Fatty acids are classified under </a:t>
            </a:r>
            <a:r>
              <a:rPr lang="en-US" sz="5400" b="1" dirty="0" smtClean="0">
                <a:solidFill>
                  <a:srgbClr val="C00000"/>
                </a:solidFill>
              </a:rPr>
              <a:t>Derived Lipids:</a:t>
            </a:r>
          </a:p>
          <a:p>
            <a:pPr lvl="1"/>
            <a:r>
              <a:rPr lang="en-US" sz="5200" b="1" dirty="0" smtClean="0"/>
              <a:t>Since Fatty </a:t>
            </a:r>
            <a:r>
              <a:rPr lang="en-US" sz="5200" b="1" dirty="0"/>
              <a:t>acids </a:t>
            </a:r>
            <a:r>
              <a:rPr lang="en-US" sz="5200" dirty="0" smtClean="0"/>
              <a:t>are </a:t>
            </a:r>
            <a:r>
              <a:rPr lang="en-US" sz="5200" b="1" dirty="0">
                <a:solidFill>
                  <a:srgbClr val="0070C0"/>
                </a:solidFill>
              </a:rPr>
              <a:t>H</a:t>
            </a:r>
            <a:r>
              <a:rPr lang="en-US" sz="5200" b="1" dirty="0" smtClean="0">
                <a:solidFill>
                  <a:srgbClr val="0070C0"/>
                </a:solidFill>
              </a:rPr>
              <a:t>ydrolytic products of Simple and Compound Lipids</a:t>
            </a:r>
            <a:r>
              <a:rPr lang="en-US" sz="5200" dirty="0" smtClean="0"/>
              <a:t>.</a:t>
            </a:r>
            <a:endParaRPr lang="en-US" sz="5200" dirty="0"/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5900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5410200"/>
          </a:xfrm>
        </p:spPr>
        <p:txBody>
          <a:bodyPr>
            <a:normAutofit/>
          </a:bodyPr>
          <a:lstStyle/>
          <a:p>
            <a:pPr algn="ctr"/>
            <a:r>
              <a:rPr lang="en-US" sz="3900" b="1" dirty="0"/>
              <a:t>Write Short Notes.	</a:t>
            </a:r>
            <a:r>
              <a:rPr lang="en-US" b="1" dirty="0"/>
              <a:t>		</a:t>
            </a:r>
            <a:endParaRPr lang="en-US" dirty="0"/>
          </a:p>
          <a:p>
            <a:pPr lvl="0"/>
            <a:r>
              <a:rPr lang="en-US" sz="4400" dirty="0"/>
              <a:t>Biomedical importance of </a:t>
            </a:r>
            <a:r>
              <a:rPr lang="en-US" sz="4400" dirty="0" smtClean="0"/>
              <a:t>body Lipids</a:t>
            </a:r>
            <a:endParaRPr lang="en-US" sz="4400" dirty="0"/>
          </a:p>
          <a:p>
            <a:pPr lvl="0"/>
            <a:r>
              <a:rPr lang="en-US" sz="4400" dirty="0"/>
              <a:t>Essential fatty acids (PUFAs) &amp; </a:t>
            </a:r>
            <a:r>
              <a:rPr lang="en-US" sz="4400" dirty="0" smtClean="0"/>
              <a:t>their </a:t>
            </a:r>
            <a:r>
              <a:rPr lang="en-US" sz="4400" dirty="0"/>
              <a:t>role in the body.</a:t>
            </a:r>
          </a:p>
          <a:p>
            <a:pPr lvl="0"/>
            <a:r>
              <a:rPr lang="en-US" sz="4400" dirty="0" smtClean="0"/>
              <a:t>Triacylglycerol/Neutral </a:t>
            </a:r>
            <a:r>
              <a:rPr lang="en-US" sz="4400" dirty="0"/>
              <a:t>Fats- Structure &amp; Function.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105400"/>
          </a:xfrm>
        </p:spPr>
        <p:txBody>
          <a:bodyPr>
            <a:normAutofit/>
          </a:bodyPr>
          <a:lstStyle/>
          <a:p>
            <a:pPr lvl="0"/>
            <a:r>
              <a:rPr lang="en-US" sz="4400" dirty="0"/>
              <a:t>Rancidity- Causes &amp; Prevention.</a:t>
            </a:r>
          </a:p>
          <a:p>
            <a:pPr lvl="0"/>
            <a:r>
              <a:rPr lang="en-US" sz="4400" dirty="0" smtClean="0"/>
              <a:t>Gycolipids/Cerebrosides/Gangliosides</a:t>
            </a:r>
            <a:endParaRPr lang="en-US" sz="4400" dirty="0"/>
          </a:p>
          <a:p>
            <a:pPr lvl="0"/>
            <a:r>
              <a:rPr lang="en-US" sz="4400" dirty="0"/>
              <a:t>Lipoproteins- Chemistry, types &amp; functions</a:t>
            </a:r>
          </a:p>
          <a:p>
            <a:pPr lvl="0"/>
            <a:r>
              <a:rPr lang="en-US" sz="4400" dirty="0"/>
              <a:t>Eicosanoids/Prostaglandins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5918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81000"/>
            <a:ext cx="8839200" cy="5943600"/>
          </a:xfrm>
        </p:spPr>
        <p:txBody>
          <a:bodyPr>
            <a:noAutofit/>
          </a:bodyPr>
          <a:lstStyle/>
          <a:p>
            <a:r>
              <a:rPr lang="en-US" sz="3600" dirty="0"/>
              <a:t>Therapeutic uses of Prostaglandins</a:t>
            </a:r>
          </a:p>
          <a:p>
            <a:pPr lvl="0"/>
            <a:r>
              <a:rPr lang="en-US" sz="3600" dirty="0"/>
              <a:t>Distinguish between Fats &amp; Waxes</a:t>
            </a:r>
          </a:p>
          <a:p>
            <a:pPr lvl="0"/>
            <a:r>
              <a:rPr lang="en-US" sz="3600" dirty="0"/>
              <a:t>Nomenclature &amp; Isomerism of fatty </a:t>
            </a:r>
            <a:r>
              <a:rPr lang="en-US" sz="3600" dirty="0" smtClean="0"/>
              <a:t>acids</a:t>
            </a:r>
          </a:p>
          <a:p>
            <a:pPr lvl="0"/>
            <a:r>
              <a:rPr lang="en-US" sz="3600" dirty="0" smtClean="0"/>
              <a:t>Omega 3 fatty acids and their importance</a:t>
            </a:r>
            <a:endParaRPr lang="en-US" sz="3600" dirty="0"/>
          </a:p>
          <a:p>
            <a:pPr lvl="0"/>
            <a:r>
              <a:rPr lang="en-US" sz="3600" dirty="0"/>
              <a:t>Amphipathic nature of lipids and </a:t>
            </a:r>
            <a:r>
              <a:rPr lang="en-US" sz="3600" dirty="0" smtClean="0"/>
              <a:t>their roles</a:t>
            </a:r>
            <a:endParaRPr lang="en-US" sz="3600" dirty="0"/>
          </a:p>
          <a:p>
            <a:pPr lvl="0"/>
            <a:r>
              <a:rPr lang="en-US" sz="3600" dirty="0"/>
              <a:t>Distinguish between </a:t>
            </a:r>
            <a:r>
              <a:rPr lang="en-US" sz="3600" dirty="0" smtClean="0"/>
              <a:t>Fats </a:t>
            </a:r>
            <a:r>
              <a:rPr lang="en-US" sz="3600" dirty="0"/>
              <a:t>&amp; </a:t>
            </a:r>
            <a:r>
              <a:rPr lang="en-US" sz="3600" dirty="0" smtClean="0"/>
              <a:t>Oils</a:t>
            </a:r>
            <a:endParaRPr lang="en-US" sz="3600" dirty="0"/>
          </a:p>
          <a:p>
            <a:pPr lvl="0"/>
            <a:r>
              <a:rPr lang="en-US" sz="3600" dirty="0" smtClean="0"/>
              <a:t>Enumerate biomedical </a:t>
            </a:r>
            <a:r>
              <a:rPr lang="en-US" sz="3600" dirty="0"/>
              <a:t>important lipids with their </a:t>
            </a:r>
            <a:r>
              <a:rPr lang="en-US" sz="3600" dirty="0" smtClean="0"/>
              <a:t>classes</a:t>
            </a:r>
          </a:p>
          <a:p>
            <a:pPr lvl="0"/>
            <a:r>
              <a:rPr lang="en-US" sz="3600" dirty="0" smtClean="0"/>
              <a:t>Properties of Fatty acids.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2072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372600" cy="5791200"/>
          </a:xfrm>
        </p:spPr>
        <p:txBody>
          <a:bodyPr>
            <a:noAutofit/>
          </a:bodyPr>
          <a:lstStyle/>
          <a:p>
            <a:r>
              <a:rPr lang="en-US" sz="4400" dirty="0" smtClean="0"/>
              <a:t>Simple </a:t>
            </a:r>
            <a:r>
              <a:rPr lang="en-US" sz="4400" dirty="0"/>
              <a:t>L</a:t>
            </a:r>
            <a:r>
              <a:rPr lang="en-US" sz="4400" dirty="0" smtClean="0"/>
              <a:t>ipids </a:t>
            </a:r>
            <a:r>
              <a:rPr lang="en-US" sz="4400" dirty="0"/>
              <a:t>with their examples</a:t>
            </a:r>
          </a:p>
          <a:p>
            <a:pPr lvl="0"/>
            <a:r>
              <a:rPr lang="en-US" sz="4400" dirty="0"/>
              <a:t>Enumerate </a:t>
            </a:r>
            <a:r>
              <a:rPr lang="en-US" sz="4400" dirty="0" smtClean="0"/>
              <a:t>Compound </a:t>
            </a:r>
            <a:r>
              <a:rPr lang="en-US" sz="4400" dirty="0"/>
              <a:t>L</a:t>
            </a:r>
            <a:r>
              <a:rPr lang="en-US" sz="4400" dirty="0" smtClean="0"/>
              <a:t>ipids </a:t>
            </a:r>
            <a:r>
              <a:rPr lang="en-US" sz="4400" dirty="0"/>
              <a:t>&amp; one function of each</a:t>
            </a:r>
          </a:p>
          <a:p>
            <a:pPr lvl="0"/>
            <a:r>
              <a:rPr lang="en-US" sz="4400" dirty="0"/>
              <a:t>Name the </a:t>
            </a:r>
            <a:r>
              <a:rPr lang="en-US" sz="4400" dirty="0" smtClean="0"/>
              <a:t>Derived </a:t>
            </a:r>
            <a:r>
              <a:rPr lang="en-US" sz="4400" dirty="0"/>
              <a:t>lipids &amp; their </a:t>
            </a:r>
            <a:r>
              <a:rPr lang="en-US" sz="4400" dirty="0" smtClean="0"/>
              <a:t>functions</a:t>
            </a:r>
          </a:p>
          <a:p>
            <a:pPr lvl="0"/>
            <a:r>
              <a:rPr lang="en-US" sz="4400" dirty="0" smtClean="0"/>
              <a:t>Trans Fats </a:t>
            </a:r>
          </a:p>
          <a:p>
            <a:pPr lvl="0"/>
            <a:r>
              <a:rPr lang="en-US" sz="4400" dirty="0" smtClean="0"/>
              <a:t>Tests </a:t>
            </a:r>
            <a:r>
              <a:rPr lang="en-US" sz="4400" dirty="0"/>
              <a:t>to check the purity of fats &amp; oils/Characteristic number of </a:t>
            </a:r>
            <a:r>
              <a:rPr lang="en-US" sz="4400" dirty="0" smtClean="0"/>
              <a:t>Fats</a:t>
            </a:r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6191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19400"/>
            <a:ext cx="8610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Revision Questions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55973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382000" cy="5867400"/>
          </a:xfrm>
        </p:spPr>
        <p:txBody>
          <a:bodyPr>
            <a:noAutofit/>
          </a:bodyPr>
          <a:lstStyle/>
          <a:p>
            <a:pPr lvl="0"/>
            <a:r>
              <a:rPr lang="en-US" sz="4000" dirty="0"/>
              <a:t>Define Lipids</a:t>
            </a:r>
          </a:p>
          <a:p>
            <a:pPr lvl="0"/>
            <a:r>
              <a:rPr lang="en-US" sz="4000" dirty="0"/>
              <a:t>Number and Names of Lipid Classes</a:t>
            </a:r>
          </a:p>
          <a:p>
            <a:pPr lvl="0"/>
            <a:r>
              <a:rPr lang="en-US" sz="4000" dirty="0"/>
              <a:t>Define Derived Lipids</a:t>
            </a:r>
          </a:p>
          <a:p>
            <a:pPr lvl="0"/>
            <a:r>
              <a:rPr lang="en-US" sz="4000" dirty="0"/>
              <a:t>Examples of Derived Lipids</a:t>
            </a:r>
          </a:p>
          <a:p>
            <a:pPr lvl="0"/>
            <a:r>
              <a:rPr lang="en-US" sz="4000" dirty="0"/>
              <a:t>Define Fatty acids</a:t>
            </a:r>
          </a:p>
          <a:p>
            <a:pPr lvl="0"/>
            <a:r>
              <a:rPr lang="en-US" sz="4000" dirty="0"/>
              <a:t>What is Delta and Omega end</a:t>
            </a:r>
          </a:p>
          <a:p>
            <a:pPr lvl="0"/>
            <a:r>
              <a:rPr lang="en-US" sz="4000" dirty="0"/>
              <a:t>What is Beta Carbon of a Fatty acid</a:t>
            </a:r>
          </a:p>
          <a:p>
            <a:pPr lvl="0"/>
            <a:r>
              <a:rPr lang="en-US" sz="4000" dirty="0"/>
              <a:t>6 Modes of Classification of Fatty acids</a:t>
            </a:r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147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458200" cy="5943600"/>
          </a:xfrm>
        </p:spPr>
        <p:txBody>
          <a:bodyPr>
            <a:noAutofit/>
          </a:bodyPr>
          <a:lstStyle/>
          <a:p>
            <a:pPr lvl="0"/>
            <a:r>
              <a:rPr lang="en-US" sz="3200" dirty="0"/>
              <a:t>Fatty acids with one double bond is:--------------</a:t>
            </a:r>
          </a:p>
          <a:p>
            <a:pPr lvl="0"/>
            <a:r>
              <a:rPr lang="en-US" sz="3200" dirty="0"/>
              <a:t>Name most predominant Fatty acid of human body-----</a:t>
            </a:r>
          </a:p>
          <a:p>
            <a:pPr lvl="0"/>
            <a:r>
              <a:rPr lang="en-US" sz="3200" dirty="0"/>
              <a:t>Most easily metabolized fatty acids are :------------,____________- and _____________</a:t>
            </a:r>
          </a:p>
          <a:p>
            <a:pPr lvl="0"/>
            <a:r>
              <a:rPr lang="en-US" sz="3200" dirty="0"/>
              <a:t>Fatty acid with odd and even number carbon atoms are:</a:t>
            </a:r>
          </a:p>
          <a:p>
            <a:pPr lvl="0"/>
            <a:r>
              <a:rPr lang="en-US" sz="3200" dirty="0"/>
              <a:t>PUFAs are Fatty acids with---------------------</a:t>
            </a:r>
          </a:p>
          <a:p>
            <a:pPr lvl="0"/>
            <a:r>
              <a:rPr lang="en-US" sz="3200" dirty="0"/>
              <a:t>Name </a:t>
            </a:r>
            <a:r>
              <a:rPr lang="en-US" sz="3200" dirty="0" smtClean="0"/>
              <a:t>PUFAs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7816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458200" cy="6019800"/>
          </a:xfrm>
        </p:spPr>
        <p:txBody>
          <a:bodyPr>
            <a:normAutofit/>
          </a:bodyPr>
          <a:lstStyle/>
          <a:p>
            <a:pPr lvl="0"/>
            <a:endParaRPr lang="en-US" dirty="0" smtClean="0"/>
          </a:p>
          <a:p>
            <a:pPr lvl="0"/>
            <a:r>
              <a:rPr lang="en-US" sz="3600" dirty="0"/>
              <a:t>Are Nutritionally Essential Fatty acids and PUFAs same</a:t>
            </a:r>
          </a:p>
          <a:p>
            <a:pPr lvl="0"/>
            <a:r>
              <a:rPr lang="en-US" sz="3600" dirty="0"/>
              <a:t>Name branched Chain and Odd Number Fatty acids</a:t>
            </a:r>
          </a:p>
          <a:p>
            <a:pPr lvl="0"/>
            <a:r>
              <a:rPr lang="en-US" sz="3600" dirty="0" smtClean="0"/>
              <a:t>Name </a:t>
            </a:r>
            <a:r>
              <a:rPr lang="en-US" sz="3600" dirty="0"/>
              <a:t>Cyclic and Hydroxy Fatty acids</a:t>
            </a:r>
          </a:p>
          <a:p>
            <a:pPr lvl="0"/>
            <a:r>
              <a:rPr lang="en-US" sz="3600" dirty="0"/>
              <a:t>What are Cis and Trans Fatty acids</a:t>
            </a:r>
          </a:p>
          <a:p>
            <a:pPr lvl="0"/>
            <a:r>
              <a:rPr lang="en-US" sz="3600" dirty="0"/>
              <a:t>Name Omega 3 Fatty  acids and 3 Main Roles</a:t>
            </a:r>
          </a:p>
          <a:p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53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458200" cy="5410200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Criteria for Sub classification of Simple Lipids</a:t>
            </a:r>
          </a:p>
          <a:p>
            <a:pPr lvl="0"/>
            <a:r>
              <a:rPr lang="en-US" sz="3600" dirty="0"/>
              <a:t>Define Simple lipids</a:t>
            </a:r>
          </a:p>
          <a:p>
            <a:pPr lvl="0"/>
            <a:r>
              <a:rPr lang="en-US" sz="3600" dirty="0"/>
              <a:t>Examples/Subtypes of Simple Lipids</a:t>
            </a:r>
          </a:p>
          <a:p>
            <a:pPr lvl="0"/>
            <a:r>
              <a:rPr lang="en-US" sz="3600" dirty="0"/>
              <a:t>What is a Class of Fat/Oil and its chemical name</a:t>
            </a:r>
          </a:p>
          <a:p>
            <a:pPr lvl="0"/>
            <a:r>
              <a:rPr lang="en-US" sz="3600" dirty="0"/>
              <a:t>Define Waxes</a:t>
            </a:r>
          </a:p>
          <a:p>
            <a:pPr lvl="0"/>
            <a:r>
              <a:rPr lang="en-US" sz="3600" dirty="0"/>
              <a:t>Name body Wax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9643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8915400" cy="5486400"/>
          </a:xfrm>
        </p:spPr>
        <p:txBody>
          <a:bodyPr>
            <a:noAutofit/>
          </a:bodyPr>
          <a:lstStyle/>
          <a:p>
            <a:r>
              <a:rPr lang="en-US" sz="4800" dirty="0" smtClean="0"/>
              <a:t>Differences of Fats and Oils</a:t>
            </a:r>
          </a:p>
          <a:p>
            <a:r>
              <a:rPr lang="en-US" sz="4800" dirty="0" smtClean="0"/>
              <a:t>Occurrence and Role of TAG</a:t>
            </a:r>
          </a:p>
          <a:p>
            <a:r>
              <a:rPr lang="en-US" sz="4800" dirty="0" smtClean="0"/>
              <a:t>Definition Compound Lipids </a:t>
            </a:r>
          </a:p>
          <a:p>
            <a:r>
              <a:rPr lang="en-US" sz="4800" dirty="0" smtClean="0"/>
              <a:t>Types of Compound lipids</a:t>
            </a:r>
          </a:p>
          <a:p>
            <a:r>
              <a:rPr lang="en-US" sz="4800" dirty="0" smtClean="0"/>
              <a:t>Sphingophospholipid Examples</a:t>
            </a:r>
          </a:p>
        </p:txBody>
      </p:sp>
    </p:spTree>
    <p:extLst>
      <p:ext uri="{BB962C8B-B14F-4D97-AF65-F5344CB8AC3E}">
        <p14:creationId xmlns:p14="http://schemas.microsoft.com/office/powerpoint/2010/main" val="202365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pPr algn="ctr"/>
            <a:r>
              <a:rPr lang="en-US" sz="6000" b="1" dirty="0" smtClean="0"/>
              <a:t>Definition of Fatty aci</a:t>
            </a:r>
            <a:r>
              <a:rPr lang="en-US" b="1" dirty="0" smtClean="0"/>
              <a:t>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886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181600"/>
          </a:xfrm>
        </p:spPr>
        <p:txBody>
          <a:bodyPr>
            <a:noAutofit/>
          </a:bodyPr>
          <a:lstStyle/>
          <a:p>
            <a:r>
              <a:rPr lang="en-US" sz="4400" dirty="0"/>
              <a:t>Number and Names Of Glycerophospholipids</a:t>
            </a:r>
          </a:p>
          <a:p>
            <a:r>
              <a:rPr lang="en-US" sz="4400" dirty="0"/>
              <a:t>Hormonal role of Phospholipds</a:t>
            </a:r>
          </a:p>
          <a:p>
            <a:r>
              <a:rPr lang="en-US" sz="4400" dirty="0"/>
              <a:t>Chemical name of Lung </a:t>
            </a:r>
            <a:r>
              <a:rPr lang="en-US" sz="4400" dirty="0" smtClean="0"/>
              <a:t>Surfactant</a:t>
            </a:r>
          </a:p>
          <a:p>
            <a:r>
              <a:rPr lang="en-US" sz="4400" dirty="0" smtClean="0"/>
              <a:t>Which Compound Lipid is a Lipid and Protein?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5568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305800" cy="11430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1203" name="Picture 3" descr="C:\Thibodeau\My Documents\A - DIANE - FOLDER\Oh Canada !\Slid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533400" y="1524000"/>
            <a:ext cx="6019800" cy="1676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6042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1460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IN" b="1" dirty="0" smtClean="0"/>
              <a:t>Dr Anissa Atif Mirza</a:t>
            </a:r>
            <a:br>
              <a:rPr lang="en-IN" b="1" dirty="0" smtClean="0"/>
            </a:br>
            <a:r>
              <a:rPr lang="en-IN" b="1" dirty="0" smtClean="0"/>
              <a:t>Biochemistry Department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95783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1371600"/>
            <a:ext cx="9525000" cy="56388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Fatty acids are </a:t>
            </a:r>
            <a:r>
              <a:rPr lang="en-US" sz="4400" b="1" dirty="0" smtClean="0">
                <a:solidFill>
                  <a:srgbClr val="C00000"/>
                </a:solidFill>
              </a:rPr>
              <a:t>chemically Organic acids </a:t>
            </a:r>
          </a:p>
          <a:p>
            <a:pPr marL="0" indent="0">
              <a:buNone/>
            </a:pPr>
            <a:endParaRPr lang="en-US" sz="4400" b="1" dirty="0" smtClean="0">
              <a:solidFill>
                <a:srgbClr val="C00000"/>
              </a:solidFill>
            </a:endParaRPr>
          </a:p>
          <a:p>
            <a:r>
              <a:rPr lang="en-US" sz="4400" dirty="0" smtClean="0"/>
              <a:t>With </a:t>
            </a:r>
            <a:r>
              <a:rPr lang="en-US" sz="4400" b="1" dirty="0"/>
              <a:t>A</a:t>
            </a:r>
            <a:r>
              <a:rPr lang="en-US" sz="4400" b="1" dirty="0" smtClean="0"/>
              <a:t>liphatic </a:t>
            </a:r>
            <a:r>
              <a:rPr lang="en-US" sz="4400" b="1" dirty="0"/>
              <a:t>H</a:t>
            </a:r>
            <a:r>
              <a:rPr lang="en-US" sz="4400" b="1" dirty="0" smtClean="0"/>
              <a:t>ydrocarbon chain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b="1" dirty="0">
                <a:solidFill>
                  <a:srgbClr val="C00000"/>
                </a:solidFill>
              </a:rPr>
              <a:t>(of varying length C2 to C24</a:t>
            </a:r>
            <a:r>
              <a:rPr lang="en-US" sz="4400" b="1" dirty="0" smtClean="0">
                <a:solidFill>
                  <a:srgbClr val="C00000"/>
                </a:solidFill>
              </a:rPr>
              <a:t>) </a:t>
            </a:r>
            <a:r>
              <a:rPr lang="en-US" sz="4400" dirty="0" smtClean="0"/>
              <a:t>with </a:t>
            </a:r>
            <a:r>
              <a:rPr lang="en-US" sz="4400" b="1" dirty="0">
                <a:solidFill>
                  <a:srgbClr val="0070C0"/>
                </a:solidFill>
              </a:rPr>
              <a:t>M</a:t>
            </a:r>
            <a:r>
              <a:rPr lang="en-US" sz="4400" b="1" dirty="0" smtClean="0">
                <a:solidFill>
                  <a:srgbClr val="0070C0"/>
                </a:solidFill>
              </a:rPr>
              <a:t>ono terminal Carboxylic </a:t>
            </a:r>
            <a:r>
              <a:rPr lang="en-US" sz="4400" b="1" dirty="0">
                <a:solidFill>
                  <a:srgbClr val="0070C0"/>
                </a:solidFill>
              </a:rPr>
              <a:t>acids.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endParaRPr lang="en-US" sz="4000" b="1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8928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0"/>
            <a:ext cx="86868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INTRODUCTION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8016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71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/>
              <a:t>Structure Of Fatty Acids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29866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fatty-aci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01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290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smtClean="0"/>
              <a:t>Different Forms Of </a:t>
            </a:r>
            <a:br>
              <a:rPr lang="en-US" sz="8000" b="1" dirty="0" smtClean="0"/>
            </a:br>
            <a:r>
              <a:rPr lang="en-US" sz="8000" b="1" dirty="0" smtClean="0"/>
              <a:t>Fatty acids In Body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4404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l" rtl="0">
              <a:spcBef>
                <a:spcPct val="0"/>
              </a:spcBef>
            </a:pPr>
            <a:r>
              <a:rPr lang="en-US" sz="3900" b="1" dirty="0" smtClean="0"/>
              <a:t>Free Fatty acid /Unesterified Fatty acid</a:t>
            </a:r>
            <a:br>
              <a:rPr lang="en-US" sz="3900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458200" cy="4267200"/>
          </a:xfrm>
        </p:spPr>
        <p:txBody>
          <a:bodyPr/>
          <a:lstStyle/>
          <a:p>
            <a:pPr lvl="2"/>
            <a:r>
              <a:rPr lang="en-US" sz="4800" dirty="0"/>
              <a:t>Fatty acid </a:t>
            </a:r>
            <a:r>
              <a:rPr lang="en-US" sz="4800" b="1" dirty="0">
                <a:solidFill>
                  <a:srgbClr val="C00000"/>
                </a:solidFill>
              </a:rPr>
              <a:t>has</a:t>
            </a:r>
            <a:r>
              <a:rPr lang="en-US" sz="4800" dirty="0"/>
              <a:t> </a:t>
            </a:r>
            <a:r>
              <a:rPr lang="en-US" sz="4800" b="1" dirty="0">
                <a:solidFill>
                  <a:srgbClr val="C00000"/>
                </a:solidFill>
              </a:rPr>
              <a:t>free Carboxylic group</a:t>
            </a:r>
          </a:p>
          <a:p>
            <a:pPr marL="667512" lvl="2" indent="0">
              <a:buNone/>
            </a:pPr>
            <a:endParaRPr lang="en-US" sz="4800" dirty="0"/>
          </a:p>
          <a:p>
            <a:pPr lvl="2"/>
            <a:r>
              <a:rPr lang="en-US" sz="4800" dirty="0"/>
              <a:t>Fatty acid not linked to an Alcohol by an Ester bond.</a:t>
            </a:r>
          </a:p>
          <a:p>
            <a:pPr lvl="1"/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46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04088"/>
            <a:ext cx="8991600" cy="1143000"/>
          </a:xfrm>
        </p:spPr>
        <p:txBody>
          <a:bodyPr>
            <a:normAutofit fontScale="90000"/>
          </a:bodyPr>
          <a:lstStyle/>
          <a:p>
            <a:pPr lvl="1" algn="l" rtl="0">
              <a:spcBef>
                <a:spcPct val="0"/>
              </a:spcBef>
            </a:pPr>
            <a:r>
              <a:rPr lang="en-US" sz="3600" b="1" dirty="0" smtClean="0">
                <a:solidFill>
                  <a:srgbClr val="C00000"/>
                </a:solidFill>
              </a:rPr>
              <a:t>Esterified Fatty acid/Bound form of Fatty Acid</a:t>
            </a:r>
            <a:br>
              <a:rPr lang="en-US" sz="3600" b="1" dirty="0" smtClean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2"/>
            <a:r>
              <a:rPr lang="en-US" sz="5400" dirty="0"/>
              <a:t>Fatty </a:t>
            </a:r>
            <a:r>
              <a:rPr lang="en-US" sz="5400" b="1" dirty="0">
                <a:solidFill>
                  <a:srgbClr val="C00000"/>
                </a:solidFill>
              </a:rPr>
              <a:t>has no free </a:t>
            </a:r>
            <a:r>
              <a:rPr lang="en-US" sz="5400" b="1" dirty="0" smtClean="0">
                <a:solidFill>
                  <a:srgbClr val="C00000"/>
                </a:solidFill>
              </a:rPr>
              <a:t>Carboxylic </a:t>
            </a:r>
            <a:r>
              <a:rPr lang="en-US" sz="5400" b="1" dirty="0">
                <a:solidFill>
                  <a:srgbClr val="C00000"/>
                </a:solidFill>
              </a:rPr>
              <a:t>group</a:t>
            </a:r>
          </a:p>
          <a:p>
            <a:pPr marL="667512" lvl="2" indent="0">
              <a:buNone/>
            </a:pPr>
            <a:endParaRPr lang="en-US" sz="5400" dirty="0" smtClean="0"/>
          </a:p>
          <a:p>
            <a:pPr lvl="2"/>
            <a:r>
              <a:rPr lang="en-US" sz="5400" b="1" dirty="0" smtClean="0"/>
              <a:t>Fatty </a:t>
            </a:r>
            <a:r>
              <a:rPr lang="en-US" sz="5400" b="1" dirty="0"/>
              <a:t>acid is linked to an Alcohol </a:t>
            </a:r>
            <a:r>
              <a:rPr lang="en-US" sz="5400" dirty="0"/>
              <a:t>with an </a:t>
            </a:r>
            <a:r>
              <a:rPr lang="en-US" sz="5400" b="1" dirty="0">
                <a:solidFill>
                  <a:srgbClr val="C00000"/>
                </a:solidFill>
              </a:rPr>
              <a:t>Ester bond</a:t>
            </a:r>
            <a:r>
              <a:rPr lang="en-US" sz="5400" b="1" dirty="0" smtClean="0">
                <a:solidFill>
                  <a:srgbClr val="C00000"/>
                </a:solidFill>
              </a:rPr>
              <a:t>.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79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5257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 living beings </a:t>
            </a:r>
            <a:r>
              <a:rPr lang="en-US" sz="3200" b="1" dirty="0"/>
              <a:t>F</a:t>
            </a:r>
            <a:r>
              <a:rPr lang="en-US" sz="3200" b="1" dirty="0" smtClean="0"/>
              <a:t>atty acids are </a:t>
            </a:r>
            <a:r>
              <a:rPr lang="en-US" sz="3200" b="1" dirty="0" smtClean="0">
                <a:solidFill>
                  <a:srgbClr val="C00000"/>
                </a:solidFill>
              </a:rPr>
              <a:t>not generally present in free form.</a:t>
            </a:r>
          </a:p>
          <a:p>
            <a:pPr marL="0" indent="0">
              <a:buNone/>
            </a:pPr>
            <a:endParaRPr lang="en-US" sz="3200" b="1" dirty="0" smtClean="0"/>
          </a:p>
          <a:p>
            <a:r>
              <a:rPr lang="en-US" sz="3200" dirty="0" smtClean="0"/>
              <a:t>Fatty acids are </a:t>
            </a:r>
            <a:r>
              <a:rPr lang="en-US" sz="3200" b="1" dirty="0" smtClean="0">
                <a:solidFill>
                  <a:srgbClr val="C00000"/>
                </a:solidFill>
              </a:rPr>
              <a:t>naturally</a:t>
            </a:r>
            <a:r>
              <a:rPr lang="en-US" sz="3200" dirty="0" smtClean="0"/>
              <a:t> and </a:t>
            </a:r>
            <a:r>
              <a:rPr lang="en-US" sz="3200" b="1" dirty="0" smtClean="0">
                <a:solidFill>
                  <a:srgbClr val="0070C0"/>
                </a:solidFill>
              </a:rPr>
              <a:t>mostly present in bound form </a:t>
            </a:r>
            <a:r>
              <a:rPr lang="en-US" sz="3200" b="1" dirty="0" smtClean="0">
                <a:solidFill>
                  <a:srgbClr val="C00000"/>
                </a:solidFill>
              </a:rPr>
              <a:t>in the plant and animals.</a:t>
            </a:r>
          </a:p>
          <a:p>
            <a:pPr marL="0" indent="0">
              <a:buNone/>
            </a:pPr>
            <a:endParaRPr lang="en-US" sz="32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3200" b="1" dirty="0" smtClean="0">
              <a:solidFill>
                <a:srgbClr val="C00000"/>
              </a:solidFill>
            </a:endParaRPr>
          </a:p>
          <a:p>
            <a:r>
              <a:rPr lang="en-US" sz="3200" b="1" dirty="0" smtClean="0"/>
              <a:t>Fatty acids </a:t>
            </a:r>
            <a:r>
              <a:rPr lang="en-US" sz="3200" dirty="0" smtClean="0"/>
              <a:t> are </a:t>
            </a:r>
            <a:r>
              <a:rPr lang="en-US" sz="3200" b="1" dirty="0" smtClean="0">
                <a:solidFill>
                  <a:srgbClr val="C00000"/>
                </a:solidFill>
              </a:rPr>
              <a:t>linked to Hydroxyl group </a:t>
            </a:r>
            <a:r>
              <a:rPr lang="en-US" sz="3200" dirty="0" smtClean="0"/>
              <a:t>of an </a:t>
            </a:r>
            <a:r>
              <a:rPr lang="en-US" sz="3200" b="1" dirty="0"/>
              <a:t>O</a:t>
            </a:r>
            <a:r>
              <a:rPr lang="en-US" sz="3200" b="1" dirty="0" smtClean="0"/>
              <a:t>rganic Alcohol  </a:t>
            </a:r>
            <a:r>
              <a:rPr lang="en-US" sz="3200" dirty="0" smtClean="0"/>
              <a:t>by an </a:t>
            </a:r>
            <a:r>
              <a:rPr lang="en-US" sz="3200" b="1" dirty="0" smtClean="0"/>
              <a:t>Ester linkage.</a:t>
            </a:r>
          </a:p>
        </p:txBody>
      </p:sp>
    </p:spTree>
    <p:extLst>
      <p:ext uri="{BB962C8B-B14F-4D97-AF65-F5344CB8AC3E}">
        <p14:creationId xmlns:p14="http://schemas.microsoft.com/office/powerpoint/2010/main" val="13066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525000" cy="438912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Thus Fatty </a:t>
            </a:r>
            <a:r>
              <a:rPr lang="en-US" sz="4800" b="1" dirty="0">
                <a:solidFill>
                  <a:srgbClr val="C00000"/>
                </a:solidFill>
              </a:rPr>
              <a:t>acids </a:t>
            </a:r>
            <a:r>
              <a:rPr lang="en-US" sz="4800" b="1" dirty="0" smtClean="0">
                <a:solidFill>
                  <a:srgbClr val="C00000"/>
                </a:solidFill>
              </a:rPr>
              <a:t>are </a:t>
            </a:r>
            <a:r>
              <a:rPr lang="en-US" sz="4800" dirty="0" smtClean="0"/>
              <a:t>mostly </a:t>
            </a:r>
            <a:r>
              <a:rPr lang="en-US" sz="4800" dirty="0"/>
              <a:t>present as </a:t>
            </a:r>
            <a:r>
              <a:rPr lang="en-US" sz="4800" b="1" dirty="0">
                <a:solidFill>
                  <a:srgbClr val="C00000"/>
                </a:solidFill>
              </a:rPr>
              <a:t>Esterified form in natural living beings.</a:t>
            </a:r>
            <a:r>
              <a:rPr lang="en-US" sz="4800" dirty="0"/>
              <a:t> </a:t>
            </a:r>
            <a:endParaRPr lang="en-US" sz="4800" dirty="0" smtClean="0"/>
          </a:p>
          <a:p>
            <a:pPr marL="0" indent="0">
              <a:buNone/>
            </a:pPr>
            <a:r>
              <a:rPr lang="en-US" sz="4800" dirty="0"/>
              <a:t> </a:t>
            </a:r>
            <a:r>
              <a:rPr lang="en-US" sz="4800" dirty="0" smtClean="0"/>
              <a:t> </a:t>
            </a:r>
            <a:r>
              <a:rPr lang="en-US" sz="4400" dirty="0" smtClean="0"/>
              <a:t>(Plant, Animal and Human Bodies) </a:t>
            </a:r>
            <a:endParaRPr lang="en-US" sz="4400" dirty="0"/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852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81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6000" b="1" dirty="0" smtClean="0"/>
              <a:t>Classification </a:t>
            </a:r>
            <a:r>
              <a:rPr lang="en-US" sz="6000" b="1" dirty="0"/>
              <a:t>o</a:t>
            </a:r>
            <a:r>
              <a:rPr lang="en-US" sz="6000" b="1" dirty="0" smtClean="0"/>
              <a:t>f Fatty </a:t>
            </a:r>
            <a:r>
              <a:rPr lang="en-US" sz="6000" b="1" dirty="0"/>
              <a:t>acids </a:t>
            </a:r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6000" b="1" dirty="0" smtClean="0"/>
              <a:t>With Different Modes:</a:t>
            </a:r>
            <a:r>
              <a:rPr lang="en-US" sz="6000" b="1" dirty="0"/>
              <a:t/>
            </a:r>
            <a:br>
              <a:rPr lang="en-US" sz="6000" b="1" dirty="0"/>
            </a:b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3655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0960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</a:rPr>
              <a:t>Classification of FAs Based on: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/>
              <a:t>T</a:t>
            </a:r>
            <a:r>
              <a:rPr lang="en-US" sz="3600" b="1" dirty="0" smtClean="0"/>
              <a:t>otal number of Carbon atoms </a:t>
            </a:r>
            <a:r>
              <a:rPr lang="en-US" sz="3600" dirty="0" smtClean="0"/>
              <a:t>in a Fatty acid structure.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/>
              <a:t>H</a:t>
            </a:r>
            <a:r>
              <a:rPr lang="en-US" sz="3600" b="1" dirty="0" smtClean="0"/>
              <a:t>ydrocarbon chain length </a:t>
            </a:r>
            <a:r>
              <a:rPr lang="en-US" sz="3600" dirty="0" smtClean="0"/>
              <a:t>of Fatty acid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Bonds present </a:t>
            </a:r>
            <a:r>
              <a:rPr lang="en-US" sz="3600" dirty="0" smtClean="0"/>
              <a:t>in Fatty acid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Nutritional requirement</a:t>
            </a:r>
            <a:r>
              <a:rPr lang="en-US" sz="3600" dirty="0" smtClean="0"/>
              <a:t> of Fatty acid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Chemical nature and structure </a:t>
            </a:r>
            <a:r>
              <a:rPr lang="en-US" sz="3600" dirty="0" smtClean="0"/>
              <a:t>of Fatty acids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Geometric Isomerism of UFAs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5266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5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/>
              <a:t>Fatty acids Based on 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Total Number </a:t>
            </a:r>
            <a:r>
              <a:rPr lang="en-US" sz="4800" b="1" dirty="0"/>
              <a:t>of Carbon </a:t>
            </a:r>
            <a:r>
              <a:rPr lang="en-US" sz="4800" b="1" dirty="0" smtClean="0"/>
              <a:t>atoms</a:t>
            </a:r>
            <a:r>
              <a:rPr lang="en-US" sz="4800" b="1" dirty="0"/>
              <a:t/>
            </a:r>
            <a:br>
              <a:rPr lang="en-US" sz="48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67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wopanel.p3d 0"/>
  <p:tag name="POWER3D OPTIONS" val="Medium "/>
  <p:tag name="POWER3D BACKGROUND" val="0,0,0"/>
  <p:tag name="POWER3D SOUND" val="Two Panels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25743</TotalTime>
  <Words>14974</Words>
  <Application>Microsoft Office PowerPoint</Application>
  <PresentationFormat>On-screen Show (4:3)</PresentationFormat>
  <Paragraphs>3014</Paragraphs>
  <Slides>882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882</vt:i4>
      </vt:variant>
    </vt:vector>
  </HeadingPairs>
  <TitlesOfParts>
    <vt:vector size="905" baseType="lpstr">
      <vt:lpstr>宋体</vt:lpstr>
      <vt:lpstr>Arial</vt:lpstr>
      <vt:lpstr>Calibri</vt:lpstr>
      <vt:lpstr>Comic Sans MS</vt:lpstr>
      <vt:lpstr>Constantia</vt:lpstr>
      <vt:lpstr>Gill Sans</vt:lpstr>
      <vt:lpstr>Herald</vt:lpstr>
      <vt:lpstr>Impact</vt:lpstr>
      <vt:lpstr>隶书</vt:lpstr>
      <vt:lpstr>Monotype Sorts</vt:lpstr>
      <vt:lpstr>Symbol</vt:lpstr>
      <vt:lpstr>Tahoma</vt:lpstr>
      <vt:lpstr>Times</vt:lpstr>
      <vt:lpstr>Times New Roman</vt:lpstr>
      <vt:lpstr>Verdana</vt:lpstr>
      <vt:lpstr>Wingdings</vt:lpstr>
      <vt:lpstr>Wingdings 2</vt:lpstr>
      <vt:lpstr>Flow</vt:lpstr>
      <vt:lpstr>CS ChemDraw Drawing</vt:lpstr>
      <vt:lpstr>Точечный рисунок</vt:lpstr>
      <vt:lpstr>Microsoft ClipArt Gallery</vt:lpstr>
      <vt:lpstr>Microsoft WordArt 2.0</vt:lpstr>
      <vt:lpstr>Image</vt:lpstr>
      <vt:lpstr>INDUCTION </vt:lpstr>
      <vt:lpstr>Enumerate Food  Nutrients </vt:lpstr>
      <vt:lpstr>PowerPoint Presentation</vt:lpstr>
      <vt:lpstr>PowerPoint Presentation</vt:lpstr>
      <vt:lpstr>PowerPoint Presentation</vt:lpstr>
      <vt:lpstr>Food Nutrients Body Constituents</vt:lpstr>
      <vt:lpstr>LIPIDS  CHEMISTRY AND FUNCTIONS</vt:lpstr>
      <vt:lpstr>SYNOPSIS/CONTENTS</vt:lpstr>
      <vt:lpstr>INTRODUCTION</vt:lpstr>
      <vt:lpstr> WHAT ARE LIPIDS?</vt:lpstr>
      <vt:lpstr>PowerPoint Presentation</vt:lpstr>
      <vt:lpstr>Heterogeneous Nature Of Lipids</vt:lpstr>
      <vt:lpstr>Features Of Lipids</vt:lpstr>
      <vt:lpstr>PowerPoint Presentation</vt:lpstr>
      <vt:lpstr>PowerPoint Presentation</vt:lpstr>
      <vt:lpstr>PowerPoint Presentation</vt:lpstr>
      <vt:lpstr>Solubility Of Lipids</vt:lpstr>
      <vt:lpstr>Solubility Of Lipids</vt:lpstr>
      <vt:lpstr>PowerPoint Presentation</vt:lpstr>
      <vt:lpstr>Chemical Nature Of Lipids</vt:lpstr>
      <vt:lpstr>PowerPoint Presentation</vt:lpstr>
      <vt:lpstr>DEFINITION OF LIPIDS</vt:lpstr>
      <vt:lpstr>Lipids Bloor’s Definition</vt:lpstr>
      <vt:lpstr>Classification Of Lipids With Examples of Biomedically Important Lipids  </vt:lpstr>
      <vt:lpstr>Lipids are Classified Into  Three Main Classes</vt:lpstr>
      <vt:lpstr>PowerPoint Presentation</vt:lpstr>
      <vt:lpstr>1. Simple Lipids/Neutral Lipids</vt:lpstr>
      <vt:lpstr>Sub Classes Of Simple Lipids </vt:lpstr>
      <vt:lpstr>PowerPoint Presentation</vt:lpstr>
      <vt:lpstr>Fats/Oils/TAG</vt:lpstr>
      <vt:lpstr>Chemical name of Fat /Oil  Triacylglycerol </vt:lpstr>
      <vt:lpstr>PowerPoint Presentation</vt:lpstr>
      <vt:lpstr>PowerPoint Presentation</vt:lpstr>
      <vt:lpstr>Examples Of Human Body Waxes : </vt:lpstr>
      <vt:lpstr>Compound/Complex Lipids</vt:lpstr>
      <vt:lpstr>Depending upon the  Type of Additional group   Types of Compound Lipids are: </vt:lpstr>
      <vt:lpstr>Four Names Of Compound Lipids</vt:lpstr>
      <vt:lpstr>Phospholipids  </vt:lpstr>
      <vt:lpstr>Glycosphingolipids </vt:lpstr>
      <vt:lpstr>Lipoproteins </vt:lpstr>
      <vt:lpstr>Derived Lipids</vt:lpstr>
      <vt:lpstr>Examples of Derived Lipids: </vt:lpstr>
      <vt:lpstr>Other Examples Of Derived Lipids</vt:lpstr>
      <vt:lpstr>Bloor’s Classification Of Lipids</vt:lpstr>
      <vt:lpstr>PowerPoint Presentation</vt:lpstr>
      <vt:lpstr> A. Simple Lipid   </vt:lpstr>
      <vt:lpstr>B. Compound lipid </vt:lpstr>
      <vt:lpstr>PowerPoint Presentation</vt:lpstr>
      <vt:lpstr>PowerPoint Presentation</vt:lpstr>
      <vt:lpstr>PowerPoint Presentation</vt:lpstr>
      <vt:lpstr>Classification of Lipids</vt:lpstr>
      <vt:lpstr>Human body Lipids</vt:lpstr>
      <vt:lpstr>Types of Lipids  Depending On  Saponification Property</vt:lpstr>
      <vt:lpstr>Lipid Classification</vt:lpstr>
      <vt:lpstr>Types of Lipids  Depending Upon Polarity   </vt:lpstr>
      <vt:lpstr>PowerPoint Presentation</vt:lpstr>
      <vt:lpstr>Types of Lipids  Depending Upon Functions  </vt:lpstr>
      <vt:lpstr>PowerPoint Presentation</vt:lpstr>
      <vt:lpstr>Types Of Lipids  Based On Alcohol  </vt:lpstr>
      <vt:lpstr>PowerPoint Presentation</vt:lpstr>
      <vt:lpstr>Types Of Lipids Based Upon the  Main Components </vt:lpstr>
      <vt:lpstr>PowerPoint Presentation</vt:lpstr>
      <vt:lpstr>PowerPoint Presentation</vt:lpstr>
      <vt:lpstr>Names Of Important  Body Lipids</vt:lpstr>
      <vt:lpstr>Biomedically Important Lipids</vt:lpstr>
      <vt:lpstr>Biological Functions Of Lipids</vt:lpstr>
      <vt:lpstr>PowerPoint Presentation</vt:lpstr>
      <vt:lpstr>PowerPoint Presentation</vt:lpstr>
      <vt:lpstr>PowerPoint Presentation</vt:lpstr>
      <vt:lpstr>PowerPoint Presentation</vt:lpstr>
      <vt:lpstr>Lipids are Reservoir of Energy</vt:lpstr>
      <vt:lpstr>In a Well Fed Condition</vt:lpstr>
      <vt:lpstr>Lipids   Superior Than  Carbohydrates</vt:lpstr>
      <vt:lpstr> Lipids are Superior Than Carbohydrates </vt:lpstr>
      <vt:lpstr>PowerPoint Presentation</vt:lpstr>
      <vt:lpstr>Other Importance Aspect Of Dietary Lipids</vt:lpstr>
      <vt:lpstr>PowerPoint Presentation</vt:lpstr>
      <vt:lpstr>Structural Role Of Lipids</vt:lpstr>
      <vt:lpstr>PowerPoint Presentation</vt:lpstr>
      <vt:lpstr>Biomembranes Lipids</vt:lpstr>
      <vt:lpstr>Study Of Various Classes Of Lipids</vt:lpstr>
      <vt:lpstr>Study Of Derived Lipids</vt:lpstr>
      <vt:lpstr>Study Of Fatty Acids </vt:lpstr>
      <vt:lpstr> FATTY ACIDS( FAs) Derived Lipids   BASIC COMPONENT  OF LIPIDS </vt:lpstr>
      <vt:lpstr>Fatty Acids (FA)</vt:lpstr>
      <vt:lpstr>Fatty Acids (FA)</vt:lpstr>
      <vt:lpstr>Fatty Acids Are Derived Lipids</vt:lpstr>
      <vt:lpstr>Definition of Fatty acids</vt:lpstr>
      <vt:lpstr>PowerPoint Presentation</vt:lpstr>
      <vt:lpstr>Structure Of Fatty Acids</vt:lpstr>
      <vt:lpstr>PowerPoint Presentation</vt:lpstr>
      <vt:lpstr>Different Forms Of  Fatty acids In Body</vt:lpstr>
      <vt:lpstr>Free Fatty acid /Unesterified Fatty acid </vt:lpstr>
      <vt:lpstr>Esterified Fatty acid/Bound form of Fatty Acid </vt:lpstr>
      <vt:lpstr>PowerPoint Presentation</vt:lpstr>
      <vt:lpstr>PowerPoint Presentation</vt:lpstr>
      <vt:lpstr> Classification of Fatty acids  With Different Modes: </vt:lpstr>
      <vt:lpstr>PowerPoint Presentation</vt:lpstr>
      <vt:lpstr>Fatty acids Based on  Total Number of Carbon atoms </vt:lpstr>
      <vt:lpstr>PowerPoint Presentation</vt:lpstr>
      <vt:lpstr>PowerPoint Presentation</vt:lpstr>
      <vt:lpstr>PowerPoint Presentation</vt:lpstr>
      <vt:lpstr>PowerPoint Presentation</vt:lpstr>
      <vt:lpstr>Types Of Fatty acids Based on Hydrocarbon chain length </vt:lpstr>
      <vt:lpstr>PowerPoint Presentation</vt:lpstr>
      <vt:lpstr>PowerPoint Presentation</vt:lpstr>
      <vt:lpstr>PowerPoint Presentation</vt:lpstr>
      <vt:lpstr>PowerPoint Presentation</vt:lpstr>
      <vt:lpstr>Fatty acids Based on the number of Bonds present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Fatty acids Based on the Nutritional Requirement  </vt:lpstr>
      <vt:lpstr>Nutritionally Essential Fatty acids </vt:lpstr>
      <vt:lpstr>PowerPoint Presentation</vt:lpstr>
      <vt:lpstr>Examples of  Essential Fatty Acids/PUFAs:  </vt:lpstr>
      <vt:lpstr>PowerPoint Presentation</vt:lpstr>
      <vt:lpstr>Nutritionally Non essential Fatty acids  </vt:lpstr>
      <vt:lpstr>PowerPoint Presentation</vt:lpstr>
      <vt:lpstr>Examples Of Non Essential Fatty Acids </vt:lpstr>
      <vt:lpstr>Fatty acids Based on  Chemical nature and Structure  </vt:lpstr>
      <vt:lpstr>PowerPoint Presentation</vt:lpstr>
      <vt:lpstr>PowerPoint Presentation</vt:lpstr>
      <vt:lpstr>PowerPoint Presentation</vt:lpstr>
      <vt:lpstr>PowerPoint Presentation</vt:lpstr>
      <vt:lpstr>Based on Geometric Isomerism of Unsaturated Fatty acids  </vt:lpstr>
      <vt:lpstr>PowerPoint Presentation</vt:lpstr>
      <vt:lpstr>PowerPoint Presentation</vt:lpstr>
      <vt:lpstr>PowerPoint Presentation</vt:lpstr>
      <vt:lpstr>Structures Of Fatty Acids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Fatty acid Composition  of Human Body</vt:lpstr>
      <vt:lpstr>PowerPoint Presentation</vt:lpstr>
      <vt:lpstr>PowerPoint Presentation</vt:lpstr>
      <vt:lpstr>PowerPoint Presentation</vt:lpstr>
      <vt:lpstr>Nomenclature Of Fatty acids</vt:lpstr>
      <vt:lpstr>Naming And Numbering  Of Fatty Acids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Numbering Of Fatty Acids</vt:lpstr>
      <vt:lpstr>PowerPoint Presentation</vt:lpstr>
      <vt:lpstr>PowerPoint Presentation</vt:lpstr>
      <vt:lpstr>PowerPoint Presentation</vt:lpstr>
      <vt:lpstr>PowerPoint Presentation</vt:lpstr>
      <vt:lpstr>Fatty Acid Nomenclature</vt:lpstr>
      <vt:lpstr>PowerPoint Presentation</vt:lpstr>
      <vt:lpstr>Short Hand Representations  of Fatty acids </vt:lpstr>
      <vt:lpstr>PowerPoint Presentation</vt:lpstr>
      <vt:lpstr>Fatty-acid Nomenclature</vt:lpstr>
      <vt:lpstr>Fatty-acid Nomenclature</vt:lpstr>
      <vt:lpstr>Fatty-acid Nomenclature</vt:lpstr>
      <vt:lpstr>Fatty-acid Nomenclature</vt:lpstr>
      <vt:lpstr>Fatty-acid Nomenclature</vt:lpstr>
      <vt:lpstr>Omega System Nomenclature</vt:lpstr>
      <vt:lpstr>Omega Fatty-acid Nomenclature</vt:lpstr>
      <vt:lpstr>PowerPoint Presentation</vt:lpstr>
      <vt:lpstr>PowerPoint Presentation</vt:lpstr>
      <vt:lpstr>PowerPoint Presentation</vt:lpstr>
      <vt:lpstr>Omega Series Fatty Acids</vt:lpstr>
      <vt:lpstr>Omega  Fatty Acids</vt:lpstr>
      <vt:lpstr>Classification/Types  Of  Omega Fatty Acids</vt:lpstr>
      <vt:lpstr>Types Of Omega Fatty acids</vt:lpstr>
      <vt:lpstr>PowerPoint Presentation</vt:lpstr>
      <vt:lpstr>Omega 3 Fatty Acids</vt:lpstr>
      <vt:lpstr>Omega 3 Fatty Acids</vt:lpstr>
      <vt:lpstr>Examples of ω3 Fatty acids </vt:lpstr>
      <vt:lpstr>PowerPoint Presentation</vt:lpstr>
      <vt:lpstr>PowerPoint Presentation</vt:lpstr>
      <vt:lpstr>Dietary Sources Of  Omega 3 Fatty Acids</vt:lpstr>
      <vt:lpstr>PowerPoint Presentation</vt:lpstr>
      <vt:lpstr>PowerPoint Presentation</vt:lpstr>
      <vt:lpstr>Functions Of Omega 3 FAs</vt:lpstr>
      <vt:lpstr>PowerPoint Presentation</vt:lpstr>
      <vt:lpstr>Since Omega 3 Fatty Acids are PUFAS  They are easily metabolizable in human body</vt:lpstr>
      <vt:lpstr>PowerPoint Presentation</vt:lpstr>
      <vt:lpstr>PowerPoint Presentation</vt:lpstr>
      <vt:lpstr>PowerPoint Presentation</vt:lpstr>
      <vt:lpstr>Deficiency Of Omega 3 Fatty acids</vt:lpstr>
      <vt:lpstr>PowerPoint Presentation</vt:lpstr>
      <vt:lpstr>Omega 6 Fatty Acids</vt:lpstr>
      <vt:lpstr>PowerPoint Presentation</vt:lpstr>
      <vt:lpstr>Omega 7 Fatty Acids</vt:lpstr>
      <vt:lpstr>Omega 9 Fatty Acids</vt:lpstr>
      <vt:lpstr>PowerPoint Presentation</vt:lpstr>
      <vt:lpstr>Poly Unsaturated Fatty Acids (PUFAs)</vt:lpstr>
      <vt:lpstr>Dietary Rich Sources Of  PUFAs</vt:lpstr>
      <vt:lpstr>PowerPoint Presentation</vt:lpstr>
      <vt:lpstr>PowerPoint Presentation</vt:lpstr>
      <vt:lpstr>Proper Requirement  Of Fatty Acids To Human Body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Functions/Role/Significance Of Fatty Acids/PUFAS </vt:lpstr>
      <vt:lpstr>1.Secondary Source Of Energy</vt:lpstr>
      <vt:lpstr>PowerPoint Presentation</vt:lpstr>
      <vt:lpstr>2.Components Of Biomembranes</vt:lpstr>
      <vt:lpstr>PowerPoint Presentation</vt:lpstr>
      <vt:lpstr>PowerPoint Presentation</vt:lpstr>
      <vt:lpstr>3.PUFAs Lower Blood Cholesterol Levels</vt:lpstr>
      <vt:lpstr>PowerPoint Presentation</vt:lpstr>
      <vt:lpstr>4.PUFA Precursor for Eicosanoid Biosynthesis</vt:lpstr>
      <vt:lpstr>PowerPoint Presentation</vt:lpstr>
      <vt:lpstr>5.Structural Component Of Organs</vt:lpstr>
      <vt:lpstr>PowerPoint Presentation</vt:lpstr>
      <vt:lpstr>PowerPoint Presentation</vt:lpstr>
      <vt:lpstr>PowerPoint Presentation</vt:lpstr>
      <vt:lpstr>PowerPoint Presentation</vt:lpstr>
      <vt:lpstr>6.PUFAs Protect Heart</vt:lpstr>
      <vt:lpstr>PowerPoint Presentation</vt:lpstr>
      <vt:lpstr>Deficiency Of PUFAs</vt:lpstr>
      <vt:lpstr>PowerPoint Presentation</vt:lpstr>
      <vt:lpstr>Phrynoderma /Toad Skin is due  to PUFA deficiency. </vt:lpstr>
      <vt:lpstr>PowerPoint Presentation</vt:lpstr>
      <vt:lpstr>PowerPoint Presentation</vt:lpstr>
      <vt:lpstr>Transportation Of Fatty Acids Through Blood Circulation</vt:lpstr>
      <vt:lpstr>Fatty acids Transportation  In body</vt:lpstr>
      <vt:lpstr>PowerPoint Presentation</vt:lpstr>
      <vt:lpstr>PowerPoint Presentation</vt:lpstr>
      <vt:lpstr>Properties Of Fatty Acids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Melting Points</vt:lpstr>
      <vt:lpstr>PowerPoint Presentation</vt:lpstr>
      <vt:lpstr>Structures and Melting Points of Saturated Fatty Acids</vt:lpstr>
      <vt:lpstr>PowerPoint Presentation</vt:lpstr>
      <vt:lpstr>Melting Points</vt:lpstr>
      <vt:lpstr>Structures and Melting Points of Unsaturated Fatty Acids</vt:lpstr>
      <vt:lpstr>Melting Point and Fatty Acid Composition of Some  Fats and Oils</vt:lpstr>
      <vt:lpstr>PowerPoint Presentation</vt:lpstr>
      <vt:lpstr>PowerPoint Presentation</vt:lpstr>
      <vt:lpstr>PowerPoint Presentation</vt:lpstr>
      <vt:lpstr>Significance Of -COOH group  Of Fatty Acids</vt:lpstr>
      <vt:lpstr>Saponification /Salt Formation</vt:lpstr>
      <vt:lpstr>Ester Formation</vt:lpstr>
      <vt:lpstr>PowerPoint Presentation</vt:lpstr>
      <vt:lpstr>Hydrogenation Of Fatty Acids </vt:lpstr>
      <vt:lpstr>PowerPoint Presentation</vt:lpstr>
      <vt:lpstr>PowerPoint Presentation</vt:lpstr>
      <vt:lpstr>Halogenation Of Fatty acids </vt:lpstr>
      <vt:lpstr>PowerPoint Presentation</vt:lpstr>
      <vt:lpstr>Significance Of Halogenation</vt:lpstr>
      <vt:lpstr>PowerPoint Presentation</vt:lpstr>
      <vt:lpstr>Geometric Isomerism Of Unsaturated Fatty acids</vt:lpstr>
      <vt:lpstr>PowerPoint Presentation</vt:lpstr>
      <vt:lpstr>Cis Form Fatty acids</vt:lpstr>
      <vt:lpstr>PowerPoint Presentation</vt:lpstr>
      <vt:lpstr>PowerPoint Presentation</vt:lpstr>
      <vt:lpstr>All-Cis Fatty acids  Good for Health</vt:lpstr>
      <vt:lpstr>Trans Form Of Fatty acids</vt:lpstr>
      <vt:lpstr>PowerPoint Presentation</vt:lpstr>
      <vt:lpstr>Cis and Trans Fatty Acids</vt:lpstr>
      <vt:lpstr>Cis Fatty Acids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 Fatty Acids  Detrimental to Health</vt:lpstr>
      <vt:lpstr>Trans Fatty Acids  Not Metabolized Easily</vt:lpstr>
      <vt:lpstr>PowerPoint Presentation</vt:lpstr>
      <vt:lpstr>Study Of Derived Lipids Alcohols</vt:lpstr>
      <vt:lpstr>Alcohols Involved In  Lipid Structures</vt:lpstr>
      <vt:lpstr>3 Alcohols Involved In Lipids</vt:lpstr>
      <vt:lpstr>Alcohols Of Lipids Are  Classified  As  Derived Lipids</vt:lpstr>
      <vt:lpstr>Glycerol/ Glycerin</vt:lpstr>
      <vt:lpstr>PowerPoint Presentation</vt:lpstr>
      <vt:lpstr>PowerPoint Presentation</vt:lpstr>
      <vt:lpstr>Glycerol is a  Derived Lipid  Obtained from Hydrolysis of Simple and Compound Lipids </vt:lpstr>
      <vt:lpstr>SPHINGOSINE/SPHINGOL</vt:lpstr>
      <vt:lpstr>PowerPoint Presentation</vt:lpstr>
      <vt:lpstr>PowerPoint Presentation</vt:lpstr>
      <vt:lpstr>What Is a Ceramide?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Sterols</vt:lpstr>
      <vt:lpstr>PowerPoint Presentation</vt:lpstr>
      <vt:lpstr>Examples  Of Sterols</vt:lpstr>
      <vt:lpstr>PowerPoint Presentation</vt:lpstr>
      <vt:lpstr>Common Sterol Compounds</vt:lpstr>
      <vt:lpstr>Cholesterol A Derived Lipid</vt:lpstr>
      <vt:lpstr>PowerPoint Presentation</vt:lpstr>
      <vt:lpstr>Cholesterol</vt:lpstr>
      <vt:lpstr>Structure Of Cholesterol</vt:lpstr>
      <vt:lpstr>PowerPoint Presentation</vt:lpstr>
      <vt:lpstr>PowerPoint Presentation</vt:lpstr>
      <vt:lpstr>Pentahydrophenantrene (sterane)</vt:lpstr>
      <vt:lpstr>PowerPoint Presentation</vt:lpstr>
      <vt:lpstr>PowerPoint Presentation</vt:lpstr>
      <vt:lpstr>Cholesterol is the Most abundant Sterol of Human body </vt:lpstr>
      <vt:lpstr>Forms Of Cholesterol</vt:lpstr>
      <vt:lpstr>PowerPoint Presentation</vt:lpstr>
      <vt:lpstr>PowerPoint Presentation</vt:lpstr>
      <vt:lpstr>PowerPoint Presentation</vt:lpstr>
      <vt:lpstr>PowerPoint Presentation</vt:lpstr>
      <vt:lpstr>Properties Of Cholesterol</vt:lpstr>
      <vt:lpstr>PowerPoint Presentation</vt:lpstr>
      <vt:lpstr>PowerPoint Presentation</vt:lpstr>
      <vt:lpstr>Sources Of Cholesterol  To Human Body</vt:lpstr>
      <vt:lpstr>PowerPoint Presentation</vt:lpstr>
      <vt:lpstr>Dietary Sources Of Cholesterol</vt:lpstr>
      <vt:lpstr>PowerPoint Presentation</vt:lpstr>
      <vt:lpstr>PowerPoint Presentation</vt:lpstr>
      <vt:lpstr>Occurrence and Distribution Of Cholesterol in the Body</vt:lpstr>
      <vt:lpstr>PowerPoint Presentation</vt:lpstr>
      <vt:lpstr>PowerPoint Presentation</vt:lpstr>
      <vt:lpstr>Transportation Of Cholesterol</vt:lpstr>
      <vt:lpstr>Functions Of Cholesterol</vt:lpstr>
      <vt:lpstr>PowerPoint Presentation</vt:lpstr>
      <vt:lpstr>PowerPoint Presentation</vt:lpstr>
      <vt:lpstr>Cholesterol Serve Precursor for Biosynthesis Of  Many Steroids</vt:lpstr>
      <vt:lpstr>Steroids</vt:lpstr>
      <vt:lpstr>PowerPoint Presentation</vt:lpstr>
      <vt:lpstr>Bile  Acids and Bile Salts</vt:lpstr>
      <vt:lpstr>Steroids Hormones</vt:lpstr>
      <vt:lpstr>Disorders Related To Cholesterol</vt:lpstr>
      <vt:lpstr>PowerPoint Presentation</vt:lpstr>
      <vt:lpstr> Hypercholesterolemia</vt:lpstr>
      <vt:lpstr>PowerPoint Presentation</vt:lpstr>
      <vt:lpstr>PowerPoint Presentation</vt:lpstr>
      <vt:lpstr>Study Of  Simple Lipids/Neutral Lipids</vt:lpstr>
      <vt:lpstr>Fats/Oils</vt:lpstr>
      <vt:lpstr>PowerPoint Presentation</vt:lpstr>
      <vt:lpstr>PowerPoint Presentation</vt:lpstr>
      <vt:lpstr>Fatty acids are Stored  as components of Triacylglycerols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Most Common Fatty Acids in Triacylglycerol</vt:lpstr>
      <vt:lpstr>Differences In Fat and Oil</vt:lpstr>
      <vt:lpstr>PowerPoint Presentation</vt:lpstr>
      <vt:lpstr>Chain Length Of Fatty acids IN TAG affects  Melting Point</vt:lpstr>
      <vt:lpstr>PowerPoint Presentation</vt:lpstr>
      <vt:lpstr>Chemical Structures Of  Triacylglycerol (TAG)</vt:lpstr>
      <vt:lpstr>PowerPoint Presentation</vt:lpstr>
      <vt:lpstr>PowerPoint Presentation</vt:lpstr>
      <vt:lpstr>PowerPoint Presentation</vt:lpstr>
      <vt:lpstr>Types Of Triacylglycerol</vt:lpstr>
      <vt:lpstr>PowerPoint Presentation</vt:lpstr>
      <vt:lpstr>Olive Oil Rich In Simple TAG</vt:lpstr>
      <vt:lpstr>PowerPoint Presentation</vt:lpstr>
      <vt:lpstr>PowerPoint Presentation</vt:lpstr>
      <vt:lpstr>PowerPoint Presentation</vt:lpstr>
      <vt:lpstr>Sources OF Triacylglycerol  To  Human Body</vt:lpstr>
      <vt:lpstr>PowerPoint Presentation</vt:lpstr>
      <vt:lpstr>Dietary Sources Of TAG</vt:lpstr>
      <vt:lpstr>Fats (solid Triacylglycerol)  Oil (a liquid Triacylglycerol)</vt:lpstr>
      <vt:lpstr>Occurrence/Distribution Of TAG</vt:lpstr>
      <vt:lpstr>PowerPoint Presentation</vt:lpstr>
      <vt:lpstr>PowerPoint Presentation</vt:lpstr>
      <vt:lpstr>Storage form of Lipid in human body is TAG.  </vt:lpstr>
      <vt:lpstr>PowerPoint Presentation</vt:lpstr>
      <vt:lpstr>Transportation Of TAG in blood is By Lipoproteins</vt:lpstr>
      <vt:lpstr>Biomedical Importance Of TAG</vt:lpstr>
      <vt:lpstr>PowerPoint Presentation</vt:lpstr>
      <vt:lpstr>1.TAG Serves As Source Of Energy</vt:lpstr>
      <vt:lpstr>PowerPoint Presentation</vt:lpstr>
      <vt:lpstr>PowerPoint Presentation</vt:lpstr>
      <vt:lpstr>2.TAG Reservoir Of Energy </vt:lpstr>
      <vt:lpstr>PowerPoint Presentation</vt:lpstr>
      <vt:lpstr>PowerPoint Presentation</vt:lpstr>
      <vt:lpstr>PowerPoint Presentation</vt:lpstr>
      <vt:lpstr>PowerPoint Presentation</vt:lpstr>
      <vt:lpstr>3.Store House Of TAG  is High  In Comparison To  Glycogen Stores</vt:lpstr>
      <vt:lpstr>PowerPoint Presentation</vt:lpstr>
      <vt:lpstr>PowerPoint Presentation</vt:lpstr>
      <vt:lpstr>PowerPoint Presentation</vt:lpstr>
      <vt:lpstr>PowerPoint Presentation</vt:lpstr>
      <vt:lpstr>4. TAG Regulates Body Temperature</vt:lpstr>
      <vt:lpstr>PowerPoint Presentation</vt:lpstr>
      <vt:lpstr>5.TAG Protects Internal Visceral Organ and Systems</vt:lpstr>
      <vt:lpstr>PowerPoint Presentation</vt:lpstr>
      <vt:lpstr>PowerPoint Presentation</vt:lpstr>
      <vt:lpstr>PowerPoint Presentation</vt:lpstr>
      <vt:lpstr> Tests To Check Purity Of  Fat and Oil</vt:lpstr>
      <vt:lpstr>PowerPoint Presentation</vt:lpstr>
      <vt:lpstr>PowerPoint Presentation</vt:lpstr>
      <vt:lpstr>Iodine Number</vt:lpstr>
      <vt:lpstr>Use Of Iodine Number</vt:lpstr>
      <vt:lpstr>PowerPoint Presentation</vt:lpstr>
      <vt:lpstr>PowerPoint Presentation</vt:lpstr>
      <vt:lpstr>PowerPoint Presentation</vt:lpstr>
      <vt:lpstr>Saponification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Acid Number</vt:lpstr>
      <vt:lpstr>PowerPoint Presentation</vt:lpstr>
      <vt:lpstr>Reichert Meissl (RM)Number</vt:lpstr>
      <vt:lpstr>PowerPoint Presentation</vt:lpstr>
      <vt:lpstr>PowerPoint Presentation</vt:lpstr>
      <vt:lpstr>PowerPoint Presentation</vt:lpstr>
      <vt:lpstr>Chain Length Of Fatty acids Of TAG affects  Melting Point</vt:lpstr>
      <vt:lpstr>PowerPoint Presentation</vt:lpstr>
      <vt:lpstr>Hydrogenation Of Fat/Oil</vt:lpstr>
      <vt:lpstr>Advantages and Disadvantages Of Hydrogenation Of Fat /Fatty acids</vt:lpstr>
      <vt:lpstr>Advantage Of Hydrogenation</vt:lpstr>
      <vt:lpstr>PowerPoint Presentation</vt:lpstr>
      <vt:lpstr>PowerPoint Presentation</vt:lpstr>
      <vt:lpstr>Disadvantage Of Hydrogenation Of Fat/Fatty acids</vt:lpstr>
      <vt:lpstr>PowerPoint Presentation</vt:lpstr>
      <vt:lpstr>Trans Fats increases the risk of Atherosclerosis and CVD.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Rancidity Of Fats/Oils</vt:lpstr>
      <vt:lpstr>Rancidity</vt:lpstr>
      <vt:lpstr>PowerPoint Presentation</vt:lpstr>
      <vt:lpstr>Factors Causing Rancidity</vt:lpstr>
      <vt:lpstr>Causes Of Rancidity</vt:lpstr>
      <vt:lpstr>Oxygen is favorable for Rancidity </vt:lpstr>
      <vt:lpstr>PUFAs are more prone to Rancidity</vt:lpstr>
      <vt:lpstr>Types and Mechanism  Of Rancidity</vt:lpstr>
      <vt:lpstr>Types Of Rancidity</vt:lpstr>
      <vt:lpstr>PowerPoint Presentation</vt:lpstr>
      <vt:lpstr>PowerPoint Presentation</vt:lpstr>
      <vt:lpstr>PowerPoint Presentation</vt:lpstr>
      <vt:lpstr>Ketonic Rancidity</vt:lpstr>
      <vt:lpstr>PowerPoint Presentation</vt:lpstr>
      <vt:lpstr>Prevention Of Rancidity</vt:lpstr>
      <vt:lpstr>Prevention Of Rancidity</vt:lpstr>
      <vt:lpstr>PowerPoint Presentation</vt:lpstr>
      <vt:lpstr>Antioxidants Prevent Rancidity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Hazards of Rancid Fats: </vt:lpstr>
      <vt:lpstr>PowerPoint Presentation</vt:lpstr>
      <vt:lpstr>Lipid Peroxidation  Is a source of Free Radicals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Differentiation Between  Fats And Oils</vt:lpstr>
      <vt:lpstr>PowerPoint Presentation</vt:lpstr>
      <vt:lpstr>Study Of Compound Lipids</vt:lpstr>
      <vt:lpstr>Compound Lipids</vt:lpstr>
      <vt:lpstr>PowerPoint Presentation</vt:lpstr>
      <vt:lpstr>3 Main Compound Lipids</vt:lpstr>
      <vt:lpstr>Phospholipids</vt:lpstr>
      <vt:lpstr>Phospholipids (PL)</vt:lpstr>
      <vt:lpstr>PowerPoint Presentation</vt:lpstr>
      <vt:lpstr>Types Of Phospholipds</vt:lpstr>
      <vt:lpstr>PowerPoint Presentation</vt:lpstr>
      <vt:lpstr>Glycerophospholipids/ Glycerophosphatides</vt:lpstr>
      <vt:lpstr>Simplest Glycerophospholipid PHOSPHATIDIC  ACID</vt:lpstr>
      <vt:lpstr>PowerPoint Presentation</vt:lpstr>
      <vt:lpstr>Structures  OF  Glycerophospholipids </vt:lpstr>
      <vt:lpstr>Phosphatidic Acid</vt:lpstr>
      <vt:lpstr>PHOSPHATIDIC  ACID</vt:lpstr>
      <vt:lpstr>PowerPoint Presentation</vt:lpstr>
      <vt:lpstr>PowerPoint Presentation</vt:lpstr>
      <vt:lpstr>Phosphatidyl Choline/Lecithin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Phosphatidyl Ethanolamine/ Cephalin</vt:lpstr>
      <vt:lpstr>PowerPoint Presentation</vt:lpstr>
      <vt:lpstr>Phosphatidyl Serine</vt:lpstr>
      <vt:lpstr>PowerPoint Presentation</vt:lpstr>
      <vt:lpstr>PowerPoint Presentation</vt:lpstr>
      <vt:lpstr>Cephalins </vt:lpstr>
      <vt:lpstr>Phosphatidyl Inositol/Lipositol</vt:lpstr>
      <vt:lpstr>PowerPoint Presentation</vt:lpstr>
      <vt:lpstr>PowerPoint Presentation</vt:lpstr>
      <vt:lpstr>PowerPoint Presentation</vt:lpstr>
      <vt:lpstr>PowerPoint Presentation</vt:lpstr>
      <vt:lpstr>Phosphatidalethanolamine/ Plasmalogen</vt:lpstr>
      <vt:lpstr>PowerPoint Presentation</vt:lpstr>
      <vt:lpstr>PowerPoint Presentation</vt:lpstr>
      <vt:lpstr>Diphosphatidylglycerol/ Cardiolipin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SphingoPhospholipids/Sphingophosphatides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Properties Of Phospholipids</vt:lpstr>
      <vt:lpstr>Amphipathic Nature Of PL</vt:lpstr>
      <vt:lpstr>PowerPoint Presentation</vt:lpstr>
      <vt:lpstr>PowerPoint Presentation</vt:lpstr>
      <vt:lpstr>PowerPoint Presentation</vt:lpstr>
      <vt:lpstr>PowerPoint Presentation</vt:lpstr>
      <vt:lpstr>Functions Of Phospholipids(PL)</vt:lpstr>
      <vt:lpstr>PowerPoint Presentation</vt:lpstr>
      <vt:lpstr>Glycerophospholipid Functions</vt:lpstr>
      <vt:lpstr>1. Phospholipids Components Of Biomembranes</vt:lpstr>
      <vt:lpstr>PowerPoint Presentation</vt:lpstr>
      <vt:lpstr>Lipid bilayer of plasma membrane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Diagram of a section of a bilayer membrane. </vt:lpstr>
      <vt:lpstr>PowerPoint Presentation</vt:lpstr>
      <vt:lpstr>2.Phospholipid As Lung Surfactant</vt:lpstr>
      <vt:lpstr>PowerPoint Presentation</vt:lpstr>
      <vt:lpstr>PowerPoint Presentation</vt:lpstr>
      <vt:lpstr>PowerPoint Presentation</vt:lpstr>
      <vt:lpstr>3.Phospholipids  Help In Digestion And Absorption Of Dietary Lipids</vt:lpstr>
      <vt:lpstr>PowerPoint Presentation</vt:lpstr>
      <vt:lpstr>4.Phospholipids Helps In Cholesterol Excretion</vt:lpstr>
      <vt:lpstr>PowerPoint Presentation</vt:lpstr>
      <vt:lpstr>PowerPoint Presentation</vt:lpstr>
      <vt:lpstr>PowerPoint Presentation</vt:lpstr>
      <vt:lpstr>6. Phospholipids Releases Arachidonic Acid For Eicosanoid Biosynthesis</vt:lpstr>
      <vt:lpstr>PowerPoint Presentation</vt:lpstr>
      <vt:lpstr>PowerPoint Presentation</vt:lpstr>
      <vt:lpstr>PowerPoint Presentation</vt:lpstr>
      <vt:lpstr>8. Phospholipids Has Role  In Blood Coagulation</vt:lpstr>
      <vt:lpstr>PowerPoint Presentation</vt:lpstr>
      <vt:lpstr>PowerPoint Presentation</vt:lpstr>
      <vt:lpstr>10.Role Of Phospholipids In Hormonal 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Functions OF Sphingophospholipids</vt:lpstr>
      <vt:lpstr>PowerPoint Presentation</vt:lpstr>
      <vt:lpstr>Disorders Related To Phospholipids</vt:lpstr>
      <vt:lpstr>PowerPoint Presentation</vt:lpstr>
      <vt:lpstr>PowerPoint Presentation</vt:lpstr>
      <vt:lpstr>PowerPoint Presentation</vt:lpstr>
      <vt:lpstr>L/S ratio of Amniotic Fluid Diagnostic Criteria For RDS</vt:lpstr>
      <vt:lpstr>PowerPoint Presentation</vt:lpstr>
      <vt:lpstr>PowerPoint Presentation</vt:lpstr>
      <vt:lpstr>PowerPoint Presentation</vt:lpstr>
      <vt:lpstr>PowerPoint Presentation</vt:lpstr>
      <vt:lpstr>Membrane Related Disorders Due To Defective Phospholipds  </vt:lpstr>
      <vt:lpstr>PowerPoint Presentation</vt:lpstr>
      <vt:lpstr>Mitochondrial ETC Defects due to Phospholipid Deficits</vt:lpstr>
      <vt:lpstr>Defect In Sphingomyelins affect Nerve Impulse Conduction</vt:lpstr>
      <vt:lpstr>Fatty Liver due to Phospholipid Defects. </vt:lpstr>
      <vt:lpstr>Glycolipids </vt:lpstr>
      <vt:lpstr>Glycolipids</vt:lpstr>
      <vt:lpstr>Types OF Glycolipids  Based on Alcohol</vt:lpstr>
      <vt:lpstr>Glycosphingolipids Predominant Animal Glycolipids</vt:lpstr>
      <vt:lpstr>Types Of Glycosphingolipids</vt:lpstr>
      <vt:lpstr>Types Of Glycosphingolipids All has Ceramide in Their Str</vt:lpstr>
      <vt:lpstr>Cerebrosides  Simplest GlycoSphingolipids  Monoglycosylceramide</vt:lpstr>
      <vt:lpstr>Cerebrosides </vt:lpstr>
      <vt:lpstr>PowerPoint Presentation</vt:lpstr>
      <vt:lpstr>Types of Cerebrosides</vt:lpstr>
      <vt:lpstr>Structures Of Cerebrosides</vt:lpstr>
      <vt:lpstr>PowerPoint Presentation</vt:lpstr>
      <vt:lpstr>PowerPoint Presentation</vt:lpstr>
      <vt:lpstr>Galactocerebroside</vt:lpstr>
      <vt:lpstr>PowerPoint Presentation</vt:lpstr>
      <vt:lpstr>PowerPoint Presentation</vt:lpstr>
      <vt:lpstr>Gangliosides  Complex Glycosphingolipids</vt:lpstr>
      <vt:lpstr>Gangliosides</vt:lpstr>
      <vt:lpstr>NANA in Gangliosides</vt:lpstr>
      <vt:lpstr>PowerPoint Presentation</vt:lpstr>
      <vt:lpstr>PowerPoint Presentation</vt:lpstr>
      <vt:lpstr>Types Of Gangliosides</vt:lpstr>
      <vt:lpstr>Types of Gangliosides</vt:lpstr>
      <vt:lpstr>Types Of Gangliosides</vt:lpstr>
      <vt:lpstr>Structure Of Gangliosides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Occurrence Of Glycolipids</vt:lpstr>
      <vt:lpstr>PowerPoint Presentation</vt:lpstr>
      <vt:lpstr>PowerPoint Presentation</vt:lpstr>
      <vt:lpstr>Functions Of Glycolipids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Lipid Storage Disorders  Related To Glycosphingolipids</vt:lpstr>
      <vt:lpstr>Disorders Of Glycolipids</vt:lpstr>
      <vt:lpstr>PowerPoint Presentation</vt:lpstr>
      <vt:lpstr>PowerPoint Presentation</vt:lpstr>
      <vt:lpstr>Similarities and Dissimilarities  Of Cerebrosides and Gangliosides</vt:lpstr>
      <vt:lpstr>Similarities Of  Cerebrosides and Gangliosides</vt:lpstr>
      <vt:lpstr>Dissimilarities Of  Cerebroside and Gangliosides.</vt:lpstr>
      <vt:lpstr>PowerPoint Presentation</vt:lpstr>
      <vt:lpstr>Globosides</vt:lpstr>
      <vt:lpstr>PowerPoint Presentation</vt:lpstr>
      <vt:lpstr>PowerPoint Presentation</vt:lpstr>
      <vt:lpstr>Sulfatides/Sulfolipids</vt:lpstr>
      <vt:lpstr>PowerPoint Presentation</vt:lpstr>
      <vt:lpstr>PowerPoint Presentation</vt:lpstr>
      <vt:lpstr>PowerPoint Presentation</vt:lpstr>
      <vt:lpstr>Lipoproteins</vt:lpstr>
      <vt:lpstr>Lipoproteins</vt:lpstr>
      <vt:lpstr>PowerPoint Presentation</vt:lpstr>
      <vt:lpstr>PowerPoint Presentation</vt:lpstr>
      <vt:lpstr>PowerPoint Presentation</vt:lpstr>
      <vt:lpstr>PowerPoint Presentation</vt:lpstr>
      <vt:lpstr>Structure Of Lipoproteins</vt:lpstr>
      <vt:lpstr>PowerPoint Presentation</vt:lpstr>
      <vt:lpstr>PowerPoint Presentation</vt:lpstr>
      <vt:lpstr>Structure of Lipoproteins</vt:lpstr>
      <vt:lpstr>PowerPoint Presentation</vt:lpstr>
      <vt:lpstr>PowerPoint Presentation</vt:lpstr>
      <vt:lpstr>PowerPoint Presentation</vt:lpstr>
      <vt:lpstr>PowerPoint Presentation</vt:lpstr>
      <vt:lpstr>Functions Of Lipoproteins</vt:lpstr>
      <vt:lpstr>Types Of Lipoproteins</vt:lpstr>
      <vt:lpstr>PowerPoint Presentation</vt:lpstr>
      <vt:lpstr>Lipoproteins</vt:lpstr>
      <vt:lpstr>Lipoproteins</vt:lpstr>
      <vt:lpstr>CHYLOMICRON (CM)</vt:lpstr>
      <vt:lpstr>PowerPoint Presentation</vt:lpstr>
      <vt:lpstr>VLDL</vt:lpstr>
      <vt:lpstr>PowerPoint Presentation</vt:lpstr>
      <vt:lpstr>LDL</vt:lpstr>
      <vt:lpstr>PowerPoint Presentation</vt:lpstr>
      <vt:lpstr>HDL</vt:lpstr>
      <vt:lpstr>PowerPoint Presentation</vt:lpstr>
      <vt:lpstr>HDL Is Associated With Enzyme LCAT Responsible For Cholesterol Esterification And Its Excretion</vt:lpstr>
      <vt:lpstr>PowerPoint Presentation</vt:lpstr>
      <vt:lpstr>PowerPoint Presentation</vt:lpstr>
      <vt:lpstr>HDL Has Role as  Reverse Transport of Cholesterol  </vt:lpstr>
      <vt:lpstr>PowerPoint Presentation</vt:lpstr>
      <vt:lpstr>PowerPoint Presentation</vt:lpstr>
      <vt:lpstr>PowerPoint Presentation</vt:lpstr>
      <vt:lpstr>PowerPoint Presentation</vt:lpstr>
      <vt:lpstr>Types of Lipoprotein (all contain characteristic amounts TAG, cholesterol, cholesterol esters, phospholipids and Apoproteins – NMR Spectroscopy)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Disorders Of Lipoproteins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Proteolipids/ Lipophilin</vt:lpstr>
      <vt:lpstr>Proteolipids/ Lipophilin</vt:lpstr>
      <vt:lpstr>Occurrence Of Proteolipids</vt:lpstr>
      <vt:lpstr>PowerPoint Presentation</vt:lpstr>
      <vt:lpstr>PowerPoint Presentation</vt:lpstr>
      <vt:lpstr>Miscellaneous Lipids</vt:lpstr>
      <vt:lpstr> Miscellaneous Lipid Eicosanoids</vt:lpstr>
      <vt:lpstr>PowerPoint Presentation</vt:lpstr>
      <vt:lpstr>PowerPoint Presentation</vt:lpstr>
      <vt:lpstr>Name Of Eicosanoids</vt:lpstr>
      <vt:lpstr>PowerPoint Presentation</vt:lpstr>
      <vt:lpstr>Biosynthesis Of Eicosanoids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Classification Of Eicosanoids</vt:lpstr>
      <vt:lpstr>PowerPoint Presentation</vt:lpstr>
      <vt:lpstr>PowerPoint Presentation</vt:lpstr>
      <vt:lpstr>1. Prostaglandins (PGs)</vt:lpstr>
      <vt:lpstr>PowerPoint Presentation</vt:lpstr>
      <vt:lpstr>Biosynthesis Of Prostaglandins</vt:lpstr>
      <vt:lpstr>PowerPoint Presentation</vt:lpstr>
      <vt:lpstr>PowerPoint Presentation</vt:lpstr>
      <vt:lpstr>PowerPoint Presentation</vt:lpstr>
      <vt:lpstr>Structure and Types Of PGs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Occurrence/Distribution Of PGs</vt:lpstr>
      <vt:lpstr>Occurrence Of PGs</vt:lpstr>
      <vt:lpstr>Functions OF Prostaglandins</vt:lpstr>
      <vt:lpstr>PowerPoint Presentation</vt:lpstr>
      <vt:lpstr>Prostaglandins have diverse functions on many tissues </vt:lpstr>
      <vt:lpstr>PowerPoint Presentation</vt:lpstr>
      <vt:lpstr>PowerPoint Presentation</vt:lpstr>
      <vt:lpstr>1.Role Of PGs In Blood Vessels</vt:lpstr>
      <vt:lpstr>PGs Regulate Blood Pressure</vt:lpstr>
      <vt:lpstr>PowerPoint Presentation</vt:lpstr>
      <vt:lpstr>Prostaglandin occur at Platelets  Inhibits Platelet Aggregation  and  Thrombus formation</vt:lpstr>
      <vt:lpstr>2. PGs Has Role in Uterus At The Time Of Parturition</vt:lpstr>
      <vt:lpstr>PowerPoint Presentation</vt:lpstr>
      <vt:lpstr>PowerPoint Presentation</vt:lpstr>
      <vt:lpstr>3. Role Of Prostaglandins In Lungs</vt:lpstr>
      <vt:lpstr>PowerPoint Presentation</vt:lpstr>
      <vt:lpstr>PowerPoint Presentation</vt:lpstr>
      <vt:lpstr>4. Role Of Prostaglandin In GIT</vt:lpstr>
      <vt:lpstr>PowerPoint Presentation</vt:lpstr>
      <vt:lpstr>5. Role Of Prostaglandins in Kidneys</vt:lpstr>
      <vt:lpstr>PowerPoint Presentation</vt:lpstr>
      <vt:lpstr>PGs Regulate Sleep and Wake Process</vt:lpstr>
      <vt:lpstr>6.Effect Of PGs on Metabolism</vt:lpstr>
      <vt:lpstr>PowerPoint Presentation</vt:lpstr>
      <vt:lpstr>Role Of PGs  In Immunity And Inflammation</vt:lpstr>
      <vt:lpstr>Production of PGs  Promote  Fever , Pain , Nausea Vomiting and Inflammation   </vt:lpstr>
      <vt:lpstr>PowerPoint Presentation</vt:lpstr>
      <vt:lpstr>PowerPoint Presentation</vt:lpstr>
      <vt:lpstr>PowerPoint Presentation</vt:lpstr>
      <vt:lpstr>2. Prostacyclins (PGI2)</vt:lpstr>
      <vt:lpstr>Prostacyclins (PGI2)</vt:lpstr>
      <vt:lpstr>PowerPoint Presentation</vt:lpstr>
      <vt:lpstr>Roles of Prostacyclins</vt:lpstr>
      <vt:lpstr>3. Thromboxanes (TX)</vt:lpstr>
      <vt:lpstr>Thromboxanes (TX)</vt:lpstr>
      <vt:lpstr>PowerPoint Presentation</vt:lpstr>
      <vt:lpstr>Structure Of Thromboxanes</vt:lpstr>
      <vt:lpstr>PowerPoint Presentation</vt:lpstr>
      <vt:lpstr>Types Of Thromboxanes</vt:lpstr>
      <vt:lpstr>Functions Of Thromboxanes</vt:lpstr>
      <vt:lpstr>PowerPoint Presentation</vt:lpstr>
      <vt:lpstr>4. Leukotrienes</vt:lpstr>
      <vt:lpstr>Leukotrienes</vt:lpstr>
      <vt:lpstr>PowerPoint Presentation</vt:lpstr>
      <vt:lpstr>Occurrence Of Leukotrienes</vt:lpstr>
      <vt:lpstr>PowerPoint Presentation</vt:lpstr>
      <vt:lpstr>PowerPoint Presentation</vt:lpstr>
      <vt:lpstr>Leukotrienes Structure and Types</vt:lpstr>
      <vt:lpstr>PowerPoint Presentation</vt:lpstr>
      <vt:lpstr>Effect Of Leukotrienes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5.Lipoxins</vt:lpstr>
      <vt:lpstr>Lipoxins</vt:lpstr>
      <vt:lpstr>Omega 6 and Omega 3 Derived Eicosanoids  Are Opposite in Body Action</vt:lpstr>
      <vt:lpstr>PowerPoint Presentation</vt:lpstr>
      <vt:lpstr>Adverse effects of Eicosanoids </vt:lpstr>
      <vt:lpstr>PowerPoint Presentation</vt:lpstr>
      <vt:lpstr>     Biological Actions of Selected                        Eicosanoid Molecules                                </vt:lpstr>
      <vt:lpstr>PowerPoint Presentation</vt:lpstr>
      <vt:lpstr>Amphipathic Lipids</vt:lpstr>
      <vt:lpstr>Amphipathic Lipids</vt:lpstr>
      <vt:lpstr>PowerPoint Presentation</vt:lpstr>
      <vt:lpstr>PowerPoint Presentation</vt:lpstr>
      <vt:lpstr>Examples Of Amphipathic Body Lipids</vt:lpstr>
      <vt:lpstr>Role Of Amphipathic Lipids</vt:lpstr>
      <vt:lpstr>PowerPoint Presentation</vt:lpstr>
      <vt:lpstr>Emulsions</vt:lpstr>
      <vt:lpstr>In Human GIT</vt:lpstr>
      <vt:lpstr>PowerPoint Presentation</vt:lpstr>
      <vt:lpstr>Requirements For Emulsification </vt:lpstr>
      <vt:lpstr>PowerPoint Presentation</vt:lpstr>
      <vt:lpstr>PowerPoint Presentation</vt:lpstr>
      <vt:lpstr>Emulsification Process</vt:lpstr>
      <vt:lpstr>PowerPoint Presentation</vt:lpstr>
      <vt:lpstr>PowerPoint Presentation</vt:lpstr>
      <vt:lpstr>Types Of Emulsions</vt:lpstr>
      <vt:lpstr>PowerPoint Presentation</vt:lpstr>
      <vt:lpstr>Significance Of Emulsions</vt:lpstr>
      <vt:lpstr>PowerPoint Presentation</vt:lpstr>
      <vt:lpstr>Micelles</vt:lpstr>
      <vt:lpstr>PowerPoint Presentation</vt:lpstr>
      <vt:lpstr>PowerPoint Presentation</vt:lpstr>
      <vt:lpstr>PowerPoint Presentation</vt:lpstr>
      <vt:lpstr>Significance Of Mixed Micelles</vt:lpstr>
      <vt:lpstr>PowerPoint Presentation</vt:lpstr>
      <vt:lpstr>Liposomes</vt:lpstr>
      <vt:lpstr>Structures Of Liposomes</vt:lpstr>
      <vt:lpstr>Types Of Liposomes</vt:lpstr>
      <vt:lpstr>Structures Of Liposomes</vt:lpstr>
      <vt:lpstr>PowerPoint Presentation</vt:lpstr>
      <vt:lpstr>PowerPoint Presentation</vt:lpstr>
      <vt:lpstr>PowerPoint Presentation</vt:lpstr>
      <vt:lpstr>Role Of Liposomes</vt:lpstr>
      <vt:lpstr>PowerPoint Presentation</vt:lpstr>
      <vt:lpstr>PowerPoint Presentation</vt:lpstr>
      <vt:lpstr>Biomedical Importance  Of Body Lipids</vt:lpstr>
      <vt:lpstr>PowerPoint Presentation</vt:lpstr>
      <vt:lpstr>PowerPoint Presentation</vt:lpstr>
      <vt:lpstr>Body Lipids Based On Functions</vt:lpstr>
      <vt:lpstr>PowerPoint Presentation</vt:lpstr>
      <vt:lpstr>Fatty acids of TAG is a  Source of  Energy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About  Body Lipids</vt:lpstr>
      <vt:lpstr>PowerPoint Presentation</vt:lpstr>
      <vt:lpstr>Bad About : Fats and  Oils</vt:lpstr>
      <vt:lpstr>Disorders OF Lipids</vt:lpstr>
      <vt:lpstr>Lipid Storage Disorders Inborn Errors Of Lipid Metabolism</vt:lpstr>
      <vt:lpstr>PowerPoint Presentation</vt:lpstr>
      <vt:lpstr>PowerPoint Presentation</vt:lpstr>
      <vt:lpstr>Common  Lipids Associated Disorders</vt:lpstr>
      <vt:lpstr>Disorders Related To TAG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Revision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 Anissa Atif Mirza Biochemistry Department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LIPIDS  CHEMISTRY AND FUNCTIONS</dc:title>
  <dc:creator>atifanis</dc:creator>
  <cp:lastModifiedBy>Dr.Anissa Atif Mirza</cp:lastModifiedBy>
  <cp:revision>2403</cp:revision>
  <cp:lastPrinted>2014-09-02T06:09:53Z</cp:lastPrinted>
  <dcterms:created xsi:type="dcterms:W3CDTF">2006-08-16T00:00:00Z</dcterms:created>
  <dcterms:modified xsi:type="dcterms:W3CDTF">2017-04-27T03:08:48Z</dcterms:modified>
</cp:coreProperties>
</file>