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6" r:id="rId9"/>
    <p:sldId id="268" r:id="rId10"/>
    <p:sldId id="269" r:id="rId11"/>
    <p:sldId id="270" r:id="rId12"/>
    <p:sldId id="271" r:id="rId13"/>
    <p:sldId id="272" r:id="rId14"/>
    <p:sldId id="273" r:id="rId15"/>
    <p:sldId id="275" r:id="rId16"/>
    <p:sldId id="280" r:id="rId17"/>
    <p:sldId id="281" r:id="rId18"/>
    <p:sldId id="282" r:id="rId19"/>
    <p:sldId id="292" r:id="rId20"/>
    <p:sldId id="295" r:id="rId21"/>
    <p:sldId id="296" r:id="rId22"/>
    <p:sldId id="297" r:id="rId23"/>
    <p:sldId id="308" r:id="rId24"/>
    <p:sldId id="309" r:id="rId25"/>
    <p:sldId id="310" r:id="rId26"/>
    <p:sldId id="311" r:id="rId27"/>
    <p:sldId id="316" r:id="rId28"/>
    <p:sldId id="317" r:id="rId29"/>
    <p:sldId id="318" r:id="rId30"/>
    <p:sldId id="319" r:id="rId31"/>
    <p:sldId id="320" r:id="rId32"/>
    <p:sldId id="324" r:id="rId33"/>
    <p:sldId id="328" r:id="rId34"/>
    <p:sldId id="329" r:id="rId35"/>
    <p:sldId id="330" r:id="rId36"/>
    <p:sldId id="331" r:id="rId37"/>
    <p:sldId id="332" r:id="rId38"/>
    <p:sldId id="333" r:id="rId39"/>
    <p:sldId id="334" r:id="rId40"/>
    <p:sldId id="335" r:id="rId41"/>
    <p:sldId id="336" r:id="rId42"/>
    <p:sldId id="337" r:id="rId43"/>
    <p:sldId id="338" r:id="rId44"/>
    <p:sldId id="339" r:id="rId45"/>
    <p:sldId id="340" r:id="rId46"/>
    <p:sldId id="341" r:id="rId47"/>
    <p:sldId id="342" r:id="rId48"/>
    <p:sldId id="343" r:id="rId49"/>
    <p:sldId id="344" r:id="rId50"/>
    <p:sldId id="345" r:id="rId51"/>
    <p:sldId id="346" r:id="rId52"/>
    <p:sldId id="347" r:id="rId53"/>
    <p:sldId id="348" r:id="rId54"/>
    <p:sldId id="349" r:id="rId55"/>
    <p:sldId id="350" r:id="rId56"/>
    <p:sldId id="351" r:id="rId57"/>
    <p:sldId id="352" r:id="rId58"/>
    <p:sldId id="367" r:id="rId59"/>
    <p:sldId id="353" r:id="rId60"/>
    <p:sldId id="354" r:id="rId61"/>
    <p:sldId id="355" r:id="rId62"/>
    <p:sldId id="357" r:id="rId63"/>
    <p:sldId id="358" r:id="rId64"/>
    <p:sldId id="359" r:id="rId65"/>
    <p:sldId id="360" r:id="rId66"/>
    <p:sldId id="362" r:id="rId67"/>
    <p:sldId id="363" r:id="rId68"/>
    <p:sldId id="368" r:id="rId69"/>
    <p:sldId id="369" r:id="rId70"/>
    <p:sldId id="370" r:id="rId71"/>
    <p:sldId id="372" r:id="rId72"/>
    <p:sldId id="371" r:id="rId73"/>
    <p:sldId id="373" r:id="rId74"/>
    <p:sldId id="374"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62B79A5-82C4-4FD7-8CC2-E65D6281D6CB}" type="datetimeFigureOut">
              <a:rPr lang="en-IN" smtClean="0"/>
              <a:t>06-05-2017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733BED-9B99-4430-817B-521732AA7272}" type="slidenum">
              <a:rPr lang="en-IN" smtClean="0"/>
              <a:t>‹#›</a:t>
            </a:fld>
            <a:endParaRPr lang="en-IN"/>
          </a:p>
        </p:txBody>
      </p:sp>
    </p:spTree>
    <p:extLst>
      <p:ext uri="{BB962C8B-B14F-4D97-AF65-F5344CB8AC3E}">
        <p14:creationId xmlns:p14="http://schemas.microsoft.com/office/powerpoint/2010/main" val="411865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62B79A5-82C4-4FD7-8CC2-E65D6281D6CB}" type="datetimeFigureOut">
              <a:rPr lang="en-IN" smtClean="0"/>
              <a:t>06-05-2017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733BED-9B99-4430-817B-521732AA7272}" type="slidenum">
              <a:rPr lang="en-IN" smtClean="0"/>
              <a:t>‹#›</a:t>
            </a:fld>
            <a:endParaRPr lang="en-IN"/>
          </a:p>
        </p:txBody>
      </p:sp>
    </p:spTree>
    <p:extLst>
      <p:ext uri="{BB962C8B-B14F-4D97-AF65-F5344CB8AC3E}">
        <p14:creationId xmlns:p14="http://schemas.microsoft.com/office/powerpoint/2010/main" val="3420805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62B79A5-82C4-4FD7-8CC2-E65D6281D6CB}" type="datetimeFigureOut">
              <a:rPr lang="en-IN" smtClean="0"/>
              <a:t>06-05-2017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733BED-9B99-4430-817B-521732AA7272}" type="slidenum">
              <a:rPr lang="en-IN" smtClean="0"/>
              <a:t>‹#›</a:t>
            </a:fld>
            <a:endParaRPr lang="en-IN"/>
          </a:p>
        </p:txBody>
      </p:sp>
    </p:spTree>
    <p:extLst>
      <p:ext uri="{BB962C8B-B14F-4D97-AF65-F5344CB8AC3E}">
        <p14:creationId xmlns:p14="http://schemas.microsoft.com/office/powerpoint/2010/main" val="1322219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62B79A5-82C4-4FD7-8CC2-E65D6281D6CB}" type="datetimeFigureOut">
              <a:rPr lang="en-IN" smtClean="0"/>
              <a:t>06-05-2017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733BED-9B99-4430-817B-521732AA7272}" type="slidenum">
              <a:rPr lang="en-IN" smtClean="0"/>
              <a:t>‹#›</a:t>
            </a:fld>
            <a:endParaRPr lang="en-IN"/>
          </a:p>
        </p:txBody>
      </p:sp>
    </p:spTree>
    <p:extLst>
      <p:ext uri="{BB962C8B-B14F-4D97-AF65-F5344CB8AC3E}">
        <p14:creationId xmlns:p14="http://schemas.microsoft.com/office/powerpoint/2010/main" val="4086036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2B79A5-82C4-4FD7-8CC2-E65D6281D6CB}" type="datetimeFigureOut">
              <a:rPr lang="en-IN" smtClean="0"/>
              <a:t>06-05-2017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733BED-9B99-4430-817B-521732AA7272}" type="slidenum">
              <a:rPr lang="en-IN" smtClean="0"/>
              <a:t>‹#›</a:t>
            </a:fld>
            <a:endParaRPr lang="en-IN"/>
          </a:p>
        </p:txBody>
      </p:sp>
    </p:spTree>
    <p:extLst>
      <p:ext uri="{BB962C8B-B14F-4D97-AF65-F5344CB8AC3E}">
        <p14:creationId xmlns:p14="http://schemas.microsoft.com/office/powerpoint/2010/main" val="332275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62B79A5-82C4-4FD7-8CC2-E65D6281D6CB}" type="datetimeFigureOut">
              <a:rPr lang="en-IN" smtClean="0"/>
              <a:t>06-05-2017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5733BED-9B99-4430-817B-521732AA7272}" type="slidenum">
              <a:rPr lang="en-IN" smtClean="0"/>
              <a:t>‹#›</a:t>
            </a:fld>
            <a:endParaRPr lang="en-IN"/>
          </a:p>
        </p:txBody>
      </p:sp>
    </p:spTree>
    <p:extLst>
      <p:ext uri="{BB962C8B-B14F-4D97-AF65-F5344CB8AC3E}">
        <p14:creationId xmlns:p14="http://schemas.microsoft.com/office/powerpoint/2010/main" val="1130172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62B79A5-82C4-4FD7-8CC2-E65D6281D6CB}" type="datetimeFigureOut">
              <a:rPr lang="en-IN" smtClean="0"/>
              <a:t>06-05-2017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5733BED-9B99-4430-817B-521732AA7272}" type="slidenum">
              <a:rPr lang="en-IN" smtClean="0"/>
              <a:t>‹#›</a:t>
            </a:fld>
            <a:endParaRPr lang="en-IN"/>
          </a:p>
        </p:txBody>
      </p:sp>
    </p:spTree>
    <p:extLst>
      <p:ext uri="{BB962C8B-B14F-4D97-AF65-F5344CB8AC3E}">
        <p14:creationId xmlns:p14="http://schemas.microsoft.com/office/powerpoint/2010/main" val="4159760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62B79A5-82C4-4FD7-8CC2-E65D6281D6CB}" type="datetimeFigureOut">
              <a:rPr lang="en-IN" smtClean="0"/>
              <a:t>06-05-2017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5733BED-9B99-4430-817B-521732AA7272}" type="slidenum">
              <a:rPr lang="en-IN" smtClean="0"/>
              <a:t>‹#›</a:t>
            </a:fld>
            <a:endParaRPr lang="en-IN"/>
          </a:p>
        </p:txBody>
      </p:sp>
    </p:spTree>
    <p:extLst>
      <p:ext uri="{BB962C8B-B14F-4D97-AF65-F5344CB8AC3E}">
        <p14:creationId xmlns:p14="http://schemas.microsoft.com/office/powerpoint/2010/main" val="647009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B79A5-82C4-4FD7-8CC2-E65D6281D6CB}" type="datetimeFigureOut">
              <a:rPr lang="en-IN" smtClean="0"/>
              <a:t>06-05-2017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5733BED-9B99-4430-817B-521732AA7272}" type="slidenum">
              <a:rPr lang="en-IN" smtClean="0"/>
              <a:t>‹#›</a:t>
            </a:fld>
            <a:endParaRPr lang="en-IN"/>
          </a:p>
        </p:txBody>
      </p:sp>
    </p:spTree>
    <p:extLst>
      <p:ext uri="{BB962C8B-B14F-4D97-AF65-F5344CB8AC3E}">
        <p14:creationId xmlns:p14="http://schemas.microsoft.com/office/powerpoint/2010/main" val="2401755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2B79A5-82C4-4FD7-8CC2-E65D6281D6CB}" type="datetimeFigureOut">
              <a:rPr lang="en-IN" smtClean="0"/>
              <a:t>06-05-2017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5733BED-9B99-4430-817B-521732AA7272}" type="slidenum">
              <a:rPr lang="en-IN" smtClean="0"/>
              <a:t>‹#›</a:t>
            </a:fld>
            <a:endParaRPr lang="en-IN"/>
          </a:p>
        </p:txBody>
      </p:sp>
    </p:spTree>
    <p:extLst>
      <p:ext uri="{BB962C8B-B14F-4D97-AF65-F5344CB8AC3E}">
        <p14:creationId xmlns:p14="http://schemas.microsoft.com/office/powerpoint/2010/main" val="3637997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2B79A5-82C4-4FD7-8CC2-E65D6281D6CB}" type="datetimeFigureOut">
              <a:rPr lang="en-IN" smtClean="0"/>
              <a:t>06-05-2017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5733BED-9B99-4430-817B-521732AA7272}" type="slidenum">
              <a:rPr lang="en-IN" smtClean="0"/>
              <a:t>‹#›</a:t>
            </a:fld>
            <a:endParaRPr lang="en-IN"/>
          </a:p>
        </p:txBody>
      </p:sp>
    </p:spTree>
    <p:extLst>
      <p:ext uri="{BB962C8B-B14F-4D97-AF65-F5344CB8AC3E}">
        <p14:creationId xmlns:p14="http://schemas.microsoft.com/office/powerpoint/2010/main" val="1667785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B79A5-82C4-4FD7-8CC2-E65D6281D6CB}" type="datetimeFigureOut">
              <a:rPr lang="en-IN" smtClean="0"/>
              <a:t>06-05-2017</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33BED-9B99-4430-817B-521732AA7272}" type="slidenum">
              <a:rPr lang="en-IN" smtClean="0"/>
              <a:t>‹#›</a:t>
            </a:fld>
            <a:endParaRPr lang="en-IN"/>
          </a:p>
        </p:txBody>
      </p:sp>
    </p:spTree>
    <p:extLst>
      <p:ext uri="{BB962C8B-B14F-4D97-AF65-F5344CB8AC3E}">
        <p14:creationId xmlns:p14="http://schemas.microsoft.com/office/powerpoint/2010/main" val="1900820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BREAST CANCER</a:t>
            </a:r>
            <a:endParaRPr lang="en-US" dirty="0"/>
          </a:p>
        </p:txBody>
      </p:sp>
      <p:sp>
        <p:nvSpPr>
          <p:cNvPr id="5" name="Subtitle 4"/>
          <p:cNvSpPr>
            <a:spLocks noGrp="1"/>
          </p:cNvSpPr>
          <p:nvPr>
            <p:ph type="subTitle" idx="1"/>
          </p:nvPr>
        </p:nvSpPr>
        <p:spPr/>
        <p:txBody>
          <a:bodyPr>
            <a:normAutofit/>
          </a:bodyPr>
          <a:lstStyle/>
          <a:p>
            <a:r>
              <a:rPr lang="en-US" dirty="0" smtClean="0"/>
              <a:t>Dr. Farhanul Huda</a:t>
            </a:r>
          </a:p>
          <a:p>
            <a:r>
              <a:rPr lang="en-US" dirty="0" smtClean="0"/>
              <a:t>Associate Professor &amp;Acting HOD</a:t>
            </a:r>
          </a:p>
          <a:p>
            <a:r>
              <a:rPr lang="en-US" dirty="0" smtClean="0"/>
              <a:t>Dept. </a:t>
            </a:r>
            <a:r>
              <a:rPr lang="en-US" smtClean="0"/>
              <a:t>of Surgery</a:t>
            </a:r>
            <a:endParaRPr lang="en-US" dirty="0"/>
          </a:p>
        </p:txBody>
      </p:sp>
    </p:spTree>
    <p:extLst>
      <p:ext uri="{BB962C8B-B14F-4D97-AF65-F5344CB8AC3E}">
        <p14:creationId xmlns:p14="http://schemas.microsoft.com/office/powerpoint/2010/main" val="838380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r>
              <a:rPr lang="en-US" dirty="0" smtClean="0">
                <a:latin typeface="Arial" panose="020B0604020202020204" pitchFamily="34" charset="0"/>
                <a:cs typeface="Arial" panose="020B0604020202020204" pitchFamily="34" charset="0"/>
              </a:rPr>
              <a:t>Three main groups: </a:t>
            </a:r>
          </a:p>
          <a:p>
            <a:r>
              <a:rPr lang="en-US" dirty="0" smtClean="0">
                <a:latin typeface="Arial" panose="020B0604020202020204" pitchFamily="34" charset="0"/>
                <a:cs typeface="Arial" panose="020B0604020202020204" pitchFamily="34" charset="0"/>
              </a:rPr>
              <a:t>Major</a:t>
            </a:r>
          </a:p>
          <a:p>
            <a:r>
              <a:rPr lang="en-US" dirty="0" smtClean="0">
                <a:latin typeface="Arial" panose="020B0604020202020204" pitchFamily="34" charset="0"/>
                <a:cs typeface="Arial" panose="020B0604020202020204" pitchFamily="34" charset="0"/>
              </a:rPr>
              <a:t>Intermediate and </a:t>
            </a:r>
          </a:p>
          <a:p>
            <a:r>
              <a:rPr lang="en-US" dirty="0" smtClean="0">
                <a:latin typeface="Arial" panose="020B0604020202020204" pitchFamily="34" charset="0"/>
                <a:cs typeface="Arial" panose="020B0604020202020204" pitchFamily="34" charset="0"/>
              </a:rPr>
              <a:t>Minor</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44612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Major risk factors</a:t>
            </a:r>
            <a:endParaRPr lang="en-US" dirty="0"/>
          </a:p>
        </p:txBody>
      </p:sp>
      <p:sp>
        <p:nvSpPr>
          <p:cNvPr id="3" name="Content Placeholder 2"/>
          <p:cNvSpPr>
            <a:spLocks noGrp="1"/>
          </p:cNvSpPr>
          <p:nvPr>
            <p:ph idx="1"/>
          </p:nvPr>
        </p:nvSpPr>
        <p:spPr/>
        <p:txBody>
          <a:bodyPr>
            <a:noAutofit/>
          </a:bodyPr>
          <a:lstStyle/>
          <a:p>
            <a:r>
              <a:rPr lang="en-US" b="1" dirty="0">
                <a:latin typeface="Arial" panose="020B0604020202020204" pitchFamily="34" charset="0"/>
                <a:cs typeface="Arial" panose="020B0604020202020204" pitchFamily="34" charset="0"/>
              </a:rPr>
              <a:t>Gender</a:t>
            </a:r>
          </a:p>
          <a:p>
            <a:pPr>
              <a:buFont typeface="Wingdings" panose="05000000000000000000" pitchFamily="2" charset="2"/>
              <a:buChar char="v"/>
            </a:pPr>
            <a:r>
              <a:rPr lang="en-US" dirty="0">
                <a:latin typeface="Arial" panose="020B0604020202020204" pitchFamily="34" charset="0"/>
                <a:cs typeface="Arial" panose="020B0604020202020204" pitchFamily="34" charset="0"/>
              </a:rPr>
              <a:t>100 times more common in women than in men.</a:t>
            </a:r>
          </a:p>
          <a:p>
            <a:r>
              <a:rPr lang="en-US" b="1" dirty="0">
                <a:latin typeface="Arial" panose="020B0604020202020204" pitchFamily="34" charset="0"/>
                <a:cs typeface="Arial" panose="020B0604020202020204" pitchFamily="34" charset="0"/>
              </a:rPr>
              <a:t>Age</a:t>
            </a:r>
          </a:p>
          <a:p>
            <a:pPr>
              <a:buFont typeface="Wingdings" panose="05000000000000000000" pitchFamily="2" charset="2"/>
              <a:buChar char="v"/>
            </a:pPr>
            <a:r>
              <a:rPr lang="en-US" dirty="0">
                <a:latin typeface="Arial" panose="020B0604020202020204" pitchFamily="34" charset="0"/>
                <a:cs typeface="Arial" panose="020B0604020202020204" pitchFamily="34" charset="0"/>
              </a:rPr>
              <a:t>Very rare before the age of 20 and rare below 30 years. </a:t>
            </a:r>
          </a:p>
          <a:p>
            <a:pPr>
              <a:buFont typeface="Wingdings" panose="05000000000000000000" pitchFamily="2" charset="2"/>
              <a:buChar char="v"/>
            </a:pPr>
            <a:r>
              <a:rPr lang="en-US" dirty="0">
                <a:latin typeface="Arial" panose="020B0604020202020204" pitchFamily="34" charset="0"/>
                <a:cs typeface="Arial" panose="020B0604020202020204" pitchFamily="34" charset="0"/>
              </a:rPr>
              <a:t>The incidence of breast cancer doubles every 10 years until the menopause.</a:t>
            </a:r>
          </a:p>
          <a:p>
            <a:r>
              <a:rPr lang="en-US" b="1" dirty="0">
                <a:latin typeface="Arial" panose="020B0604020202020204" pitchFamily="34" charset="0"/>
                <a:cs typeface="Arial" panose="020B0604020202020204" pitchFamily="34" charset="0"/>
              </a:rPr>
              <a:t>Previous breast cancer</a:t>
            </a:r>
          </a:p>
          <a:p>
            <a:r>
              <a:rPr lang="en-US" b="1" dirty="0">
                <a:latin typeface="Arial" panose="020B0604020202020204" pitchFamily="34" charset="0"/>
                <a:cs typeface="Arial" panose="020B0604020202020204" pitchFamily="34" charset="0"/>
              </a:rPr>
              <a:t>Family history and genetic predisposition</a:t>
            </a:r>
          </a:p>
        </p:txBody>
      </p:sp>
    </p:spTree>
    <p:extLst>
      <p:ext uri="{BB962C8B-B14F-4D97-AF65-F5344CB8AC3E}">
        <p14:creationId xmlns:p14="http://schemas.microsoft.com/office/powerpoint/2010/main" val="821751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Intermediate risk factors</a:t>
            </a:r>
            <a:endParaRPr lang="en-US" dirty="0"/>
          </a:p>
        </p:txBody>
      </p:sp>
      <p:sp>
        <p:nvSpPr>
          <p:cNvPr id="3" name="Content Placeholder 2"/>
          <p:cNvSpPr>
            <a:spLocks noGrp="1"/>
          </p:cNvSpPr>
          <p:nvPr>
            <p:ph idx="1"/>
          </p:nvPr>
        </p:nvSpPr>
        <p:spPr/>
        <p:txBody>
          <a:bodyPr>
            <a:normAutofit/>
          </a:bodyPr>
          <a:lstStyle/>
          <a:p>
            <a:r>
              <a:rPr lang="en-US" b="1" dirty="0">
                <a:latin typeface="Arial" panose="020B0604020202020204" pitchFamily="34" charset="0"/>
                <a:cs typeface="Arial" panose="020B0604020202020204" pitchFamily="34" charset="0"/>
              </a:rPr>
              <a:t>Diet and alcohol intake</a:t>
            </a:r>
          </a:p>
          <a:p>
            <a:r>
              <a:rPr lang="en-US" b="1" dirty="0">
                <a:latin typeface="Arial" panose="020B0604020202020204" pitchFamily="34" charset="0"/>
                <a:cs typeface="Arial" panose="020B0604020202020204" pitchFamily="34" charset="0"/>
              </a:rPr>
              <a:t>Endocrine factors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Increased duration of exposure to endogenous estrogens.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Early age of menarche (age&lt; 12), late age of menopause (&gt; 55), and late age at first pregnancy (&gt; 30),</a:t>
            </a:r>
            <a:r>
              <a:rPr lang="en-US" dirty="0" err="1">
                <a:latin typeface="Arial" panose="020B0604020202020204" pitchFamily="34" charset="0"/>
                <a:cs typeface="Arial" panose="020B0604020202020204" pitchFamily="34" charset="0"/>
              </a:rPr>
              <a:t>nulliparity,HRT,OCPs</a:t>
            </a:r>
            <a:r>
              <a:rPr lang="en-US"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Lifetime number of menstrual cycles. </a:t>
            </a:r>
          </a:p>
          <a:p>
            <a:pPr>
              <a:buFont typeface="Arial" panose="020B0604020202020204" pitchFamily="34" charset="0"/>
              <a:buChar char="•"/>
            </a:pPr>
            <a:r>
              <a:rPr lang="en-US" b="1" dirty="0">
                <a:latin typeface="Arial" panose="020B0604020202020204" pitchFamily="34" charset="0"/>
                <a:cs typeface="Arial" panose="020B0604020202020204" pitchFamily="34" charset="0"/>
              </a:rPr>
              <a:t>Irradiation</a:t>
            </a:r>
          </a:p>
        </p:txBody>
      </p:sp>
    </p:spTree>
    <p:extLst>
      <p:ext uri="{BB962C8B-B14F-4D97-AF65-F5344CB8AC3E}">
        <p14:creationId xmlns:p14="http://schemas.microsoft.com/office/powerpoint/2010/main" val="11943426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Minor and controversial risk factors</a:t>
            </a:r>
            <a:endParaRPr lang="en-US" dirty="0"/>
          </a:p>
        </p:txBody>
      </p:sp>
      <p:sp>
        <p:nvSpPr>
          <p:cNvPr id="3" name="Content Placeholder 2"/>
          <p:cNvSpPr>
            <a:spLocks noGrp="1"/>
          </p:cNvSpPr>
          <p:nvPr>
            <p:ph idx="1"/>
          </p:nvPr>
        </p:nvSpPr>
        <p:spPr/>
        <p:txBody>
          <a:bodyPr/>
          <a:lstStyle/>
          <a:p>
            <a:r>
              <a:rPr lang="en-US" b="1" dirty="0" smtClean="0">
                <a:latin typeface="Arial" panose="020B0604020202020204" pitchFamily="34" charset="0"/>
                <a:cs typeface="Arial" panose="020B0604020202020204" pitchFamily="34" charset="0"/>
              </a:rPr>
              <a:t>Body size</a:t>
            </a:r>
          </a:p>
          <a:p>
            <a:r>
              <a:rPr lang="en-US" b="1" dirty="0" smtClean="0">
                <a:latin typeface="Arial" panose="020B0604020202020204" pitchFamily="34" charset="0"/>
                <a:cs typeface="Arial" panose="020B0604020202020204" pitchFamily="34" charset="0"/>
              </a:rPr>
              <a:t>Stress</a:t>
            </a:r>
          </a:p>
        </p:txBody>
      </p:sp>
    </p:spTree>
    <p:extLst>
      <p:ext uri="{BB962C8B-B14F-4D97-AF65-F5344CB8AC3E}">
        <p14:creationId xmlns:p14="http://schemas.microsoft.com/office/powerpoint/2010/main" val="116338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Genetics of breast cancer</a:t>
            </a:r>
            <a:endParaRPr lang="en-US" dirty="0"/>
          </a:p>
        </p:txBody>
      </p:sp>
      <p:sp>
        <p:nvSpPr>
          <p:cNvPr id="5" name="Text Placeholder 4"/>
          <p:cNvSpPr>
            <a:spLocks noGrp="1"/>
          </p:cNvSpPr>
          <p:nvPr>
            <p:ph type="body" idx="1"/>
          </p:nvPr>
        </p:nvSpPr>
        <p:spPr/>
        <p:txBody>
          <a:bodyPr/>
          <a:lstStyle/>
          <a:p>
            <a:r>
              <a:rPr lang="en-US" dirty="0" smtClean="0"/>
              <a:t>BRCA 1</a:t>
            </a:r>
          </a:p>
          <a:p>
            <a:r>
              <a:rPr lang="en-US" dirty="0" smtClean="0"/>
              <a:t>BRCA 2</a:t>
            </a:r>
            <a:endParaRPr lang="en-US" dirty="0"/>
          </a:p>
        </p:txBody>
      </p:sp>
    </p:spTree>
    <p:extLst>
      <p:ext uri="{BB962C8B-B14F-4D97-AF65-F5344CB8AC3E}">
        <p14:creationId xmlns:p14="http://schemas.microsoft.com/office/powerpoint/2010/main" val="1921218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BRCA-1 is located on chromosome 17q.</a:t>
            </a:r>
          </a:p>
          <a:p>
            <a:r>
              <a:rPr lang="en-US" dirty="0" smtClean="0"/>
              <a:t>BRCA-1–associated breast cancers are invasive ductal carcinomas, are poorly differentiated, and are hormone receptor–negative.</a:t>
            </a:r>
          </a:p>
          <a:p>
            <a:r>
              <a:rPr lang="en-US" dirty="0" smtClean="0"/>
              <a:t> BRCA-2 is located on chromosome 13q .</a:t>
            </a:r>
          </a:p>
          <a:p>
            <a:r>
              <a:rPr lang="en-US" dirty="0" smtClean="0"/>
              <a:t>BRCA-2–associated breast cancers are invasive ductal carcinomas, are well differentiated and express hormone receptors.</a:t>
            </a:r>
          </a:p>
          <a:p>
            <a:endParaRPr lang="en-US" dirty="0"/>
          </a:p>
        </p:txBody>
      </p:sp>
    </p:spTree>
    <p:extLst>
      <p:ext uri="{BB962C8B-B14F-4D97-AF65-F5344CB8AC3E}">
        <p14:creationId xmlns:p14="http://schemas.microsoft.com/office/powerpoint/2010/main" val="4146841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PATHOLOGY</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225528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a:t>
            </a:r>
            <a:endParaRPr lang="en-US" dirty="0"/>
          </a:p>
        </p:txBody>
      </p:sp>
      <p:sp>
        <p:nvSpPr>
          <p:cNvPr id="5" name="Content Placeholder 4"/>
          <p:cNvSpPr>
            <a:spLocks noGrp="1"/>
          </p:cNvSpPr>
          <p:nvPr>
            <p:ph idx="1"/>
          </p:nvPr>
        </p:nvSpPr>
        <p:spPr/>
        <p:txBody>
          <a:bodyPr>
            <a:normAutofit/>
          </a:bodyPr>
          <a:lstStyle/>
          <a:p>
            <a:r>
              <a:rPr lang="en-US" dirty="0" smtClean="0"/>
              <a:t>Paramount importance in establishing the diagnosis of the </a:t>
            </a:r>
            <a:r>
              <a:rPr lang="en-US" dirty="0" err="1" smtClean="0"/>
              <a:t>tumour</a:t>
            </a:r>
            <a:r>
              <a:rPr lang="en-US" dirty="0" smtClean="0"/>
              <a:t>.</a:t>
            </a:r>
          </a:p>
          <a:p>
            <a:r>
              <a:rPr lang="en-US" dirty="0" smtClean="0"/>
              <a:t> It also helps determine the patient's prognosis </a:t>
            </a:r>
          </a:p>
          <a:p>
            <a:r>
              <a:rPr lang="en-US" dirty="0" smtClean="0"/>
              <a:t>There are many methods of pathologically classifying breast cancer; most are based on whether the </a:t>
            </a:r>
            <a:r>
              <a:rPr lang="en-US" dirty="0" err="1" smtClean="0"/>
              <a:t>tumour</a:t>
            </a:r>
            <a:r>
              <a:rPr lang="en-US" dirty="0" smtClean="0"/>
              <a:t> is </a:t>
            </a:r>
            <a:r>
              <a:rPr lang="en-US" b="1" dirty="0" smtClean="0"/>
              <a:t>invasive or non-invasive </a:t>
            </a:r>
            <a:r>
              <a:rPr lang="en-US" dirty="0" smtClean="0"/>
              <a:t>and whether it is derived from the </a:t>
            </a:r>
            <a:r>
              <a:rPr lang="en-US" b="1" dirty="0" smtClean="0"/>
              <a:t>duct </a:t>
            </a:r>
            <a:r>
              <a:rPr lang="en-US" dirty="0" smtClean="0"/>
              <a:t>system or the </a:t>
            </a:r>
            <a:r>
              <a:rPr lang="en-US" b="1" dirty="0" smtClean="0"/>
              <a:t>lobule.</a:t>
            </a:r>
            <a:r>
              <a:rPr lang="en-US" dirty="0" smtClean="0"/>
              <a:t> </a:t>
            </a:r>
          </a:p>
        </p:txBody>
      </p:sp>
    </p:spTree>
    <p:extLst>
      <p:ext uri="{BB962C8B-B14F-4D97-AF65-F5344CB8AC3E}">
        <p14:creationId xmlns:p14="http://schemas.microsoft.com/office/powerpoint/2010/main" val="14483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Ductal</a:t>
            </a:r>
            <a:r>
              <a:rPr lang="en-US" b="1" dirty="0" smtClean="0"/>
              <a:t> carcinoma of the breast</a:t>
            </a:r>
            <a:br>
              <a:rPr lang="en-US" b="1" dirty="0" smtClean="0"/>
            </a:br>
            <a:endParaRPr lang="en-US" dirty="0"/>
          </a:p>
        </p:txBody>
      </p:sp>
      <p:sp>
        <p:nvSpPr>
          <p:cNvPr id="3" name="Content Placeholder 2"/>
          <p:cNvSpPr>
            <a:spLocks noGrp="1"/>
          </p:cNvSpPr>
          <p:nvPr>
            <p:ph type="body" idx="1"/>
          </p:nvPr>
        </p:nvSpPr>
        <p:spPr/>
        <p:txBody>
          <a:bodyPr/>
          <a:lstStyle/>
          <a:p>
            <a:r>
              <a:rPr lang="en-US" dirty="0" smtClean="0"/>
              <a:t>Most common form of breast cancer accounting for 85 to 90 per cent of all cases. </a:t>
            </a:r>
            <a:endParaRPr lang="en-US" dirty="0"/>
          </a:p>
        </p:txBody>
      </p:sp>
    </p:spTree>
    <p:extLst>
      <p:ext uri="{BB962C8B-B14F-4D97-AF65-F5344CB8AC3E}">
        <p14:creationId xmlns:p14="http://schemas.microsoft.com/office/powerpoint/2010/main" val="3451941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Lobular carcinoma of the breast</a:t>
            </a:r>
            <a:endParaRPr lang="en-US" dirty="0"/>
          </a:p>
        </p:txBody>
      </p:sp>
      <p:sp>
        <p:nvSpPr>
          <p:cNvPr id="5" name="Text Placeholder 4"/>
          <p:cNvSpPr>
            <a:spLocks noGrp="1"/>
          </p:cNvSpPr>
          <p:nvPr>
            <p:ph type="body" idx="1"/>
          </p:nvPr>
        </p:nvSpPr>
        <p:spPr/>
        <p:txBody>
          <a:bodyPr/>
          <a:lstStyle/>
          <a:p>
            <a:r>
              <a:rPr lang="en-US" dirty="0" smtClean="0"/>
              <a:t>subdivided into </a:t>
            </a:r>
            <a:r>
              <a:rPr lang="en-US" i="1" dirty="0" smtClean="0"/>
              <a:t>in situ and invasive forms</a:t>
            </a:r>
            <a:endParaRPr lang="en-US" dirty="0"/>
          </a:p>
        </p:txBody>
      </p:sp>
    </p:spTree>
    <p:extLst>
      <p:ext uri="{BB962C8B-B14F-4D97-AF65-F5344CB8AC3E}">
        <p14:creationId xmlns:p14="http://schemas.microsoft.com/office/powerpoint/2010/main" val="1133080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EPIDEMIOLOGY</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5095885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Clinical scenarios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7529347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fontScale="77500" lnSpcReduction="20000"/>
          </a:bodyPr>
          <a:lstStyle/>
          <a:p>
            <a:r>
              <a:rPr lang="en-US" dirty="0" smtClean="0">
                <a:latin typeface="Arial" panose="020B0604020202020204" pitchFamily="34" charset="0"/>
                <a:cs typeface="Arial" panose="020B0604020202020204" pitchFamily="34" charset="0"/>
              </a:rPr>
              <a:t>A 38 years old lady (with a history of breast cancer in her sister) presented  with a 4 cm lump in her right breast which turned out to be a cancer and had a few enlarged </a:t>
            </a:r>
            <a:r>
              <a:rPr lang="en-US" dirty="0" err="1" smtClean="0">
                <a:latin typeface="Arial" panose="020B0604020202020204" pitchFamily="34" charset="0"/>
                <a:cs typeface="Arial" panose="020B0604020202020204" pitchFamily="34" charset="0"/>
              </a:rPr>
              <a:t>axillary</a:t>
            </a:r>
            <a:r>
              <a:rPr lang="en-US" dirty="0" smtClean="0">
                <a:latin typeface="Arial" panose="020B0604020202020204" pitchFamily="34" charset="0"/>
                <a:cs typeface="Arial" panose="020B0604020202020204" pitchFamily="34" charset="0"/>
              </a:rPr>
              <a:t> nodes. She had noticed the lump only a few months back. However, on evaluating all past records, doctor found one mammogram done 2 years back (was advised by her gynecologist), just for screening; she did not have any lump or other symptom then. In that mammogram, there was a small area of stippled </a:t>
            </a:r>
            <a:r>
              <a:rPr lang="en-US" dirty="0" err="1" smtClean="0">
                <a:latin typeface="Arial" panose="020B0604020202020204" pitchFamily="34" charset="0"/>
                <a:cs typeface="Arial" panose="020B0604020202020204" pitchFamily="34" charset="0"/>
              </a:rPr>
              <a:t>microcalcification</a:t>
            </a:r>
            <a:r>
              <a:rPr lang="en-US" dirty="0" smtClean="0">
                <a:latin typeface="Arial" panose="020B0604020202020204" pitchFamily="34" charset="0"/>
                <a:cs typeface="Arial" panose="020B0604020202020204" pitchFamily="34" charset="0"/>
              </a:rPr>
              <a:t>, which was very suspicious (Stippled </a:t>
            </a:r>
            <a:r>
              <a:rPr lang="en-US" dirty="0" err="1" smtClean="0">
                <a:latin typeface="Arial" panose="020B0604020202020204" pitchFamily="34" charset="0"/>
                <a:cs typeface="Arial" panose="020B0604020202020204" pitchFamily="34" charset="0"/>
              </a:rPr>
              <a:t>microcalcifications</a:t>
            </a:r>
            <a:r>
              <a:rPr lang="en-US" dirty="0" smtClean="0">
                <a:latin typeface="Arial" panose="020B0604020202020204" pitchFamily="34" charset="0"/>
                <a:cs typeface="Arial" panose="020B0604020202020204" pitchFamily="34" charset="0"/>
              </a:rPr>
              <a:t> are </a:t>
            </a:r>
            <a:r>
              <a:rPr lang="en-US" dirty="0" err="1" smtClean="0">
                <a:latin typeface="Arial" panose="020B0604020202020204" pitchFamily="34" charset="0"/>
                <a:cs typeface="Arial" panose="020B0604020202020204" pitchFamily="34" charset="0"/>
              </a:rPr>
              <a:t>pathognomonic</a:t>
            </a:r>
            <a:r>
              <a:rPr lang="en-US" dirty="0" smtClean="0">
                <a:latin typeface="Arial" panose="020B0604020202020204" pitchFamily="34" charset="0"/>
                <a:cs typeface="Arial" panose="020B0604020202020204" pitchFamily="34" charset="0"/>
              </a:rPr>
              <a:t> for cancer) . The radiologist had also mentioned it in the report. But since there was no palpable lump, her gynecologist told her, not to worry. She didn't do anything for that for the next 2 years, and finally, was detected with cancer in the same site, in a minimum of clinical stage 2B. Finally after surgery, 5 (out of 27) nodes were positive for cancer and this placed her in stage </a:t>
            </a:r>
            <a:r>
              <a:rPr lang="en-US" b="1" dirty="0" smtClean="0">
                <a:latin typeface="Arial" panose="020B0604020202020204" pitchFamily="34" charset="0"/>
                <a:cs typeface="Arial" panose="020B0604020202020204" pitchFamily="34" charset="0"/>
              </a:rPr>
              <a:t>3A. </a:t>
            </a:r>
            <a:r>
              <a:rPr lang="en-US" dirty="0" smtClean="0">
                <a:latin typeface="Arial" panose="020B0604020202020204" pitchFamily="34" charset="0"/>
                <a:cs typeface="Arial" panose="020B0604020202020204" pitchFamily="34" charset="0"/>
              </a:rPr>
              <a:t>So please understand here, the gynecologist advised the mammogram, but did not </a:t>
            </a:r>
            <a:r>
              <a:rPr lang="en-US" dirty="0" err="1" smtClean="0">
                <a:latin typeface="Arial" panose="020B0604020202020204" pitchFamily="34" charset="0"/>
                <a:cs typeface="Arial" panose="020B0604020202020204" pitchFamily="34" charset="0"/>
              </a:rPr>
              <a:t>not</a:t>
            </a:r>
            <a:r>
              <a:rPr lang="en-US" dirty="0" smtClean="0">
                <a:latin typeface="Arial" panose="020B0604020202020204" pitchFamily="34" charset="0"/>
                <a:cs typeface="Arial" panose="020B0604020202020204" pitchFamily="34" charset="0"/>
              </a:rPr>
              <a:t> know how to interpret or act, and the lady, who would have otherwise been detected with cancer of stage 1 and would have had more than 90% chance of 10 years survival, now ended up with stage 3A and will have about 60% chance of 5 year survival. So two years of wait have definitely decreased her life by 5 years.</a:t>
            </a:r>
          </a:p>
          <a:p>
            <a:endParaRPr lang="en-US" dirty="0"/>
          </a:p>
        </p:txBody>
      </p:sp>
    </p:spTree>
    <p:extLst>
      <p:ext uri="{BB962C8B-B14F-4D97-AF65-F5344CB8AC3E}">
        <p14:creationId xmlns:p14="http://schemas.microsoft.com/office/powerpoint/2010/main" val="37222033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latin typeface="Arial" panose="020B0604020202020204" pitchFamily="34" charset="0"/>
                <a:cs typeface="Arial" panose="020B0604020202020204" pitchFamily="34" charset="0"/>
              </a:rPr>
              <a:t>A 32 years old lady presented  with a history of heaviness in breast before the periods as well as pain in the breast for a few days before the periods. On clinical examination, breasts were normal, except for slightly engorged. Again here, her family doctor had advised her mammography (I wouldn't have advised her mammography, if at all needed, I would have gone for an ultrasound of the breast first). On the ultrasound which was done with the mammogram, there were multiple cysts of varying sizes in both the breasts, from few </a:t>
            </a:r>
            <a:r>
              <a:rPr lang="en-US" dirty="0" err="1" smtClean="0">
                <a:latin typeface="Arial" panose="020B0604020202020204" pitchFamily="34" charset="0"/>
                <a:cs typeface="Arial" panose="020B0604020202020204" pitchFamily="34" charset="0"/>
              </a:rPr>
              <a:t>millimetres</a:t>
            </a:r>
            <a:r>
              <a:rPr lang="en-US" dirty="0" smtClean="0">
                <a:latin typeface="Arial" panose="020B0604020202020204" pitchFamily="34" charset="0"/>
                <a:cs typeface="Arial" panose="020B0604020202020204" pitchFamily="34" charset="0"/>
              </a:rPr>
              <a:t> to 8 to 9 </a:t>
            </a:r>
            <a:r>
              <a:rPr lang="en-US" dirty="0" err="1" smtClean="0">
                <a:latin typeface="Arial" panose="020B0604020202020204" pitchFamily="34" charset="0"/>
                <a:cs typeface="Arial" panose="020B0604020202020204" pitchFamily="34" charset="0"/>
              </a:rPr>
              <a:t>millimetres</a:t>
            </a:r>
            <a:r>
              <a:rPr lang="en-US" dirty="0" smtClean="0">
                <a:latin typeface="Arial" panose="020B0604020202020204" pitchFamily="34" charset="0"/>
                <a:cs typeface="Arial" panose="020B0604020202020204" pitchFamily="34" charset="0"/>
              </a:rPr>
              <a:t>. She was overtly worried about cancer, and had already taken opinion from one surgeon and one gynecologist. One had advised surgery (!!) and the other had given some non specific medications. All the doctor  did was to reassure her, that this was nothing to worry about (She was visibly more worried about the cancer than the symptoms of pain and heaviness she had). The doctor assured her that this was not cancer, this did not require surgery, this occurs in many women of her age - some have more symptoms while some have less symptoms, and that over a period of time, it will all settle.  Gave her some symptomatic medications and some vitamin supplements and believe me, after three months, she was almost settled of symptoms and was very happy. Not that medications worked or something, but it was the re assurance that worked.</a:t>
            </a:r>
          </a:p>
          <a:p>
            <a:endParaRPr lang="en-US" dirty="0"/>
          </a:p>
        </p:txBody>
      </p:sp>
    </p:spTree>
    <p:extLst>
      <p:ext uri="{BB962C8B-B14F-4D97-AF65-F5344CB8AC3E}">
        <p14:creationId xmlns:p14="http://schemas.microsoft.com/office/powerpoint/2010/main" val="1216089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CLINICAL FEATURES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5435366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A lump </a:t>
            </a:r>
          </a:p>
          <a:p>
            <a:r>
              <a:rPr lang="en-US" dirty="0" smtClean="0">
                <a:latin typeface="Arial" panose="020B0604020202020204" pitchFamily="34" charset="0"/>
                <a:cs typeface="Arial" panose="020B0604020202020204" pitchFamily="34" charset="0"/>
              </a:rPr>
              <a:t>Changes in the skin may be the sole presenting symptom.</a:t>
            </a:r>
          </a:p>
          <a:p>
            <a:r>
              <a:rPr lang="en-US" dirty="0" smtClean="0">
                <a:latin typeface="Arial" panose="020B0604020202020204" pitchFamily="34" charset="0"/>
                <a:cs typeface="Arial" panose="020B0604020202020204" pitchFamily="34" charset="0"/>
              </a:rPr>
              <a:t> Puckering .</a:t>
            </a:r>
          </a:p>
          <a:p>
            <a:r>
              <a:rPr lang="en-US" dirty="0" err="1" smtClean="0">
                <a:latin typeface="Arial" panose="020B0604020202020204" pitchFamily="34" charset="0"/>
                <a:cs typeface="Arial" panose="020B0604020202020204" pitchFamily="34" charset="0"/>
              </a:rPr>
              <a:t>Peu</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d'orange</a:t>
            </a:r>
            <a:r>
              <a:rPr lang="en-US" dirty="0" smtClean="0">
                <a:latin typeface="Arial" panose="020B0604020202020204" pitchFamily="34" charset="0"/>
                <a:cs typeface="Arial" panose="020B0604020202020204" pitchFamily="34" charset="0"/>
              </a:rPr>
              <a:t> .</a:t>
            </a:r>
          </a:p>
          <a:p>
            <a:r>
              <a:rPr lang="en-US" dirty="0" smtClean="0">
                <a:latin typeface="Arial" panose="020B0604020202020204" pitchFamily="34" charset="0"/>
                <a:cs typeface="Arial" panose="020B0604020202020204" pitchFamily="34" charset="0"/>
              </a:rPr>
              <a:t>Ulceration .</a:t>
            </a:r>
          </a:p>
          <a:p>
            <a:r>
              <a:rPr lang="en-US" dirty="0" smtClean="0">
                <a:latin typeface="Arial" panose="020B0604020202020204" pitchFamily="34" charset="0"/>
                <a:cs typeface="Arial" panose="020B0604020202020204" pitchFamily="34" charset="0"/>
              </a:rPr>
              <a:t>Nipple distortion and inversion .</a:t>
            </a:r>
          </a:p>
          <a:p>
            <a:r>
              <a:rPr lang="en-US" dirty="0" smtClean="0">
                <a:latin typeface="Arial" panose="020B0604020202020204" pitchFamily="34" charset="0"/>
                <a:cs typeface="Arial" panose="020B0604020202020204" pitchFamily="34" charset="0"/>
              </a:rPr>
              <a:t>A </a:t>
            </a:r>
            <a:r>
              <a:rPr lang="en-US" dirty="0" err="1" smtClean="0">
                <a:latin typeface="Arial" panose="020B0604020202020204" pitchFamily="34" charset="0"/>
                <a:cs typeface="Arial" panose="020B0604020202020204" pitchFamily="34" charset="0"/>
              </a:rPr>
              <a:t>unifocal</a:t>
            </a:r>
            <a:r>
              <a:rPr lang="en-US" dirty="0" smtClean="0">
                <a:latin typeface="Arial" panose="020B0604020202020204" pitchFamily="34" charset="0"/>
                <a:cs typeface="Arial" panose="020B0604020202020204" pitchFamily="34" charset="0"/>
              </a:rPr>
              <a:t> or bloodstained nipple discharge.</a:t>
            </a:r>
          </a:p>
        </p:txBody>
      </p:sp>
    </p:spTree>
    <p:extLst>
      <p:ext uri="{BB962C8B-B14F-4D97-AF65-F5344CB8AC3E}">
        <p14:creationId xmlns:p14="http://schemas.microsoft.com/office/powerpoint/2010/main" val="8575203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Diagnosis</a:t>
            </a:r>
            <a:endParaRPr lang="en-US" dirty="0"/>
          </a:p>
        </p:txBody>
      </p:sp>
      <p:sp>
        <p:nvSpPr>
          <p:cNvPr id="3" name="Content Placeholder 2"/>
          <p:cNvSpPr>
            <a:spLocks noGrp="1"/>
          </p:cNvSpPr>
          <p:nvPr>
            <p:ph idx="1"/>
          </p:nvPr>
        </p:nvSpPr>
        <p:spPr/>
        <p:txBody>
          <a:bodyPr/>
          <a:lstStyle/>
          <a:p>
            <a:r>
              <a:rPr lang="en-US" b="1" i="1" dirty="0" smtClean="0">
                <a:latin typeface="Arial" panose="020B0604020202020204" pitchFamily="34" charset="0"/>
                <a:cs typeface="Arial" panose="020B0604020202020204" pitchFamily="34" charset="0"/>
              </a:rPr>
              <a:t>Fine-needle aspiration cytology</a:t>
            </a:r>
          </a:p>
          <a:p>
            <a:r>
              <a:rPr lang="en-US" b="1" i="1" dirty="0" smtClean="0">
                <a:latin typeface="Arial" panose="020B0604020202020204" pitchFamily="34" charset="0"/>
                <a:cs typeface="Arial" panose="020B0604020202020204" pitchFamily="34" charset="0"/>
              </a:rPr>
              <a:t>Core biopsy</a:t>
            </a:r>
          </a:p>
          <a:p>
            <a:r>
              <a:rPr lang="en-US" b="1" dirty="0" smtClean="0">
                <a:latin typeface="Arial" panose="020B0604020202020204" pitchFamily="34" charset="0"/>
                <a:cs typeface="Arial" panose="020B0604020202020204" pitchFamily="34" charset="0"/>
              </a:rPr>
              <a:t>Mammography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56182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a:xfrm>
            <a:off x="2590800" y="0"/>
            <a:ext cx="7772400" cy="1143000"/>
          </a:xfrm>
        </p:spPr>
        <p:txBody>
          <a:bodyPr>
            <a:normAutofit fontScale="90000"/>
          </a:bodyPr>
          <a:lstStyle/>
          <a:p>
            <a:pPr>
              <a:lnSpc>
                <a:spcPct val="130000"/>
              </a:lnSpc>
            </a:pPr>
            <a:r>
              <a:rPr lang="en-US" b="1" dirty="0">
                <a:latin typeface="Tahoma" pitchFamily="34" charset="0"/>
              </a:rPr>
              <a:t/>
            </a:r>
            <a:br>
              <a:rPr lang="en-US" b="1" dirty="0">
                <a:latin typeface="Tahoma" pitchFamily="34" charset="0"/>
              </a:rPr>
            </a:br>
            <a:r>
              <a:rPr lang="en-US" sz="3600" b="1" dirty="0">
                <a:latin typeface="Tahoma" pitchFamily="34" charset="0"/>
              </a:rPr>
              <a:t>TNM definitions</a:t>
            </a:r>
            <a:br>
              <a:rPr lang="en-US" sz="3600" b="1" dirty="0">
                <a:latin typeface="Tahoma" pitchFamily="34" charset="0"/>
              </a:rPr>
            </a:br>
            <a:r>
              <a:rPr lang="en-US" sz="3600" b="1" dirty="0">
                <a:latin typeface="Tahoma" pitchFamily="34" charset="0"/>
              </a:rPr>
              <a:t>Primary </a:t>
            </a:r>
            <a:r>
              <a:rPr lang="en-US" sz="3600" b="1" dirty="0" err="1">
                <a:latin typeface="Tahoma" pitchFamily="34" charset="0"/>
              </a:rPr>
              <a:t>Tumour</a:t>
            </a:r>
            <a:endParaRPr lang="en-US" sz="3600" b="1" dirty="0">
              <a:latin typeface="Tahoma" pitchFamily="34" charset="0"/>
            </a:endParaRPr>
          </a:p>
        </p:txBody>
      </p:sp>
      <p:sp>
        <p:nvSpPr>
          <p:cNvPr id="296963" name="Rectangle 3"/>
          <p:cNvSpPr>
            <a:spLocks noGrp="1" noChangeArrowheads="1"/>
          </p:cNvSpPr>
          <p:nvPr>
            <p:ph type="body" idx="1"/>
          </p:nvPr>
        </p:nvSpPr>
        <p:spPr/>
        <p:txBody>
          <a:bodyPr/>
          <a:lstStyle/>
          <a:p>
            <a:r>
              <a:rPr lang="en-US">
                <a:latin typeface="Tahoma" pitchFamily="34" charset="0"/>
              </a:rPr>
              <a:t>Tx – Primary tumour cannot be assessed</a:t>
            </a:r>
          </a:p>
          <a:p>
            <a:r>
              <a:rPr lang="en-US">
                <a:latin typeface="Tahoma" pitchFamily="34" charset="0"/>
              </a:rPr>
              <a:t>To – No evidence of primary tumor</a:t>
            </a:r>
          </a:p>
          <a:p>
            <a:r>
              <a:rPr lang="en-US">
                <a:latin typeface="Tahoma" pitchFamily="34" charset="0"/>
              </a:rPr>
              <a:t>Tis – Carcinoma in situ</a:t>
            </a:r>
          </a:p>
          <a:p>
            <a:r>
              <a:rPr lang="en-US">
                <a:latin typeface="Tahoma" pitchFamily="34" charset="0"/>
              </a:rPr>
              <a:t>T1 – Tumor 2 cm or less</a:t>
            </a:r>
          </a:p>
          <a:p>
            <a:r>
              <a:rPr lang="en-US">
                <a:latin typeface="Tahoma" pitchFamily="34" charset="0"/>
              </a:rPr>
              <a:t>T2 – 2 – 5 cm tumor</a:t>
            </a:r>
          </a:p>
          <a:p>
            <a:r>
              <a:rPr lang="en-US">
                <a:latin typeface="Tahoma" pitchFamily="34" charset="0"/>
              </a:rPr>
              <a:t>T3 – Tumor 5 cm and above</a:t>
            </a:r>
          </a:p>
          <a:p>
            <a:r>
              <a:rPr lang="en-US">
                <a:latin typeface="Tahoma" pitchFamily="34" charset="0"/>
              </a:rPr>
              <a:t>T4 – Extn. to chest wall / skin</a:t>
            </a:r>
          </a:p>
        </p:txBody>
      </p:sp>
    </p:spTree>
    <p:extLst>
      <p:ext uri="{BB962C8B-B14F-4D97-AF65-F5344CB8AC3E}">
        <p14:creationId xmlns:p14="http://schemas.microsoft.com/office/powerpoint/2010/main" val="23462968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normAutofit/>
          </a:bodyPr>
          <a:lstStyle/>
          <a:p>
            <a:r>
              <a:rPr lang="en-US" sz="4000">
                <a:latin typeface="Tahoma" pitchFamily="34" charset="0"/>
              </a:rPr>
              <a:t>Regional lymph node involvement - clinical</a:t>
            </a:r>
          </a:p>
        </p:txBody>
      </p:sp>
      <p:sp>
        <p:nvSpPr>
          <p:cNvPr id="302083" name="Rectangle 3"/>
          <p:cNvSpPr>
            <a:spLocks noGrp="1" noChangeArrowheads="1"/>
          </p:cNvSpPr>
          <p:nvPr>
            <p:ph type="body" idx="1"/>
          </p:nvPr>
        </p:nvSpPr>
        <p:spPr>
          <a:xfrm>
            <a:off x="2819400" y="1981200"/>
            <a:ext cx="7543800" cy="4114800"/>
          </a:xfrm>
        </p:spPr>
        <p:txBody>
          <a:bodyPr/>
          <a:lstStyle/>
          <a:p>
            <a:pPr>
              <a:buFont typeface="Monotype Sorts" pitchFamily="2" charset="2"/>
              <a:buNone/>
            </a:pPr>
            <a:r>
              <a:rPr lang="en-US">
                <a:latin typeface="Tahoma" pitchFamily="34" charset="0"/>
              </a:rPr>
              <a:t>NX – Regional  lymph nodes cannot be</a:t>
            </a:r>
          </a:p>
          <a:p>
            <a:pPr>
              <a:buFont typeface="Monotype Sorts" pitchFamily="2" charset="2"/>
              <a:buNone/>
            </a:pPr>
            <a:r>
              <a:rPr lang="en-US">
                <a:latin typeface="Tahoma" pitchFamily="34" charset="0"/>
              </a:rPr>
              <a:t>           assessed.</a:t>
            </a:r>
          </a:p>
          <a:p>
            <a:pPr>
              <a:buFont typeface="Monotype Sorts" pitchFamily="2" charset="2"/>
              <a:buNone/>
            </a:pPr>
            <a:r>
              <a:rPr lang="en-US">
                <a:latin typeface="Tahoma" pitchFamily="34" charset="0"/>
              </a:rPr>
              <a:t>No – No regional lymph nodes.</a:t>
            </a:r>
          </a:p>
          <a:p>
            <a:pPr>
              <a:buFont typeface="Monotype Sorts" pitchFamily="2" charset="2"/>
              <a:buNone/>
            </a:pPr>
            <a:r>
              <a:rPr lang="en-US">
                <a:latin typeface="Tahoma" pitchFamily="34" charset="0"/>
              </a:rPr>
              <a:t>N1 – Movable ipsilateral axillary nodes.</a:t>
            </a:r>
          </a:p>
          <a:p>
            <a:pPr>
              <a:buFont typeface="Monotype Sorts" pitchFamily="2" charset="2"/>
              <a:buNone/>
            </a:pPr>
            <a:r>
              <a:rPr lang="en-US">
                <a:latin typeface="Tahoma" pitchFamily="34" charset="0"/>
              </a:rPr>
              <a:t>N2 – Fixed ipsilateral axillary nodes.s</a:t>
            </a:r>
          </a:p>
          <a:p>
            <a:pPr>
              <a:buFont typeface="Monotype Sorts" pitchFamily="2" charset="2"/>
              <a:buNone/>
            </a:pPr>
            <a:r>
              <a:rPr lang="en-US">
                <a:latin typeface="Tahoma" pitchFamily="34" charset="0"/>
              </a:rPr>
              <a:t>N3 – Ipsilateral internal mammary nodes</a:t>
            </a:r>
          </a:p>
        </p:txBody>
      </p:sp>
    </p:spTree>
    <p:extLst>
      <p:ext uri="{BB962C8B-B14F-4D97-AF65-F5344CB8AC3E}">
        <p14:creationId xmlns:p14="http://schemas.microsoft.com/office/powerpoint/2010/main" val="14650737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2895600" y="0"/>
            <a:ext cx="7772400" cy="1143000"/>
          </a:xfrm>
        </p:spPr>
        <p:txBody>
          <a:bodyPr>
            <a:normAutofit fontScale="90000"/>
          </a:bodyPr>
          <a:lstStyle/>
          <a:p>
            <a:r>
              <a:rPr lang="en-US" sz="4000" dirty="0">
                <a:latin typeface="+mn-lt"/>
              </a:rPr>
              <a:t>Regional lymph node involvement - pathological</a:t>
            </a:r>
          </a:p>
        </p:txBody>
      </p:sp>
      <p:sp>
        <p:nvSpPr>
          <p:cNvPr id="303107" name="Rectangle 3"/>
          <p:cNvSpPr>
            <a:spLocks noGrp="1" noChangeArrowheads="1"/>
          </p:cNvSpPr>
          <p:nvPr>
            <p:ph type="body" idx="1"/>
          </p:nvPr>
        </p:nvSpPr>
        <p:spPr>
          <a:xfrm>
            <a:off x="2743200" y="1219200"/>
            <a:ext cx="7924800" cy="4114800"/>
          </a:xfrm>
        </p:spPr>
        <p:txBody>
          <a:bodyPr>
            <a:normAutofit fontScale="92500" lnSpcReduction="10000"/>
          </a:bodyPr>
          <a:lstStyle/>
          <a:p>
            <a:pPr>
              <a:lnSpc>
                <a:spcPct val="90000"/>
              </a:lnSpc>
            </a:pPr>
            <a:r>
              <a:rPr lang="en-US" dirty="0" err="1"/>
              <a:t>pN</a:t>
            </a:r>
            <a:r>
              <a:rPr lang="en-US" sz="2400" dirty="0" err="1"/>
              <a:t>X</a:t>
            </a:r>
            <a:r>
              <a:rPr lang="en-US" sz="2400" dirty="0"/>
              <a:t> – </a:t>
            </a:r>
            <a:r>
              <a:rPr lang="en-US" dirty="0"/>
              <a:t>Regional </a:t>
            </a:r>
            <a:r>
              <a:rPr lang="en-US" sz="2400" dirty="0"/>
              <a:t> </a:t>
            </a:r>
            <a:r>
              <a:rPr lang="en-US" dirty="0"/>
              <a:t>lymph nodes cannot be assessed.</a:t>
            </a:r>
          </a:p>
          <a:p>
            <a:pPr>
              <a:lnSpc>
                <a:spcPct val="90000"/>
              </a:lnSpc>
            </a:pPr>
            <a:r>
              <a:rPr lang="en-US" dirty="0" err="1"/>
              <a:t>pNo</a:t>
            </a:r>
            <a:r>
              <a:rPr lang="en-US" dirty="0"/>
              <a:t> – No regional lymph node metastasis.</a:t>
            </a:r>
          </a:p>
          <a:p>
            <a:pPr>
              <a:lnSpc>
                <a:spcPct val="90000"/>
              </a:lnSpc>
            </a:pPr>
            <a:r>
              <a:rPr lang="en-US" dirty="0"/>
              <a:t>pN1 – Movable </a:t>
            </a:r>
            <a:r>
              <a:rPr lang="en-US" dirty="0" err="1"/>
              <a:t>ipsilateral</a:t>
            </a:r>
            <a:r>
              <a:rPr lang="en-US" dirty="0"/>
              <a:t> </a:t>
            </a:r>
            <a:r>
              <a:rPr lang="en-US" dirty="0" err="1"/>
              <a:t>axillary</a:t>
            </a:r>
            <a:r>
              <a:rPr lang="en-US" dirty="0"/>
              <a:t> node metastasis.</a:t>
            </a:r>
          </a:p>
          <a:p>
            <a:pPr lvl="1">
              <a:lnSpc>
                <a:spcPct val="90000"/>
              </a:lnSpc>
            </a:pPr>
            <a:r>
              <a:rPr lang="en-US" dirty="0"/>
              <a:t>pN1a – </a:t>
            </a:r>
            <a:r>
              <a:rPr lang="en-US" dirty="0" err="1"/>
              <a:t>Micrometastases</a:t>
            </a:r>
            <a:r>
              <a:rPr lang="en-US" dirty="0"/>
              <a:t> (&lt; 0.2 cm )</a:t>
            </a:r>
          </a:p>
          <a:p>
            <a:pPr lvl="1">
              <a:lnSpc>
                <a:spcPct val="90000"/>
              </a:lnSpc>
            </a:pPr>
            <a:r>
              <a:rPr lang="en-US" dirty="0"/>
              <a:t>pN1b – Metastases ( &gt; 0.2 cm )</a:t>
            </a:r>
          </a:p>
          <a:p>
            <a:pPr lvl="2">
              <a:lnSpc>
                <a:spcPct val="90000"/>
              </a:lnSpc>
            </a:pPr>
            <a:r>
              <a:rPr lang="en-US" dirty="0" err="1"/>
              <a:t>i</a:t>
            </a:r>
            <a:r>
              <a:rPr lang="en-US" dirty="0"/>
              <a:t>) 1 – 3 nodes</a:t>
            </a:r>
          </a:p>
          <a:p>
            <a:pPr lvl="2">
              <a:lnSpc>
                <a:spcPct val="90000"/>
              </a:lnSpc>
            </a:pPr>
            <a:r>
              <a:rPr lang="en-US" dirty="0"/>
              <a:t>ii) 4 or more nodes</a:t>
            </a:r>
          </a:p>
          <a:p>
            <a:pPr lvl="2">
              <a:lnSpc>
                <a:spcPct val="90000"/>
              </a:lnSpc>
            </a:pPr>
            <a:r>
              <a:rPr lang="en-US" dirty="0"/>
              <a:t>iii) extending beyond the capsule  (&lt; 2 cm)</a:t>
            </a:r>
          </a:p>
          <a:p>
            <a:pPr lvl="2">
              <a:lnSpc>
                <a:spcPct val="90000"/>
              </a:lnSpc>
            </a:pPr>
            <a:r>
              <a:rPr lang="en-US" dirty="0"/>
              <a:t>iv)Metastases to nodes ( &gt; 2 cm )</a:t>
            </a:r>
          </a:p>
          <a:p>
            <a:pPr>
              <a:lnSpc>
                <a:spcPct val="90000"/>
              </a:lnSpc>
            </a:pPr>
            <a:r>
              <a:rPr lang="en-US" dirty="0"/>
              <a:t>pN2 - Fixed </a:t>
            </a:r>
            <a:r>
              <a:rPr lang="en-US" dirty="0" err="1"/>
              <a:t>ipsilateral</a:t>
            </a:r>
            <a:r>
              <a:rPr lang="en-US" dirty="0"/>
              <a:t> </a:t>
            </a:r>
            <a:r>
              <a:rPr lang="en-US" dirty="0" err="1"/>
              <a:t>axillary</a:t>
            </a:r>
            <a:r>
              <a:rPr lang="en-US" dirty="0"/>
              <a:t> nodes</a:t>
            </a:r>
          </a:p>
          <a:p>
            <a:pPr>
              <a:lnSpc>
                <a:spcPct val="90000"/>
              </a:lnSpc>
            </a:pPr>
            <a:r>
              <a:rPr lang="en-US" dirty="0"/>
              <a:t>pN3 – </a:t>
            </a:r>
            <a:r>
              <a:rPr lang="en-US" dirty="0" err="1"/>
              <a:t>Ipsilateral</a:t>
            </a:r>
            <a:r>
              <a:rPr lang="en-US" dirty="0"/>
              <a:t> internal mammary nodes</a:t>
            </a:r>
          </a:p>
          <a:p>
            <a:pPr>
              <a:lnSpc>
                <a:spcPct val="90000"/>
              </a:lnSpc>
              <a:buFont typeface="Monotype Sorts" pitchFamily="2" charset="2"/>
              <a:buNone/>
            </a:pPr>
            <a:endParaRPr lang="en-US" dirty="0">
              <a:latin typeface="Tahoma" pitchFamily="34" charset="0"/>
            </a:endParaRPr>
          </a:p>
        </p:txBody>
      </p:sp>
    </p:spTree>
    <p:extLst>
      <p:ext uri="{BB962C8B-B14F-4D97-AF65-F5344CB8AC3E}">
        <p14:creationId xmlns:p14="http://schemas.microsoft.com/office/powerpoint/2010/main" val="1674848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en-US" b="1">
                <a:latin typeface="Tahoma" pitchFamily="34" charset="0"/>
              </a:rPr>
              <a:t>Distant Metastases</a:t>
            </a:r>
          </a:p>
        </p:txBody>
      </p:sp>
      <p:sp>
        <p:nvSpPr>
          <p:cNvPr id="304131" name="Rectangle 3"/>
          <p:cNvSpPr>
            <a:spLocks noGrp="1" noChangeArrowheads="1"/>
          </p:cNvSpPr>
          <p:nvPr>
            <p:ph type="body" idx="1"/>
          </p:nvPr>
        </p:nvSpPr>
        <p:spPr>
          <a:xfrm>
            <a:off x="2743200" y="2286000"/>
            <a:ext cx="7924800" cy="4114800"/>
          </a:xfrm>
        </p:spPr>
        <p:txBody>
          <a:bodyPr/>
          <a:lstStyle/>
          <a:p>
            <a:pPr>
              <a:lnSpc>
                <a:spcPct val="110000"/>
              </a:lnSpc>
            </a:pPr>
            <a:r>
              <a:rPr lang="en-US">
                <a:latin typeface="Tahoma" pitchFamily="34" charset="0"/>
              </a:rPr>
              <a:t>Mx – Distant metastases cannot be  assessed.</a:t>
            </a:r>
          </a:p>
          <a:p>
            <a:pPr>
              <a:buFont typeface="Monotype Sorts" pitchFamily="2" charset="2"/>
              <a:buNone/>
            </a:pPr>
            <a:endParaRPr lang="en-US">
              <a:latin typeface="Tahoma" pitchFamily="34" charset="0"/>
            </a:endParaRPr>
          </a:p>
          <a:p>
            <a:pPr>
              <a:lnSpc>
                <a:spcPct val="10000"/>
              </a:lnSpc>
            </a:pPr>
            <a:r>
              <a:rPr lang="en-US">
                <a:latin typeface="Tahoma" pitchFamily="34" charset="0"/>
              </a:rPr>
              <a:t>Mo – No distant metastases.</a:t>
            </a:r>
          </a:p>
          <a:p>
            <a:endParaRPr lang="en-US">
              <a:latin typeface="Tahoma" pitchFamily="34" charset="0"/>
            </a:endParaRPr>
          </a:p>
          <a:p>
            <a:r>
              <a:rPr lang="en-US">
                <a:latin typeface="Tahoma" pitchFamily="34" charset="0"/>
              </a:rPr>
              <a:t>M1 – Distant metastases ( ipsilateral  </a:t>
            </a:r>
          </a:p>
          <a:p>
            <a:pPr>
              <a:buFont typeface="Monotype Sorts" pitchFamily="2" charset="2"/>
              <a:buNone/>
            </a:pPr>
            <a:r>
              <a:rPr lang="en-US">
                <a:latin typeface="Tahoma" pitchFamily="34" charset="0"/>
              </a:rPr>
              <a:t>           supraclavicular lymph nodes )</a:t>
            </a:r>
          </a:p>
        </p:txBody>
      </p:sp>
    </p:spTree>
    <p:extLst>
      <p:ext uri="{BB962C8B-B14F-4D97-AF65-F5344CB8AC3E}">
        <p14:creationId xmlns:p14="http://schemas.microsoft.com/office/powerpoint/2010/main" val="730708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Collectively, US, India and China account for almost one third of the global breast cancer burden. </a:t>
            </a:r>
          </a:p>
          <a:p>
            <a:r>
              <a:rPr lang="en-US" dirty="0" smtClean="0">
                <a:latin typeface="Arial" panose="020B0604020202020204" pitchFamily="34" charset="0"/>
                <a:cs typeface="Arial" panose="020B0604020202020204" pitchFamily="34" charset="0"/>
              </a:rPr>
              <a:t>India has a long way to go! </a:t>
            </a:r>
          </a:p>
          <a:p>
            <a:r>
              <a:rPr lang="en-US" dirty="0" smtClean="0">
                <a:latin typeface="Arial" panose="020B0604020202020204" pitchFamily="34" charset="0"/>
                <a:cs typeface="Arial" panose="020B0604020202020204" pitchFamily="34" charset="0"/>
              </a:rPr>
              <a:t>See the images below and listen to the discussion and you will understand why.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35597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2209800" y="228600"/>
            <a:ext cx="7772400" cy="1143000"/>
          </a:xfrm>
        </p:spPr>
        <p:txBody>
          <a:bodyPr/>
          <a:lstStyle/>
          <a:p>
            <a:r>
              <a:rPr lang="en-US" sz="4000" b="1">
                <a:latin typeface="Tahoma" pitchFamily="34" charset="0"/>
              </a:rPr>
              <a:t>AJCC / UICC Stage grouping</a:t>
            </a:r>
          </a:p>
        </p:txBody>
      </p:sp>
      <p:sp>
        <p:nvSpPr>
          <p:cNvPr id="305155" name="Rectangle 3"/>
          <p:cNvSpPr>
            <a:spLocks noGrp="1" noChangeArrowheads="1"/>
          </p:cNvSpPr>
          <p:nvPr>
            <p:ph type="body" sz="half" idx="1"/>
          </p:nvPr>
        </p:nvSpPr>
        <p:spPr>
          <a:xfrm>
            <a:off x="3276600" y="1447800"/>
            <a:ext cx="6629400" cy="5410200"/>
          </a:xfrm>
        </p:spPr>
        <p:txBody>
          <a:bodyPr>
            <a:normAutofit lnSpcReduction="10000"/>
          </a:bodyPr>
          <a:lstStyle/>
          <a:p>
            <a:pPr>
              <a:lnSpc>
                <a:spcPct val="90000"/>
              </a:lnSpc>
            </a:pPr>
            <a:r>
              <a:rPr lang="en-US">
                <a:latin typeface="Tahoma" pitchFamily="34" charset="0"/>
              </a:rPr>
              <a:t>St 0 -  Tis   	No   		 Mo</a:t>
            </a:r>
          </a:p>
          <a:p>
            <a:pPr>
              <a:lnSpc>
                <a:spcPct val="90000"/>
              </a:lnSpc>
            </a:pPr>
            <a:endParaRPr lang="en-US">
              <a:latin typeface="Tahoma" pitchFamily="34" charset="0"/>
            </a:endParaRPr>
          </a:p>
          <a:p>
            <a:pPr>
              <a:lnSpc>
                <a:spcPct val="90000"/>
              </a:lnSpc>
            </a:pPr>
            <a:r>
              <a:rPr lang="en-US">
                <a:latin typeface="Tahoma" pitchFamily="34" charset="0"/>
              </a:rPr>
              <a:t>St 1 – T1    	No 	   	Mo</a:t>
            </a:r>
          </a:p>
          <a:p>
            <a:pPr>
              <a:lnSpc>
                <a:spcPct val="90000"/>
              </a:lnSpc>
            </a:pPr>
            <a:endParaRPr lang="en-US">
              <a:latin typeface="Tahoma" pitchFamily="34" charset="0"/>
            </a:endParaRPr>
          </a:p>
          <a:p>
            <a:pPr>
              <a:lnSpc>
                <a:spcPct val="90000"/>
              </a:lnSpc>
            </a:pPr>
            <a:r>
              <a:rPr lang="en-US">
                <a:latin typeface="Tahoma" pitchFamily="34" charset="0"/>
              </a:rPr>
              <a:t>St 2a</a:t>
            </a:r>
          </a:p>
          <a:p>
            <a:pPr>
              <a:lnSpc>
                <a:spcPct val="90000"/>
              </a:lnSpc>
              <a:buFont typeface="Monotype Sorts" pitchFamily="2" charset="2"/>
              <a:buNone/>
            </a:pPr>
            <a:r>
              <a:rPr lang="en-US">
                <a:latin typeface="Tahoma" pitchFamily="34" charset="0"/>
              </a:rPr>
              <a:t>           To     	N1    		Mo</a:t>
            </a:r>
          </a:p>
          <a:p>
            <a:pPr>
              <a:lnSpc>
                <a:spcPct val="90000"/>
              </a:lnSpc>
              <a:buFont typeface="Monotype Sorts" pitchFamily="2" charset="2"/>
              <a:buNone/>
            </a:pPr>
            <a:r>
              <a:rPr lang="en-US">
                <a:latin typeface="Tahoma" pitchFamily="34" charset="0"/>
              </a:rPr>
              <a:t>           T1	     	N1    		Mo</a:t>
            </a:r>
          </a:p>
          <a:p>
            <a:pPr>
              <a:lnSpc>
                <a:spcPct val="90000"/>
              </a:lnSpc>
              <a:buFont typeface="Monotype Sorts" pitchFamily="2" charset="2"/>
              <a:buNone/>
            </a:pPr>
            <a:r>
              <a:rPr lang="en-US">
                <a:latin typeface="Tahoma" pitchFamily="34" charset="0"/>
              </a:rPr>
              <a:t>           T2     	No     	Mo</a:t>
            </a:r>
          </a:p>
          <a:p>
            <a:pPr>
              <a:lnSpc>
                <a:spcPct val="90000"/>
              </a:lnSpc>
            </a:pPr>
            <a:r>
              <a:rPr lang="en-US">
                <a:latin typeface="Tahoma" pitchFamily="34" charset="0"/>
              </a:rPr>
              <a:t>St 2b</a:t>
            </a:r>
          </a:p>
          <a:p>
            <a:pPr>
              <a:lnSpc>
                <a:spcPct val="90000"/>
              </a:lnSpc>
              <a:buFont typeface="Monotype Sorts" pitchFamily="2" charset="2"/>
              <a:buNone/>
            </a:pPr>
            <a:r>
              <a:rPr lang="en-US">
                <a:latin typeface="Tahoma" pitchFamily="34" charset="0"/>
              </a:rPr>
              <a:t>           T2     	  N1 	   	Mo</a:t>
            </a:r>
          </a:p>
          <a:p>
            <a:pPr>
              <a:lnSpc>
                <a:spcPct val="90000"/>
              </a:lnSpc>
              <a:buFont typeface="Monotype Sorts" pitchFamily="2" charset="2"/>
              <a:buNone/>
            </a:pPr>
            <a:r>
              <a:rPr lang="en-US">
                <a:latin typeface="Tahoma" pitchFamily="34" charset="0"/>
              </a:rPr>
              <a:t>           T3   	  No    	Mo           </a:t>
            </a:r>
          </a:p>
        </p:txBody>
      </p:sp>
    </p:spTree>
    <p:extLst>
      <p:ext uri="{BB962C8B-B14F-4D97-AF65-F5344CB8AC3E}">
        <p14:creationId xmlns:p14="http://schemas.microsoft.com/office/powerpoint/2010/main" val="8196969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a:xfrm>
            <a:off x="2895600" y="0"/>
            <a:ext cx="7772400" cy="1143000"/>
          </a:xfrm>
        </p:spPr>
        <p:txBody>
          <a:bodyPr/>
          <a:lstStyle/>
          <a:p>
            <a:r>
              <a:rPr lang="en-US" sz="4000" b="1">
                <a:latin typeface="Tahoma" pitchFamily="34" charset="0"/>
              </a:rPr>
              <a:t>AJCC / UICC Stage grouping</a:t>
            </a:r>
          </a:p>
        </p:txBody>
      </p:sp>
      <p:sp>
        <p:nvSpPr>
          <p:cNvPr id="357379" name="Rectangle 3"/>
          <p:cNvSpPr>
            <a:spLocks noGrp="1" noChangeArrowheads="1"/>
          </p:cNvSpPr>
          <p:nvPr>
            <p:ph type="body" idx="1"/>
          </p:nvPr>
        </p:nvSpPr>
        <p:spPr>
          <a:xfrm>
            <a:off x="2895600" y="1295400"/>
            <a:ext cx="7772400" cy="4114800"/>
          </a:xfrm>
        </p:spPr>
        <p:txBody>
          <a:bodyPr>
            <a:normAutofit fontScale="70000" lnSpcReduction="20000"/>
          </a:bodyPr>
          <a:lstStyle/>
          <a:p>
            <a:pPr>
              <a:lnSpc>
                <a:spcPct val="90000"/>
              </a:lnSpc>
            </a:pPr>
            <a:r>
              <a:rPr lang="en-US">
                <a:latin typeface="Tahoma" pitchFamily="34" charset="0"/>
              </a:rPr>
              <a:t>St 3a</a:t>
            </a:r>
          </a:p>
          <a:p>
            <a:pPr>
              <a:lnSpc>
                <a:spcPct val="90000"/>
              </a:lnSpc>
              <a:buFont typeface="Monotype Sorts" pitchFamily="2" charset="2"/>
              <a:buNone/>
            </a:pPr>
            <a:r>
              <a:rPr lang="en-US">
                <a:latin typeface="Tahoma" pitchFamily="34" charset="0"/>
              </a:rPr>
              <a:t>         To          N2         Mo</a:t>
            </a:r>
          </a:p>
          <a:p>
            <a:pPr>
              <a:lnSpc>
                <a:spcPct val="90000"/>
              </a:lnSpc>
              <a:buFont typeface="Monotype Sorts" pitchFamily="2" charset="2"/>
              <a:buNone/>
            </a:pPr>
            <a:r>
              <a:rPr lang="en-US">
                <a:latin typeface="Tahoma" pitchFamily="34" charset="0"/>
              </a:rPr>
              <a:t>         T1          N2         Mo</a:t>
            </a:r>
          </a:p>
          <a:p>
            <a:pPr>
              <a:lnSpc>
                <a:spcPct val="90000"/>
              </a:lnSpc>
              <a:buFont typeface="Monotype Sorts" pitchFamily="2" charset="2"/>
              <a:buNone/>
            </a:pPr>
            <a:r>
              <a:rPr lang="en-US">
                <a:latin typeface="Tahoma" pitchFamily="34" charset="0"/>
              </a:rPr>
              <a:t>         T2          N2         Mo</a:t>
            </a:r>
          </a:p>
          <a:p>
            <a:pPr>
              <a:lnSpc>
                <a:spcPct val="90000"/>
              </a:lnSpc>
              <a:buFont typeface="Monotype Sorts" pitchFamily="2" charset="2"/>
              <a:buNone/>
            </a:pPr>
            <a:r>
              <a:rPr lang="en-US">
                <a:latin typeface="Tahoma" pitchFamily="34" charset="0"/>
              </a:rPr>
              <a:t>         T3          N1         Mo</a:t>
            </a:r>
          </a:p>
          <a:p>
            <a:pPr>
              <a:lnSpc>
                <a:spcPct val="90000"/>
              </a:lnSpc>
              <a:buFont typeface="Monotype Sorts" pitchFamily="2" charset="2"/>
              <a:buNone/>
            </a:pPr>
            <a:r>
              <a:rPr lang="en-US">
                <a:latin typeface="Tahoma" pitchFamily="34" charset="0"/>
              </a:rPr>
              <a:t>         T3          N2         Mo</a:t>
            </a:r>
          </a:p>
          <a:p>
            <a:pPr>
              <a:lnSpc>
                <a:spcPct val="90000"/>
              </a:lnSpc>
            </a:pPr>
            <a:r>
              <a:rPr lang="en-US">
                <a:latin typeface="Tahoma" pitchFamily="34" charset="0"/>
              </a:rPr>
              <a:t>St 3b</a:t>
            </a:r>
          </a:p>
          <a:p>
            <a:pPr>
              <a:lnSpc>
                <a:spcPct val="90000"/>
              </a:lnSpc>
              <a:buFont typeface="Monotype Sorts" pitchFamily="2" charset="2"/>
              <a:buNone/>
            </a:pPr>
            <a:r>
              <a:rPr lang="en-US">
                <a:latin typeface="Tahoma" pitchFamily="34" charset="0"/>
              </a:rPr>
              <a:t>        T4        any N       Mo</a:t>
            </a:r>
          </a:p>
          <a:p>
            <a:pPr>
              <a:lnSpc>
                <a:spcPct val="90000"/>
              </a:lnSpc>
              <a:buFont typeface="Monotype Sorts" pitchFamily="2" charset="2"/>
              <a:buNone/>
            </a:pPr>
            <a:r>
              <a:rPr lang="en-US">
                <a:latin typeface="Tahoma" pitchFamily="34" charset="0"/>
              </a:rPr>
              <a:t>      any T        N3         Mo</a:t>
            </a:r>
          </a:p>
          <a:p>
            <a:pPr>
              <a:lnSpc>
                <a:spcPct val="90000"/>
              </a:lnSpc>
            </a:pPr>
            <a:r>
              <a:rPr lang="en-US">
                <a:latin typeface="Tahoma" pitchFamily="34" charset="0"/>
              </a:rPr>
              <a:t>St 4</a:t>
            </a:r>
          </a:p>
          <a:p>
            <a:pPr>
              <a:lnSpc>
                <a:spcPct val="90000"/>
              </a:lnSpc>
              <a:buFont typeface="Monotype Sorts" pitchFamily="2" charset="2"/>
              <a:buNone/>
            </a:pPr>
            <a:r>
              <a:rPr lang="en-US">
                <a:latin typeface="Tahoma" pitchFamily="34" charset="0"/>
              </a:rPr>
              <a:t>      any T       any N      M1</a:t>
            </a:r>
          </a:p>
          <a:p>
            <a:pPr>
              <a:lnSpc>
                <a:spcPct val="90000"/>
              </a:lnSpc>
              <a:buFont typeface="Monotype Sorts" pitchFamily="2" charset="2"/>
              <a:buNone/>
            </a:pPr>
            <a:r>
              <a:rPr lang="en-US">
                <a:latin typeface="Tahoma" pitchFamily="34" charset="0"/>
              </a:rPr>
              <a:t>        </a:t>
            </a:r>
            <a:endParaRPr lang="en-US"/>
          </a:p>
        </p:txBody>
      </p:sp>
    </p:spTree>
    <p:extLst>
      <p:ext uri="{BB962C8B-B14F-4D97-AF65-F5344CB8AC3E}">
        <p14:creationId xmlns:p14="http://schemas.microsoft.com/office/powerpoint/2010/main" val="10199454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STAGING</a:t>
            </a:r>
            <a:endParaRPr lang="en-US" dirty="0"/>
          </a:p>
        </p:txBody>
      </p:sp>
      <p:sp>
        <p:nvSpPr>
          <p:cNvPr id="3" name="Content Placeholder 2"/>
          <p:cNvSpPr>
            <a:spLocks noGrp="1"/>
          </p:cNvSpPr>
          <p:nvPr>
            <p:ph idx="1"/>
          </p:nvPr>
        </p:nvSpPr>
        <p:spPr/>
        <p:txBody>
          <a:bodyPr>
            <a:normAutofit/>
          </a:bodyPr>
          <a:lstStyle/>
          <a:p>
            <a:r>
              <a:rPr lang="en-US" b="1" dirty="0" smtClean="0"/>
              <a:t>The Manchester system (1940)</a:t>
            </a:r>
          </a:p>
          <a:p>
            <a:r>
              <a:rPr lang="en-US" b="1" dirty="0" smtClean="0"/>
              <a:t>Stage I</a:t>
            </a:r>
            <a:r>
              <a:rPr lang="en-US" dirty="0" smtClean="0"/>
              <a:t>. </a:t>
            </a:r>
            <a:r>
              <a:rPr lang="en-US" dirty="0" err="1" smtClean="0"/>
              <a:t>Tumour</a:t>
            </a:r>
            <a:r>
              <a:rPr lang="en-US" dirty="0" smtClean="0"/>
              <a:t> confined to breast. Any skin involvement covers an area less than the size of the </a:t>
            </a:r>
            <a:r>
              <a:rPr lang="en-US" dirty="0" err="1" smtClean="0"/>
              <a:t>tumour</a:t>
            </a:r>
            <a:r>
              <a:rPr lang="en-US" dirty="0" smtClean="0"/>
              <a:t>.</a:t>
            </a:r>
          </a:p>
          <a:p>
            <a:r>
              <a:rPr lang="en-US" b="1" dirty="0" smtClean="0"/>
              <a:t>Stage II</a:t>
            </a:r>
            <a:r>
              <a:rPr lang="en-US" dirty="0" smtClean="0"/>
              <a:t>. </a:t>
            </a:r>
            <a:r>
              <a:rPr lang="en-US" dirty="0" err="1" smtClean="0"/>
              <a:t>Tumour</a:t>
            </a:r>
            <a:r>
              <a:rPr lang="en-US" dirty="0" smtClean="0"/>
              <a:t> confined to breast. Palpable, mobile </a:t>
            </a:r>
            <a:r>
              <a:rPr lang="en-US" dirty="0" err="1" smtClean="0"/>
              <a:t>axillary</a:t>
            </a:r>
            <a:r>
              <a:rPr lang="en-US" dirty="0" smtClean="0"/>
              <a:t> nodes.</a:t>
            </a:r>
          </a:p>
          <a:p>
            <a:r>
              <a:rPr lang="en-US" b="1" dirty="0" smtClean="0"/>
              <a:t>Stage III</a:t>
            </a:r>
            <a:r>
              <a:rPr lang="en-US" dirty="0" smtClean="0"/>
              <a:t>. </a:t>
            </a:r>
            <a:r>
              <a:rPr lang="en-US" dirty="0" err="1" smtClean="0"/>
              <a:t>Tumour</a:t>
            </a:r>
            <a:r>
              <a:rPr lang="en-US" dirty="0" smtClean="0"/>
              <a:t> extends beyond the breast tissue because of skin fixation in an area greater than the size of the </a:t>
            </a:r>
            <a:r>
              <a:rPr lang="en-US" dirty="0" err="1" smtClean="0"/>
              <a:t>tumour</a:t>
            </a:r>
            <a:r>
              <a:rPr lang="en-US" dirty="0" smtClean="0"/>
              <a:t> or because of ulceration. </a:t>
            </a:r>
            <a:r>
              <a:rPr lang="en-US" dirty="0" err="1" smtClean="0"/>
              <a:t>Tumour</a:t>
            </a:r>
            <a:r>
              <a:rPr lang="en-US" dirty="0" smtClean="0"/>
              <a:t> fixity underlying fascia.</a:t>
            </a:r>
          </a:p>
          <a:p>
            <a:r>
              <a:rPr lang="en-US" b="1" dirty="0" smtClean="0"/>
              <a:t>Stage IV</a:t>
            </a:r>
            <a:r>
              <a:rPr lang="en-US" dirty="0" smtClean="0"/>
              <a:t>. Fixed </a:t>
            </a:r>
            <a:r>
              <a:rPr lang="en-US" dirty="0" err="1" smtClean="0"/>
              <a:t>axillary</a:t>
            </a:r>
            <a:r>
              <a:rPr lang="en-US" dirty="0" smtClean="0"/>
              <a:t> nodes, </a:t>
            </a:r>
            <a:r>
              <a:rPr lang="en-US" dirty="0" err="1" smtClean="0"/>
              <a:t>supraclavicular</a:t>
            </a:r>
            <a:r>
              <a:rPr lang="en-US" dirty="0" smtClean="0"/>
              <a:t> nodal involvement, satellite nodules or distant metastases.</a:t>
            </a:r>
            <a:endParaRPr lang="en-US" dirty="0"/>
          </a:p>
        </p:txBody>
      </p:sp>
    </p:spTree>
    <p:extLst>
      <p:ext uri="{BB962C8B-B14F-4D97-AF65-F5344CB8AC3E}">
        <p14:creationId xmlns:p14="http://schemas.microsoft.com/office/powerpoint/2010/main" val="36634749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MANAGEMENT</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896109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Management of non-invasive</a:t>
            </a:r>
            <a:br>
              <a:rPr smtClean="0"/>
            </a:br>
            <a:r>
              <a:rPr smtClean="0"/>
              <a:t>breast cancer</a:t>
            </a:r>
            <a:endParaRPr lang="en-US" dirty="0"/>
          </a:p>
        </p:txBody>
      </p:sp>
      <p:sp>
        <p:nvSpPr>
          <p:cNvPr id="5" name="Text Placeholder 4"/>
          <p:cNvSpPr>
            <a:spLocks noGrp="1"/>
          </p:cNvSpPr>
          <p:nvPr>
            <p:ph type="body" idx="1"/>
          </p:nvPr>
        </p:nvSpPr>
        <p:spPr/>
        <p:txBody>
          <a:bodyPr/>
          <a:lstStyle/>
          <a:p>
            <a:r>
              <a:rPr lang="en-US" dirty="0" smtClean="0"/>
              <a:t>Stage 0</a:t>
            </a:r>
            <a:endParaRPr lang="en-US" dirty="0"/>
          </a:p>
        </p:txBody>
      </p:sp>
    </p:spTree>
    <p:extLst>
      <p:ext uri="{BB962C8B-B14F-4D97-AF65-F5344CB8AC3E}">
        <p14:creationId xmlns:p14="http://schemas.microsoft.com/office/powerpoint/2010/main" val="10165926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LCIS</a:t>
            </a:r>
            <a:endParaRPr lang="en-US" dirty="0"/>
          </a:p>
        </p:txBody>
      </p:sp>
      <p:sp>
        <p:nvSpPr>
          <p:cNvPr id="5" name="Content Placeholder 4"/>
          <p:cNvSpPr>
            <a:spLocks noGrp="1"/>
          </p:cNvSpPr>
          <p:nvPr>
            <p:ph idx="1"/>
          </p:nvPr>
        </p:nvSpPr>
        <p:spPr/>
        <p:txBody>
          <a:bodyPr>
            <a:normAutofit/>
          </a:bodyPr>
          <a:lstStyle/>
          <a:p>
            <a:r>
              <a:rPr lang="en-US" dirty="0" smtClean="0"/>
              <a:t>Because LCIS is considered a marker for increased risk rather than an inevitable precursor of invasive disease, the current treatment of LCIS is </a:t>
            </a:r>
            <a:r>
              <a:rPr lang="en-US" b="1" dirty="0" smtClean="0"/>
              <a:t>observation with or without </a:t>
            </a:r>
            <a:r>
              <a:rPr lang="en-US" b="1" dirty="0" err="1" smtClean="0"/>
              <a:t>tamoxifen</a:t>
            </a:r>
            <a:r>
              <a:rPr lang="en-US" b="1" dirty="0" smtClean="0"/>
              <a:t>. </a:t>
            </a:r>
          </a:p>
          <a:p>
            <a:r>
              <a:rPr lang="en-US" dirty="0" smtClean="0"/>
              <a:t>The goal of treatment is to prevent or detect at an early stage the invasive cancer. </a:t>
            </a:r>
          </a:p>
          <a:p>
            <a:r>
              <a:rPr lang="en-US" dirty="0" smtClean="0"/>
              <a:t>There is no benefit to excising LCIS, as the disease diffusely involves both breasts and the risk of invasive cancer is equal for both breasts. The use of </a:t>
            </a:r>
            <a:r>
              <a:rPr lang="en-US" b="1" dirty="0" err="1" smtClean="0"/>
              <a:t>tamoxifen</a:t>
            </a:r>
            <a:r>
              <a:rPr lang="en-US" b="1" dirty="0" smtClean="0"/>
              <a:t> as a risk-reduction strategy </a:t>
            </a:r>
            <a:r>
              <a:rPr lang="en-US" dirty="0" smtClean="0"/>
              <a:t>should be considered in women with a diagnosis of LCIS.</a:t>
            </a:r>
            <a:endParaRPr lang="en-US" dirty="0"/>
          </a:p>
        </p:txBody>
      </p:sp>
    </p:spTree>
    <p:extLst>
      <p:ext uri="{BB962C8B-B14F-4D97-AF65-F5344CB8AC3E}">
        <p14:creationId xmlns:p14="http://schemas.microsoft.com/office/powerpoint/2010/main" val="42469600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DCIS</a:t>
            </a:r>
            <a:endParaRPr lang="en-US" dirty="0"/>
          </a:p>
        </p:txBody>
      </p:sp>
      <p:sp>
        <p:nvSpPr>
          <p:cNvPr id="3" name="Content Placeholder 2"/>
          <p:cNvSpPr>
            <a:spLocks noGrp="1"/>
          </p:cNvSpPr>
          <p:nvPr>
            <p:ph idx="1"/>
          </p:nvPr>
        </p:nvSpPr>
        <p:spPr/>
        <p:txBody>
          <a:bodyPr>
            <a:normAutofit/>
          </a:bodyPr>
          <a:lstStyle/>
          <a:p>
            <a:r>
              <a:rPr lang="en-US" dirty="0" smtClean="0"/>
              <a:t>Women with DCIS and evidence of widespread disease (two or more quadrants) require mastectomy. </a:t>
            </a:r>
          </a:p>
          <a:p>
            <a:r>
              <a:rPr lang="en-US" dirty="0" smtClean="0"/>
              <a:t>For women with limited disease, lumpectomy and radiation therapy are recommended. </a:t>
            </a:r>
          </a:p>
          <a:p>
            <a:r>
              <a:rPr lang="en-US" dirty="0" smtClean="0"/>
              <a:t>Low-grade DCIS of the solid, </a:t>
            </a:r>
            <a:r>
              <a:rPr lang="en-US" dirty="0" err="1" smtClean="0"/>
              <a:t>cribriform</a:t>
            </a:r>
            <a:r>
              <a:rPr lang="en-US" dirty="0" smtClean="0"/>
              <a:t>, or papillary subtype, which is less than 0.5 cm in diameter, may be managed by lumpectomy alone. </a:t>
            </a:r>
          </a:p>
          <a:p>
            <a:r>
              <a:rPr lang="en-US" dirty="0" smtClean="0"/>
              <a:t>Adjuvant </a:t>
            </a:r>
            <a:r>
              <a:rPr lang="en-US" dirty="0" err="1" smtClean="0"/>
              <a:t>tamoxifen</a:t>
            </a:r>
            <a:r>
              <a:rPr lang="en-US" dirty="0" smtClean="0"/>
              <a:t> therapy is considered for all DCIS patients. </a:t>
            </a:r>
            <a:endParaRPr lang="en-US" dirty="0"/>
          </a:p>
        </p:txBody>
      </p:sp>
    </p:spTree>
    <p:extLst>
      <p:ext uri="{BB962C8B-B14F-4D97-AF65-F5344CB8AC3E}">
        <p14:creationId xmlns:p14="http://schemas.microsoft.com/office/powerpoint/2010/main" val="8422152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a:bodyPr>
          <a:lstStyle/>
          <a:p>
            <a:r>
              <a:rPr lang="en-US" b="1" dirty="0" smtClean="0"/>
              <a:t>Simple mastectomy</a:t>
            </a:r>
          </a:p>
          <a:p>
            <a:r>
              <a:rPr lang="en-US" dirty="0" smtClean="0"/>
              <a:t>95% cure rate</a:t>
            </a:r>
          </a:p>
          <a:p>
            <a:r>
              <a:rPr lang="en-US" dirty="0" smtClean="0"/>
              <a:t>Rarely relapse, due to micro-invasive cancer</a:t>
            </a:r>
          </a:p>
          <a:p>
            <a:r>
              <a:rPr lang="en-US" dirty="0" smtClean="0"/>
              <a:t>No need for </a:t>
            </a:r>
            <a:r>
              <a:rPr lang="en-US" dirty="0" err="1" smtClean="0"/>
              <a:t>axillary</a:t>
            </a:r>
            <a:r>
              <a:rPr lang="en-US" dirty="0" smtClean="0"/>
              <a:t> dissection</a:t>
            </a:r>
          </a:p>
          <a:p>
            <a:r>
              <a:rPr lang="en-US" dirty="0" smtClean="0"/>
              <a:t> </a:t>
            </a:r>
            <a:r>
              <a:rPr lang="en-US" b="1" dirty="0" smtClean="0"/>
              <a:t>Wide excision alone</a:t>
            </a:r>
            <a:r>
              <a:rPr lang="en-US" dirty="0" smtClean="0"/>
              <a:t>—30% recurrence at 5 years</a:t>
            </a:r>
          </a:p>
          <a:p>
            <a:r>
              <a:rPr lang="en-US" dirty="0" smtClean="0"/>
              <a:t> </a:t>
            </a:r>
            <a:r>
              <a:rPr lang="en-US" b="1" dirty="0" smtClean="0"/>
              <a:t>Wide excision + radiotherapy</a:t>
            </a:r>
            <a:r>
              <a:rPr lang="en-US" dirty="0" smtClean="0"/>
              <a:t>—15% recurrence at 5 years</a:t>
            </a:r>
          </a:p>
        </p:txBody>
      </p:sp>
    </p:spTree>
    <p:extLst>
      <p:ext uri="{BB962C8B-B14F-4D97-AF65-F5344CB8AC3E}">
        <p14:creationId xmlns:p14="http://schemas.microsoft.com/office/powerpoint/2010/main" val="19154008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Early Invasive Breast Cancer</a:t>
            </a:r>
            <a:endParaRPr lang="en-US" dirty="0"/>
          </a:p>
        </p:txBody>
      </p:sp>
      <p:sp>
        <p:nvSpPr>
          <p:cNvPr id="5" name="Text Placeholder 4"/>
          <p:cNvSpPr>
            <a:spLocks noGrp="1"/>
          </p:cNvSpPr>
          <p:nvPr>
            <p:ph type="body" idx="1"/>
          </p:nvPr>
        </p:nvSpPr>
        <p:spPr/>
        <p:txBody>
          <a:bodyPr/>
          <a:lstStyle/>
          <a:p>
            <a:r>
              <a:rPr lang="en-US" dirty="0" smtClean="0"/>
              <a:t>Stage I, </a:t>
            </a:r>
            <a:r>
              <a:rPr lang="en-US" dirty="0" err="1" smtClean="0"/>
              <a:t>IIa</a:t>
            </a:r>
            <a:r>
              <a:rPr lang="en-US" dirty="0" smtClean="0"/>
              <a:t>, or </a:t>
            </a:r>
            <a:r>
              <a:rPr lang="en-US" dirty="0" err="1" smtClean="0"/>
              <a:t>IIb</a:t>
            </a:r>
            <a:endParaRPr lang="en-US" dirty="0" smtClean="0"/>
          </a:p>
          <a:p>
            <a:r>
              <a:rPr lang="en-US" dirty="0" smtClean="0"/>
              <a:t>T1–3, N0–1 tumors.</a:t>
            </a:r>
            <a:endParaRPr lang="en-US" dirty="0"/>
          </a:p>
        </p:txBody>
      </p:sp>
    </p:spTree>
    <p:extLst>
      <p:ext uri="{BB962C8B-B14F-4D97-AF65-F5344CB8AC3E}">
        <p14:creationId xmlns:p14="http://schemas.microsoft.com/office/powerpoint/2010/main" val="6856544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r>
              <a:rPr lang="en-US" dirty="0" smtClean="0"/>
              <a:t>Treatment of the breast and </a:t>
            </a:r>
            <a:r>
              <a:rPr lang="en-US" dirty="0" err="1" smtClean="0"/>
              <a:t>axilla</a:t>
            </a:r>
            <a:endParaRPr lang="en-US" dirty="0" smtClean="0"/>
          </a:p>
          <a:p>
            <a:r>
              <a:rPr lang="en-US" dirty="0" smtClean="0"/>
              <a:t> Pathological staging to direct adjuvant therapy</a:t>
            </a:r>
          </a:p>
          <a:p>
            <a:r>
              <a:rPr lang="en-US" dirty="0" smtClean="0"/>
              <a:t> Adjuvant therapy—endocrine, chemotherapy, radiotherapy</a:t>
            </a:r>
          </a:p>
          <a:p>
            <a:r>
              <a:rPr lang="en-US" dirty="0" smtClean="0"/>
              <a:t> Follow-up</a:t>
            </a:r>
            <a:endParaRPr lang="en-US" dirty="0"/>
          </a:p>
        </p:txBody>
      </p:sp>
    </p:spTree>
    <p:extLst>
      <p:ext uri="{BB962C8B-B14F-4D97-AF65-F5344CB8AC3E}">
        <p14:creationId xmlns:p14="http://schemas.microsoft.com/office/powerpoint/2010/main" val="3044989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tats2.gif"/>
          <p:cNvPicPr>
            <a:picLocks noGrp="1" noChangeAspect="1"/>
          </p:cNvPicPr>
          <p:nvPr>
            <p:ph idx="1"/>
          </p:nvPr>
        </p:nvPicPr>
        <p:blipFill>
          <a:blip r:embed="rId2"/>
          <a:stretch>
            <a:fillRect/>
          </a:stretch>
        </p:blipFill>
        <p:spPr>
          <a:xfrm>
            <a:off x="1524000" y="0"/>
            <a:ext cx="9144000" cy="6858000"/>
          </a:xfrm>
        </p:spPr>
      </p:pic>
    </p:spTree>
    <p:extLst>
      <p:ext uri="{BB962C8B-B14F-4D97-AF65-F5344CB8AC3E}">
        <p14:creationId xmlns:p14="http://schemas.microsoft.com/office/powerpoint/2010/main" val="5581990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Breast surgery</a:t>
            </a:r>
            <a:endParaRPr lang="en-US" dirty="0"/>
          </a:p>
        </p:txBody>
      </p:sp>
      <p:sp>
        <p:nvSpPr>
          <p:cNvPr id="3" name="Content Placeholder 2"/>
          <p:cNvSpPr>
            <a:spLocks noGrp="1"/>
          </p:cNvSpPr>
          <p:nvPr>
            <p:ph idx="1"/>
          </p:nvPr>
        </p:nvSpPr>
        <p:spPr/>
        <p:txBody>
          <a:bodyPr>
            <a:normAutofit/>
          </a:bodyPr>
          <a:lstStyle/>
          <a:p>
            <a:r>
              <a:rPr lang="en-US" b="1" dirty="0" err="1" smtClean="0"/>
              <a:t>Quadrantectomy</a:t>
            </a:r>
            <a:r>
              <a:rPr lang="en-US" dirty="0" smtClean="0"/>
              <a:t> removes the primary cancer with a margin of 2.0 cm of normal breast tissue.</a:t>
            </a:r>
          </a:p>
          <a:p>
            <a:r>
              <a:rPr lang="en-US" b="1" dirty="0" smtClean="0"/>
              <a:t>Lumpectomy</a:t>
            </a:r>
            <a:r>
              <a:rPr lang="en-US" dirty="0" smtClean="0"/>
              <a:t> is the removal of the </a:t>
            </a:r>
            <a:r>
              <a:rPr lang="en-US" dirty="0" err="1" smtClean="0"/>
              <a:t>tumour</a:t>
            </a:r>
            <a:r>
              <a:rPr lang="en-US" dirty="0" smtClean="0"/>
              <a:t> mass with a limited portion of normal tissue (1 cm).</a:t>
            </a:r>
          </a:p>
          <a:p>
            <a:r>
              <a:rPr lang="en-US" b="1" dirty="0" smtClean="0"/>
              <a:t>MRM</a:t>
            </a:r>
          </a:p>
        </p:txBody>
      </p:sp>
    </p:spTree>
    <p:extLst>
      <p:ext uri="{BB962C8B-B14F-4D97-AF65-F5344CB8AC3E}">
        <p14:creationId xmlns:p14="http://schemas.microsoft.com/office/powerpoint/2010/main" val="26999987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OF BCS</a:t>
            </a:r>
            <a:endParaRPr lang="en-US" dirty="0"/>
          </a:p>
        </p:txBody>
      </p:sp>
      <p:sp>
        <p:nvSpPr>
          <p:cNvPr id="3" name="Content Placeholder 2"/>
          <p:cNvSpPr>
            <a:spLocks noGrp="1"/>
          </p:cNvSpPr>
          <p:nvPr>
            <p:ph idx="1"/>
          </p:nvPr>
        </p:nvSpPr>
        <p:spPr/>
        <p:txBody>
          <a:bodyPr/>
          <a:lstStyle/>
          <a:p>
            <a:r>
              <a:rPr lang="en-US" dirty="0" smtClean="0"/>
              <a:t>T1,T2lesions, N0/N1,M0 disease.</a:t>
            </a:r>
          </a:p>
          <a:p>
            <a:r>
              <a:rPr lang="en-US" dirty="0" smtClean="0"/>
              <a:t>Tumor&gt;4cm in a large breast.</a:t>
            </a:r>
          </a:p>
          <a:p>
            <a:r>
              <a:rPr lang="en-US" dirty="0" smtClean="0"/>
              <a:t>Single clinical and mammographic lesion.</a:t>
            </a:r>
          </a:p>
          <a:p>
            <a:r>
              <a:rPr lang="en-US" dirty="0" smtClean="0"/>
              <a:t>Patient should be willing </a:t>
            </a:r>
            <a:r>
              <a:rPr lang="en-US" dirty="0" err="1" smtClean="0"/>
              <a:t>tomaccept</a:t>
            </a:r>
            <a:r>
              <a:rPr lang="en-US" dirty="0" smtClean="0"/>
              <a:t> the chances of recurrence.</a:t>
            </a:r>
            <a:endParaRPr lang="en-US" dirty="0"/>
          </a:p>
        </p:txBody>
      </p:sp>
    </p:spTree>
    <p:extLst>
      <p:ext uri="{BB962C8B-B14F-4D97-AF65-F5344CB8AC3E}">
        <p14:creationId xmlns:p14="http://schemas.microsoft.com/office/powerpoint/2010/main" val="4685611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 INDICATIONS OF BCS</a:t>
            </a:r>
            <a:endParaRPr lang="en-US" dirty="0"/>
          </a:p>
        </p:txBody>
      </p:sp>
      <p:sp>
        <p:nvSpPr>
          <p:cNvPr id="3" name="Content Placeholder 2"/>
          <p:cNvSpPr>
            <a:spLocks noGrp="1"/>
          </p:cNvSpPr>
          <p:nvPr>
            <p:ph idx="1"/>
          </p:nvPr>
        </p:nvSpPr>
        <p:spPr/>
        <p:txBody>
          <a:bodyPr/>
          <a:lstStyle/>
          <a:p>
            <a:r>
              <a:rPr lang="en-US" dirty="0" smtClean="0"/>
              <a:t>T4,N2 Lesions</a:t>
            </a:r>
          </a:p>
          <a:p>
            <a:r>
              <a:rPr lang="en-US" dirty="0" smtClean="0"/>
              <a:t>Patients choice</a:t>
            </a:r>
          </a:p>
          <a:p>
            <a:r>
              <a:rPr lang="en-US" dirty="0" smtClean="0"/>
              <a:t>Multifocal/</a:t>
            </a:r>
            <a:r>
              <a:rPr lang="en-US" dirty="0" err="1" smtClean="0"/>
              <a:t>Multicentric</a:t>
            </a:r>
            <a:r>
              <a:rPr lang="en-US" dirty="0" smtClean="0"/>
              <a:t> disease</a:t>
            </a:r>
          </a:p>
          <a:p>
            <a:r>
              <a:rPr lang="en-US" dirty="0" smtClean="0"/>
              <a:t>Tumor size high as compared to breast size.</a:t>
            </a:r>
          </a:p>
          <a:p>
            <a:r>
              <a:rPr lang="en-US" dirty="0" smtClean="0"/>
              <a:t>Extensive calcification on mammography</a:t>
            </a:r>
          </a:p>
          <a:p>
            <a:r>
              <a:rPr lang="en-US" dirty="0" smtClean="0"/>
              <a:t>Pregnancy</a:t>
            </a:r>
          </a:p>
          <a:p>
            <a:r>
              <a:rPr lang="en-US" dirty="0" smtClean="0"/>
              <a:t>Persistent positive margins</a:t>
            </a:r>
          </a:p>
          <a:p>
            <a:r>
              <a:rPr lang="en-US" dirty="0" smtClean="0"/>
              <a:t>Patient’s contraindication to radiotherapy.</a:t>
            </a:r>
            <a:endParaRPr lang="en-US" dirty="0"/>
          </a:p>
        </p:txBody>
      </p:sp>
    </p:spTree>
    <p:extLst>
      <p:ext uri="{BB962C8B-B14F-4D97-AF65-F5344CB8AC3E}">
        <p14:creationId xmlns:p14="http://schemas.microsoft.com/office/powerpoint/2010/main" val="28247868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 of the </a:t>
            </a:r>
            <a:r>
              <a:rPr lang="en-US" b="1" dirty="0" err="1" smtClean="0"/>
              <a:t>axilla</a:t>
            </a:r>
            <a:endParaRPr lang="en-US" dirty="0"/>
          </a:p>
        </p:txBody>
      </p:sp>
      <p:sp>
        <p:nvSpPr>
          <p:cNvPr id="3" name="Content Placeholder 2"/>
          <p:cNvSpPr>
            <a:spLocks noGrp="1"/>
          </p:cNvSpPr>
          <p:nvPr>
            <p:ph idx="1"/>
          </p:nvPr>
        </p:nvSpPr>
        <p:spPr/>
        <p:txBody>
          <a:bodyPr>
            <a:normAutofit/>
          </a:bodyPr>
          <a:lstStyle/>
          <a:p>
            <a:r>
              <a:rPr lang="en-US" dirty="0" smtClean="0"/>
              <a:t>Surgery</a:t>
            </a:r>
          </a:p>
          <a:p>
            <a:r>
              <a:rPr lang="en-US" dirty="0" smtClean="0"/>
              <a:t>—sentinel node biopsy:</a:t>
            </a:r>
          </a:p>
          <a:p>
            <a:r>
              <a:rPr lang="en-US" dirty="0" smtClean="0"/>
              <a:t>—removal of first node which contains secondary deposit</a:t>
            </a:r>
          </a:p>
          <a:p>
            <a:r>
              <a:rPr lang="en-US" dirty="0" smtClean="0"/>
              <a:t>—use either blue dye or 99MTc colloid</a:t>
            </a:r>
          </a:p>
          <a:p>
            <a:r>
              <a:rPr lang="en-US" dirty="0" smtClean="0"/>
              <a:t>—negative sentinel node avoids clearance</a:t>
            </a:r>
            <a:endParaRPr lang="en-US" dirty="0"/>
          </a:p>
        </p:txBody>
      </p:sp>
    </p:spTree>
    <p:extLst>
      <p:ext uri="{BB962C8B-B14F-4D97-AF65-F5344CB8AC3E}">
        <p14:creationId xmlns:p14="http://schemas.microsoft.com/office/powerpoint/2010/main" val="26957675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Loco-regional radiotherapy</a:t>
            </a:r>
            <a:endParaRPr lang="en-US" dirty="0"/>
          </a:p>
        </p:txBody>
      </p:sp>
      <p:sp>
        <p:nvSpPr>
          <p:cNvPr id="3" name="Content Placeholder 2"/>
          <p:cNvSpPr>
            <a:spLocks noGrp="1"/>
          </p:cNvSpPr>
          <p:nvPr>
            <p:ph idx="1"/>
          </p:nvPr>
        </p:nvSpPr>
        <p:spPr/>
        <p:txBody>
          <a:bodyPr>
            <a:normAutofit/>
          </a:bodyPr>
          <a:lstStyle/>
          <a:p>
            <a:r>
              <a:rPr lang="en-US" dirty="0" smtClean="0"/>
              <a:t>Reduce the risk of local recurrence after BCS </a:t>
            </a:r>
          </a:p>
          <a:p>
            <a:r>
              <a:rPr lang="en-US" dirty="0" smtClean="0"/>
              <a:t>Irradiation of axilla—not required if clearance performed</a:t>
            </a:r>
          </a:p>
          <a:p>
            <a:r>
              <a:rPr lang="en-US" dirty="0" smtClean="0"/>
              <a:t> Radiation to </a:t>
            </a:r>
            <a:r>
              <a:rPr lang="en-US" dirty="0" err="1" smtClean="0"/>
              <a:t>axilla</a:t>
            </a:r>
            <a:r>
              <a:rPr lang="en-US" dirty="0" smtClean="0"/>
              <a:t> may cause </a:t>
            </a:r>
            <a:r>
              <a:rPr lang="en-US" dirty="0" err="1" smtClean="0"/>
              <a:t>lymphodema</a:t>
            </a:r>
            <a:r>
              <a:rPr lang="en-US" dirty="0" smtClean="0"/>
              <a:t> and brachial neuropathy</a:t>
            </a:r>
          </a:p>
          <a:p>
            <a:endParaRPr lang="en-US" dirty="0"/>
          </a:p>
        </p:txBody>
      </p:sp>
    </p:spTree>
    <p:extLst>
      <p:ext uri="{BB962C8B-B14F-4D97-AF65-F5344CB8AC3E}">
        <p14:creationId xmlns:p14="http://schemas.microsoft.com/office/powerpoint/2010/main" val="22220096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Adjuvant endocrine therapy</a:t>
            </a:r>
            <a:endParaRPr lang="en-US" dirty="0"/>
          </a:p>
        </p:txBody>
      </p:sp>
      <p:sp>
        <p:nvSpPr>
          <p:cNvPr id="3" name="Content Placeholder 2"/>
          <p:cNvSpPr>
            <a:spLocks noGrp="1"/>
          </p:cNvSpPr>
          <p:nvPr>
            <p:ph idx="1"/>
          </p:nvPr>
        </p:nvSpPr>
        <p:spPr/>
        <p:txBody>
          <a:bodyPr>
            <a:normAutofit/>
          </a:bodyPr>
          <a:lstStyle/>
          <a:p>
            <a:r>
              <a:rPr lang="en-US" dirty="0" smtClean="0"/>
              <a:t>60% of breast cancers are </a:t>
            </a:r>
            <a:r>
              <a:rPr lang="en-US" dirty="0" err="1" smtClean="0"/>
              <a:t>oestrogen</a:t>
            </a:r>
            <a:r>
              <a:rPr lang="en-US" dirty="0" smtClean="0"/>
              <a:t> receptor positive</a:t>
            </a:r>
          </a:p>
          <a:p>
            <a:r>
              <a:rPr lang="en-US" b="1" dirty="0" smtClean="0"/>
              <a:t> Ovarian ablation</a:t>
            </a:r>
            <a:endParaRPr lang="en-US" dirty="0" smtClean="0"/>
          </a:p>
          <a:p>
            <a:r>
              <a:rPr lang="en-US" dirty="0" smtClean="0"/>
              <a:t>Side-effects of tamoxifen—menopausal symptoms</a:t>
            </a:r>
          </a:p>
          <a:p>
            <a:r>
              <a:rPr lang="en-US" dirty="0" smtClean="0"/>
              <a:t>—endometrial cancer, 4-fold increase in risk</a:t>
            </a:r>
          </a:p>
          <a:p>
            <a:r>
              <a:rPr lang="en-US" b="1" dirty="0" smtClean="0"/>
              <a:t>LHRH agonists</a:t>
            </a:r>
          </a:p>
          <a:p>
            <a:endParaRPr lang="en-US" dirty="0" smtClean="0"/>
          </a:p>
        </p:txBody>
      </p:sp>
    </p:spTree>
    <p:extLst>
      <p:ext uri="{BB962C8B-B14F-4D97-AF65-F5344CB8AC3E}">
        <p14:creationId xmlns:p14="http://schemas.microsoft.com/office/powerpoint/2010/main" val="35328020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Adjuvant chemotherapy</a:t>
            </a:r>
            <a:br>
              <a:rPr lang="en-US" b="1" dirty="0" smtClean="0"/>
            </a:br>
            <a:endParaRPr lang="en-US" dirty="0"/>
          </a:p>
        </p:txBody>
      </p:sp>
      <p:sp>
        <p:nvSpPr>
          <p:cNvPr id="3" name="Content Placeholder 2"/>
          <p:cNvSpPr>
            <a:spLocks noGrp="1"/>
          </p:cNvSpPr>
          <p:nvPr>
            <p:ph idx="1"/>
          </p:nvPr>
        </p:nvSpPr>
        <p:spPr/>
        <p:txBody>
          <a:bodyPr>
            <a:normAutofit/>
          </a:bodyPr>
          <a:lstStyle/>
          <a:p>
            <a:r>
              <a:rPr lang="en-US" dirty="0" smtClean="0"/>
              <a:t>CMF (cyclophosphamide, methotrexate, 5FU) </a:t>
            </a:r>
          </a:p>
          <a:p>
            <a:r>
              <a:rPr lang="en-US" dirty="0" err="1" smtClean="0"/>
              <a:t>Anthracycline</a:t>
            </a:r>
            <a:r>
              <a:rPr lang="en-US" dirty="0" smtClean="0"/>
              <a:t> regimes may be better</a:t>
            </a:r>
          </a:p>
          <a:p>
            <a:r>
              <a:rPr lang="en-US" dirty="0" err="1" smtClean="0"/>
              <a:t>Taxanes</a:t>
            </a:r>
            <a:r>
              <a:rPr lang="en-US" dirty="0" smtClean="0"/>
              <a:t> based regimes</a:t>
            </a:r>
          </a:p>
          <a:p>
            <a:endParaRPr lang="en-US" dirty="0" smtClean="0"/>
          </a:p>
        </p:txBody>
      </p:sp>
    </p:spTree>
    <p:extLst>
      <p:ext uri="{BB962C8B-B14F-4D97-AF65-F5344CB8AC3E}">
        <p14:creationId xmlns:p14="http://schemas.microsoft.com/office/powerpoint/2010/main" val="35386282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Management of locally advanced</a:t>
            </a:r>
            <a:br>
              <a:rPr smtClean="0"/>
            </a:br>
            <a:r>
              <a:rPr smtClean="0"/>
              <a:t>breast cancer</a:t>
            </a:r>
            <a:endParaRPr lang="en-US" dirty="0"/>
          </a:p>
        </p:txBody>
      </p:sp>
      <p:sp>
        <p:nvSpPr>
          <p:cNvPr id="5" name="Text Placeholder 4"/>
          <p:cNvSpPr>
            <a:spLocks noGrp="1"/>
          </p:cNvSpPr>
          <p:nvPr>
            <p:ph type="body" idx="1"/>
          </p:nvPr>
        </p:nvSpPr>
        <p:spPr/>
        <p:txBody>
          <a:bodyPr/>
          <a:lstStyle/>
          <a:p>
            <a:r>
              <a:rPr lang="en-US" dirty="0" smtClean="0"/>
              <a:t>Stage </a:t>
            </a:r>
            <a:r>
              <a:rPr lang="en-US" dirty="0" err="1" smtClean="0"/>
              <a:t>IIIa</a:t>
            </a:r>
            <a:r>
              <a:rPr lang="en-US" dirty="0" smtClean="0"/>
              <a:t> or </a:t>
            </a:r>
            <a:r>
              <a:rPr lang="en-US" dirty="0" err="1" smtClean="0"/>
              <a:t>IIIb</a:t>
            </a:r>
            <a:endParaRPr lang="en-US" dirty="0"/>
          </a:p>
        </p:txBody>
      </p:sp>
    </p:spTree>
    <p:extLst>
      <p:ext uri="{BB962C8B-B14F-4D97-AF65-F5344CB8AC3E}">
        <p14:creationId xmlns:p14="http://schemas.microsoft.com/office/powerpoint/2010/main" val="630283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a:bodyPr>
          <a:lstStyle/>
          <a:p>
            <a:r>
              <a:rPr lang="en-US" dirty="0" smtClean="0"/>
              <a:t>The probability of metastatic disease is high (&gt;70%).</a:t>
            </a:r>
          </a:p>
          <a:p>
            <a:r>
              <a:rPr lang="en-US" dirty="0" smtClean="0"/>
              <a:t>A combination of </a:t>
            </a:r>
            <a:r>
              <a:rPr lang="en-US" dirty="0" err="1" smtClean="0"/>
              <a:t>neoadjuvant</a:t>
            </a:r>
            <a:r>
              <a:rPr lang="en-US" dirty="0" smtClean="0"/>
              <a:t> chemotherapy, surgery and radiotherapy is commonly used.</a:t>
            </a:r>
          </a:p>
        </p:txBody>
      </p:sp>
    </p:spTree>
    <p:extLst>
      <p:ext uri="{BB962C8B-B14F-4D97-AF65-F5344CB8AC3E}">
        <p14:creationId xmlns:p14="http://schemas.microsoft.com/office/powerpoint/2010/main" val="19803879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Management of metastatic</a:t>
            </a:r>
            <a:br>
              <a:rPr lang="en-US" b="1" dirty="0" smtClean="0"/>
            </a:br>
            <a:r>
              <a:rPr lang="en-US" b="1" dirty="0" smtClean="0"/>
              <a:t>breast cancer</a:t>
            </a:r>
            <a:endParaRPr lang="en-US" dirty="0"/>
          </a:p>
        </p:txBody>
      </p:sp>
      <p:sp>
        <p:nvSpPr>
          <p:cNvPr id="3" name="Content Placeholder 2"/>
          <p:cNvSpPr>
            <a:spLocks noGrp="1"/>
          </p:cNvSpPr>
          <p:nvPr>
            <p:ph idx="1"/>
          </p:nvPr>
        </p:nvSpPr>
        <p:spPr/>
        <p:txBody>
          <a:bodyPr/>
          <a:lstStyle/>
          <a:p>
            <a:r>
              <a:rPr lang="en-US" dirty="0" smtClean="0"/>
              <a:t>Aim is palliation</a:t>
            </a:r>
          </a:p>
          <a:p>
            <a:r>
              <a:rPr lang="en-US" dirty="0" smtClean="0"/>
              <a:t> If hormone-sensitive, bony disease—may survive years .</a:t>
            </a:r>
          </a:p>
          <a:p>
            <a:r>
              <a:rPr lang="en-US" dirty="0" smtClean="0"/>
              <a:t> Visceral, ER-negative disease has bad prognosis</a:t>
            </a:r>
          </a:p>
          <a:p>
            <a:r>
              <a:rPr lang="en-US" dirty="0" smtClean="0"/>
              <a:t> Usual sites—lung, liver, bone, brain</a:t>
            </a:r>
          </a:p>
          <a:p>
            <a:r>
              <a:rPr lang="en-US" dirty="0" smtClean="0"/>
              <a:t> Rare sites—choroid, pituitary</a:t>
            </a:r>
          </a:p>
          <a:p>
            <a:r>
              <a:rPr lang="en-US" dirty="0" smtClean="0"/>
              <a:t>Combination of  endocrine therapy, chemotherapy, radiotherapy and symptomatic </a:t>
            </a:r>
            <a:r>
              <a:rPr lang="en-US" dirty="0" err="1" smtClean="0"/>
              <a:t>tt</a:t>
            </a:r>
            <a:r>
              <a:rPr lang="en-US" dirty="0" smtClean="0"/>
              <a:t> is given.</a:t>
            </a:r>
            <a:endParaRPr lang="en-US" dirty="0"/>
          </a:p>
        </p:txBody>
      </p:sp>
    </p:spTree>
    <p:extLst>
      <p:ext uri="{BB962C8B-B14F-4D97-AF65-F5344CB8AC3E}">
        <p14:creationId xmlns:p14="http://schemas.microsoft.com/office/powerpoint/2010/main" val="2927362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tats3.gif"/>
          <p:cNvPicPr>
            <a:picLocks noGrp="1" noChangeAspect="1"/>
          </p:cNvPicPr>
          <p:nvPr>
            <p:ph idx="1"/>
          </p:nvPr>
        </p:nvPicPr>
        <p:blipFill>
          <a:blip r:embed="rId2"/>
          <a:stretch>
            <a:fillRect/>
          </a:stretch>
        </p:blipFill>
        <p:spPr>
          <a:xfrm>
            <a:off x="1524000" y="1"/>
            <a:ext cx="9144000" cy="6857999"/>
          </a:xfrm>
        </p:spPr>
      </p:pic>
    </p:spTree>
    <p:extLst>
      <p:ext uri="{BB962C8B-B14F-4D97-AF65-F5344CB8AC3E}">
        <p14:creationId xmlns:p14="http://schemas.microsoft.com/office/powerpoint/2010/main" val="37541429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SENTINAL LYMPH NODE BIOPSY</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7713041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2895600" y="762000"/>
            <a:ext cx="7543800" cy="5715000"/>
          </a:xfrm>
        </p:spPr>
        <p:txBody>
          <a:bodyPr>
            <a:normAutofit/>
          </a:bodyPr>
          <a:lstStyle/>
          <a:p>
            <a:r>
              <a:rPr lang="en-US" sz="2800" b="1" dirty="0">
                <a:solidFill>
                  <a:schemeClr val="accent1"/>
                </a:solidFill>
                <a:latin typeface="Arial" panose="020B0604020202020204" pitchFamily="34" charset="0"/>
                <a:cs typeface="Arial" panose="020B0604020202020204" pitchFamily="34" charset="0"/>
              </a:rPr>
              <a:t>SENTINEL NODE </a:t>
            </a:r>
            <a:r>
              <a:rPr lang="en-US" sz="2800" b="1" dirty="0" smtClean="0">
                <a:solidFill>
                  <a:schemeClr val="accent1"/>
                </a:solidFill>
                <a:latin typeface="Arial" panose="020B0604020202020204" pitchFamily="34" charset="0"/>
                <a:cs typeface="Arial" panose="020B0604020202020204" pitchFamily="34" charset="0"/>
              </a:rPr>
              <a:t>CONCEPT</a:t>
            </a:r>
            <a:br>
              <a:rPr lang="en-US" sz="2800" b="1" dirty="0" smtClean="0">
                <a:solidFill>
                  <a:schemeClr val="accent1"/>
                </a:solidFill>
                <a:latin typeface="Arial" panose="020B0604020202020204" pitchFamily="34" charset="0"/>
                <a:cs typeface="Arial" panose="020B0604020202020204" pitchFamily="34" charset="0"/>
              </a:rPr>
            </a:br>
            <a:r>
              <a:rPr lang="en-US" sz="2800" b="1" dirty="0">
                <a:solidFill>
                  <a:srgbClr val="99FF33"/>
                </a:solidFill>
                <a:latin typeface="Arial" panose="020B0604020202020204" pitchFamily="34" charset="0"/>
                <a:cs typeface="Arial" panose="020B0604020202020204" pitchFamily="34" charset="0"/>
              </a:rPr>
              <a:t/>
            </a:r>
            <a:br>
              <a:rPr lang="en-US" sz="2800" b="1" dirty="0">
                <a:solidFill>
                  <a:srgbClr val="99FF33"/>
                </a:solidFill>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Based on the hypothesis lymph flow is orderly</a:t>
            </a:r>
            <a:r>
              <a:rPr lang="en-US" sz="2800" dirty="0" smtClean="0">
                <a:latin typeface="Arial" panose="020B0604020202020204" pitchFamily="34" charset="0"/>
                <a:cs typeface="Arial" panose="020B0604020202020204" pitchFamily="34" charset="0"/>
              </a:rPr>
              <a:t>, predictable </a:t>
            </a:r>
            <a:r>
              <a:rPr lang="en-US" sz="2800" dirty="0">
                <a:latin typeface="Arial" panose="020B0604020202020204" pitchFamily="34" charset="0"/>
                <a:cs typeface="Arial" panose="020B0604020202020204" pitchFamily="34" charset="0"/>
              </a:rPr>
              <a:t>&amp; </a:t>
            </a:r>
            <a:r>
              <a:rPr lang="en-US" sz="2800" dirty="0" smtClean="0">
                <a:latin typeface="Arial" panose="020B0604020202020204" pitchFamily="34" charset="0"/>
                <a:cs typeface="Arial" panose="020B0604020202020204" pitchFamily="34" charset="0"/>
              </a:rPr>
              <a:t>tumor </a:t>
            </a:r>
            <a:r>
              <a:rPr lang="en-US" sz="2800" dirty="0">
                <a:latin typeface="Arial" panose="020B0604020202020204" pitchFamily="34" charset="0"/>
                <a:cs typeface="Arial" panose="020B0604020202020204" pitchFamily="34" charset="0"/>
              </a:rPr>
              <a:t>cells spread sequentially</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Sentinel node is the first node encountered by the </a:t>
            </a:r>
            <a:r>
              <a:rPr lang="en-US" sz="2800" dirty="0" err="1">
                <a:latin typeface="Arial" panose="020B0604020202020204" pitchFamily="34" charset="0"/>
                <a:cs typeface="Arial" panose="020B0604020202020204" pitchFamily="34" charset="0"/>
              </a:rPr>
              <a:t>tumour</a:t>
            </a:r>
            <a:r>
              <a:rPr lang="en-US" sz="2800" dirty="0">
                <a:latin typeface="Arial" panose="020B0604020202020204" pitchFamily="34" charset="0"/>
                <a:cs typeface="Arial" panose="020B0604020202020204" pitchFamily="34" charset="0"/>
              </a:rPr>
              <a:t> cells</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The sentinel node is in the direct pathway of the primary </a:t>
            </a:r>
            <a:r>
              <a:rPr lang="en-US" sz="2800" dirty="0" err="1">
                <a:latin typeface="Arial" panose="020B0604020202020204" pitchFamily="34" charset="0"/>
                <a:cs typeface="Arial" panose="020B0604020202020204" pitchFamily="34" charset="0"/>
              </a:rPr>
              <a:t>tumour</a:t>
            </a:r>
            <a:r>
              <a:rPr lang="en-US" sz="2800" dirty="0">
                <a:solidFill>
                  <a:srgbClr val="99FF33"/>
                </a:solidFill>
                <a:latin typeface="Arial" panose="020B0604020202020204" pitchFamily="34" charset="0"/>
                <a:cs typeface="Arial" panose="020B0604020202020204" pitchFamily="34" charset="0"/>
              </a:rPr>
              <a:t/>
            </a:r>
            <a:br>
              <a:rPr lang="en-US" sz="2800" dirty="0">
                <a:solidFill>
                  <a:srgbClr val="99FF33"/>
                </a:solidFill>
                <a:latin typeface="Arial" panose="020B0604020202020204" pitchFamily="34" charset="0"/>
                <a:cs typeface="Arial" panose="020B0604020202020204" pitchFamily="34" charset="0"/>
              </a:rPr>
            </a:br>
            <a:endParaRPr lang="en-US" sz="2800" dirty="0">
              <a:solidFill>
                <a:srgbClr val="99FF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37373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sz="4000" b="1" dirty="0"/>
              <a:t>Advantages of sentinel node biopsy</a:t>
            </a:r>
          </a:p>
        </p:txBody>
      </p:sp>
      <p:sp>
        <p:nvSpPr>
          <p:cNvPr id="205827" name="Rectangle 3"/>
          <p:cNvSpPr>
            <a:spLocks noGrp="1" noChangeArrowheads="1"/>
          </p:cNvSpPr>
          <p:nvPr>
            <p:ph type="body" idx="1"/>
          </p:nvPr>
        </p:nvSpPr>
        <p:spPr/>
        <p:txBody>
          <a:bodyPr/>
          <a:lstStyle/>
          <a:p>
            <a:r>
              <a:rPr lang="en-US" dirty="0">
                <a:latin typeface="Arial" panose="020B0604020202020204" pitchFamily="34" charset="0"/>
                <a:cs typeface="Arial" panose="020B0604020202020204" pitchFamily="34" charset="0"/>
              </a:rPr>
              <a:t>Minimally Invasive</a:t>
            </a:r>
          </a:p>
          <a:p>
            <a:r>
              <a:rPr lang="en-US" dirty="0">
                <a:latin typeface="Arial" panose="020B0604020202020204" pitchFamily="34" charset="0"/>
                <a:cs typeface="Arial" panose="020B0604020202020204" pitchFamily="34" charset="0"/>
              </a:rPr>
              <a:t>Low Cost</a:t>
            </a:r>
          </a:p>
          <a:p>
            <a:r>
              <a:rPr lang="en-US" dirty="0">
                <a:latin typeface="Arial" panose="020B0604020202020204" pitchFamily="34" charset="0"/>
                <a:cs typeface="Arial" panose="020B0604020202020204" pitchFamily="34" charset="0"/>
              </a:rPr>
              <a:t>low morbidity</a:t>
            </a:r>
          </a:p>
          <a:p>
            <a:r>
              <a:rPr lang="en-US" dirty="0">
                <a:latin typeface="Arial" panose="020B0604020202020204" pitchFamily="34" charset="0"/>
                <a:cs typeface="Arial" panose="020B0604020202020204" pitchFamily="34" charset="0"/>
              </a:rPr>
              <a:t>Nodal metastasis outside </a:t>
            </a:r>
            <a:r>
              <a:rPr lang="en-US" dirty="0" err="1">
                <a:latin typeface="Arial" panose="020B0604020202020204" pitchFamily="34" charset="0"/>
                <a:cs typeface="Arial" panose="020B0604020202020204" pitchFamily="34" charset="0"/>
              </a:rPr>
              <a:t>axilla</a:t>
            </a:r>
            <a:r>
              <a:rPr lang="en-US" dirty="0">
                <a:latin typeface="Arial" panose="020B0604020202020204" pitchFamily="34" charset="0"/>
                <a:cs typeface="Arial" panose="020B0604020202020204" pitchFamily="34" charset="0"/>
              </a:rPr>
              <a:t> detected</a:t>
            </a:r>
          </a:p>
          <a:p>
            <a:r>
              <a:rPr lang="en-US" dirty="0">
                <a:latin typeface="Arial" panose="020B0604020202020204" pitchFamily="34" charset="0"/>
                <a:cs typeface="Arial" panose="020B0604020202020204" pitchFamily="34" charset="0"/>
              </a:rPr>
              <a:t>obviates the need for ALND without compromising staging &amp; local control</a:t>
            </a:r>
          </a:p>
        </p:txBody>
      </p:sp>
    </p:spTree>
    <p:extLst>
      <p:ext uri="{BB962C8B-B14F-4D97-AF65-F5344CB8AC3E}">
        <p14:creationId xmlns:p14="http://schemas.microsoft.com/office/powerpoint/2010/main" val="67165306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2514600" y="609600"/>
            <a:ext cx="8458200" cy="838200"/>
          </a:xfrm>
        </p:spPr>
        <p:txBody>
          <a:bodyPr/>
          <a:lstStyle/>
          <a:p>
            <a:r>
              <a:rPr lang="en-US" sz="4000" b="1">
                <a:solidFill>
                  <a:schemeClr val="accent1"/>
                </a:solidFill>
              </a:rPr>
              <a:t>Disadvantages of Sentinel node Biopsy</a:t>
            </a:r>
            <a:endParaRPr lang="en-US" sz="3600" b="1">
              <a:solidFill>
                <a:schemeClr val="accent1"/>
              </a:solidFill>
            </a:endParaRPr>
          </a:p>
        </p:txBody>
      </p:sp>
      <p:sp>
        <p:nvSpPr>
          <p:cNvPr id="206851" name="Rectangle 3"/>
          <p:cNvSpPr>
            <a:spLocks noGrp="1" noChangeArrowheads="1"/>
          </p:cNvSpPr>
          <p:nvPr>
            <p:ph type="body" idx="1"/>
          </p:nvPr>
        </p:nvSpPr>
        <p:spPr/>
        <p:txBody>
          <a:bodyPr/>
          <a:lstStyle/>
          <a:p>
            <a:r>
              <a:rPr lang="en-US" dirty="0">
                <a:latin typeface="Arial" panose="020B0604020202020204" pitchFamily="34" charset="0"/>
                <a:cs typeface="Arial" panose="020B0604020202020204" pitchFamily="34" charset="0"/>
              </a:rPr>
              <a:t>Has a False negative rate of 6% (ALND3%)</a:t>
            </a:r>
          </a:p>
          <a:p>
            <a:r>
              <a:rPr lang="en-US" dirty="0">
                <a:latin typeface="Arial" panose="020B0604020202020204" pitchFamily="34" charset="0"/>
                <a:cs typeface="Arial" panose="020B0604020202020204" pitchFamily="34" charset="0"/>
              </a:rPr>
              <a:t>Not useful in clinically involved </a:t>
            </a:r>
            <a:r>
              <a:rPr lang="en-US" dirty="0" err="1">
                <a:latin typeface="Arial" panose="020B0604020202020204" pitchFamily="34" charset="0"/>
                <a:cs typeface="Arial" panose="020B0604020202020204" pitchFamily="34" charset="0"/>
              </a:rPr>
              <a:t>axilla</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Not useful in pregnancy &amp; lactation</a:t>
            </a:r>
          </a:p>
          <a:p>
            <a:r>
              <a:rPr lang="en-US" dirty="0">
                <a:latin typeface="Arial" panose="020B0604020202020204" pitchFamily="34" charset="0"/>
                <a:cs typeface="Arial" panose="020B0604020202020204" pitchFamily="34" charset="0"/>
              </a:rPr>
              <a:t>Cannot be done in multifocal / </a:t>
            </a:r>
            <a:r>
              <a:rPr lang="en-US" dirty="0" err="1">
                <a:latin typeface="Arial" panose="020B0604020202020204" pitchFamily="34" charset="0"/>
                <a:cs typeface="Arial" panose="020B0604020202020204" pitchFamily="34" charset="0"/>
              </a:rPr>
              <a:t>multicentric</a:t>
            </a:r>
            <a:r>
              <a:rPr lang="en-US" dirty="0">
                <a:latin typeface="Arial" panose="020B0604020202020204" pitchFamily="34" charset="0"/>
                <a:cs typeface="Arial" panose="020B0604020202020204" pitchFamily="34" charset="0"/>
              </a:rPr>
              <a:t> breast carcinomas</a:t>
            </a:r>
          </a:p>
          <a:p>
            <a:r>
              <a:rPr lang="en-US" dirty="0">
                <a:latin typeface="Arial" panose="020B0604020202020204" pitchFamily="34" charset="0"/>
                <a:cs typeface="Arial" panose="020B0604020202020204" pitchFamily="34" charset="0"/>
              </a:rPr>
              <a:t>Cannot be done in patients with previous breast surgery on the same side</a:t>
            </a:r>
          </a:p>
        </p:txBody>
      </p:sp>
    </p:spTree>
    <p:extLst>
      <p:ext uri="{BB962C8B-B14F-4D97-AF65-F5344CB8AC3E}">
        <p14:creationId xmlns:p14="http://schemas.microsoft.com/office/powerpoint/2010/main" val="30371911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2895600" y="685800"/>
            <a:ext cx="7772400" cy="5867400"/>
          </a:xfrm>
        </p:spPr>
        <p:txBody>
          <a:bodyPr/>
          <a:lstStyle/>
          <a:p>
            <a:r>
              <a:rPr lang="en-US" sz="3600" b="1" dirty="0">
                <a:solidFill>
                  <a:srgbClr val="99FF33"/>
                </a:solidFill>
              </a:rPr>
              <a:t/>
            </a:r>
            <a:br>
              <a:rPr lang="en-US" sz="3600" b="1" dirty="0">
                <a:solidFill>
                  <a:srgbClr val="99FF33"/>
                </a:solidFill>
              </a:rPr>
            </a:br>
            <a:r>
              <a:rPr lang="en-US" sz="3600" dirty="0">
                <a:solidFill>
                  <a:srgbClr val="99FF33"/>
                </a:solidFill>
              </a:rPr>
              <a:t/>
            </a:r>
            <a:br>
              <a:rPr lang="en-US" sz="3600" dirty="0">
                <a:solidFill>
                  <a:srgbClr val="99FF33"/>
                </a:solidFill>
              </a:rPr>
            </a:br>
            <a:r>
              <a:rPr lang="en-US" sz="2800" u="sng" dirty="0">
                <a:latin typeface="Arial" panose="020B0604020202020204" pitchFamily="34" charset="0"/>
                <a:cs typeface="Arial" panose="020B0604020202020204" pitchFamily="34" charset="0"/>
              </a:rPr>
              <a:t>Technique</a:t>
            </a:r>
            <a:br>
              <a:rPr lang="en-US" sz="2800" u="sng" dirty="0">
                <a:latin typeface="Arial" panose="020B0604020202020204" pitchFamily="34" charset="0"/>
                <a:cs typeface="Arial" panose="020B0604020202020204" pitchFamily="34" charset="0"/>
              </a:rPr>
            </a:br>
            <a:r>
              <a:rPr lang="en-US" sz="2800" u="sng" dirty="0">
                <a:latin typeface="Arial" panose="020B0604020202020204" pitchFamily="34" charset="0"/>
                <a:cs typeface="Arial" panose="020B0604020202020204" pitchFamily="34" charset="0"/>
              </a:rPr>
              <a:t/>
            </a:r>
            <a:br>
              <a:rPr lang="en-US" sz="2800" u="sng"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Blue dye </a:t>
            </a:r>
            <a:r>
              <a:rPr lang="en-US" sz="2800" dirty="0" err="1">
                <a:latin typeface="Arial" panose="020B0604020202020204" pitchFamily="34" charset="0"/>
                <a:cs typeface="Arial" panose="020B0604020202020204" pitchFamily="34" charset="0"/>
              </a:rPr>
              <a:t>isosulfan</a:t>
            </a:r>
            <a:r>
              <a:rPr lang="en-US" sz="2800" dirty="0">
                <a:latin typeface="Arial" panose="020B0604020202020204" pitchFamily="34" charset="0"/>
                <a:cs typeface="Arial" panose="020B0604020202020204" pitchFamily="34" charset="0"/>
              </a:rPr>
              <a:t> blue (or)</a:t>
            </a:r>
            <a:br>
              <a:rPr lang="en-US" sz="2800" dirty="0">
                <a:latin typeface="Arial" panose="020B0604020202020204" pitchFamily="34" charset="0"/>
                <a:cs typeface="Arial" panose="020B0604020202020204" pitchFamily="34" charset="0"/>
              </a:rPr>
            </a:br>
            <a:r>
              <a:rPr lang="en-US" sz="2800" dirty="0" err="1">
                <a:latin typeface="Arial" panose="020B0604020202020204" pitchFamily="34" charset="0"/>
                <a:cs typeface="Arial" panose="020B0604020202020204" pitchFamily="34" charset="0"/>
              </a:rPr>
              <a:t>technitium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labelled</a:t>
            </a:r>
            <a:r>
              <a:rPr lang="en-US" sz="2800" dirty="0">
                <a:latin typeface="Arial" panose="020B0604020202020204" pitchFamily="34" charset="0"/>
                <a:cs typeface="Arial" panose="020B0604020202020204" pitchFamily="34" charset="0"/>
              </a:rPr>
              <a:t> colloidal albumin with gamma camera and probe can be used</a:t>
            </a:r>
            <a:r>
              <a:rPr lang="en-US" sz="2800" dirty="0">
                <a:solidFill>
                  <a:srgbClr val="99FF33"/>
                </a:solidFill>
                <a:latin typeface="Arial" panose="020B0604020202020204" pitchFamily="34" charset="0"/>
                <a:cs typeface="Arial" panose="020B0604020202020204" pitchFamily="34" charset="0"/>
              </a:rPr>
              <a:t/>
            </a:r>
            <a:br>
              <a:rPr lang="en-US" sz="2800" dirty="0">
                <a:solidFill>
                  <a:srgbClr val="99FF33"/>
                </a:solidFill>
                <a:latin typeface="Arial" panose="020B0604020202020204" pitchFamily="34" charset="0"/>
                <a:cs typeface="Arial" panose="020B0604020202020204" pitchFamily="34" charset="0"/>
              </a:rPr>
            </a:br>
            <a:r>
              <a:rPr lang="en-US" sz="2800" dirty="0">
                <a:solidFill>
                  <a:srgbClr val="99FF33"/>
                </a:solidFill>
                <a:latin typeface="Arial" panose="020B0604020202020204" pitchFamily="34" charset="0"/>
                <a:cs typeface="Arial" panose="020B0604020202020204" pitchFamily="34" charset="0"/>
              </a:rPr>
              <a:t/>
            </a:r>
            <a:br>
              <a:rPr lang="en-US" sz="2800" dirty="0">
                <a:solidFill>
                  <a:srgbClr val="99FF33"/>
                </a:solidFill>
                <a:latin typeface="Arial" panose="020B0604020202020204" pitchFamily="34" charset="0"/>
                <a:cs typeface="Arial" panose="020B0604020202020204" pitchFamily="34" charset="0"/>
              </a:rPr>
            </a:br>
            <a:endParaRPr lang="en-US" sz="2800" dirty="0">
              <a:solidFill>
                <a:srgbClr val="99FF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697376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2895600" y="685800"/>
            <a:ext cx="7543800" cy="5562600"/>
          </a:xfrm>
        </p:spPr>
        <p:txBody>
          <a:bodyPr>
            <a:normAutofit/>
          </a:bodyPr>
          <a:lstStyle/>
          <a:p>
            <a:r>
              <a:rPr lang="en-US" sz="2800" dirty="0">
                <a:solidFill>
                  <a:srgbClr val="99FF33"/>
                </a:solidFill>
              </a:rPr>
              <a:t/>
            </a:r>
            <a:br>
              <a:rPr lang="en-US" sz="2800" dirty="0">
                <a:solidFill>
                  <a:srgbClr val="99FF33"/>
                </a:solidFill>
              </a:rPr>
            </a:br>
            <a:r>
              <a:rPr lang="en-US" sz="3100" u="sng" dirty="0">
                <a:latin typeface="Arial" panose="020B0604020202020204" pitchFamily="34" charset="0"/>
                <a:cs typeface="Arial" panose="020B0604020202020204" pitchFamily="34" charset="0"/>
              </a:rPr>
              <a:t>Sub dermal injection</a:t>
            </a:r>
            <a:r>
              <a:rPr lang="en-US" sz="3100" b="1" dirty="0">
                <a:latin typeface="Arial" panose="020B0604020202020204" pitchFamily="34" charset="0"/>
                <a:cs typeface="Arial" panose="020B0604020202020204" pitchFamily="34" charset="0"/>
              </a:rPr>
              <a:t/>
            </a:r>
            <a:br>
              <a:rPr lang="en-US" sz="3100" b="1"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A single dose of 0.2 ml of the dye is injected at the </a:t>
            </a:r>
            <a:r>
              <a:rPr lang="en-US" sz="3100" dirty="0" err="1">
                <a:latin typeface="Arial" panose="020B0604020202020204" pitchFamily="34" charset="0"/>
                <a:cs typeface="Arial" panose="020B0604020202020204" pitchFamily="34" charset="0"/>
              </a:rPr>
              <a:t>tumour</a:t>
            </a:r>
            <a:r>
              <a:rPr lang="en-US" sz="3100" dirty="0">
                <a:latin typeface="Arial" panose="020B0604020202020204" pitchFamily="34" charset="0"/>
                <a:cs typeface="Arial" panose="020B0604020202020204" pitchFamily="34" charset="0"/>
              </a:rPr>
              <a:t> site sub-</a:t>
            </a:r>
            <a:r>
              <a:rPr lang="en-US" sz="3100" dirty="0" err="1">
                <a:latin typeface="Arial" panose="020B0604020202020204" pitchFamily="34" charset="0"/>
                <a:cs typeface="Arial" panose="020B0604020202020204" pitchFamily="34" charset="0"/>
              </a:rPr>
              <a:t>dermally</a:t>
            </a:r>
            <a:r>
              <a:rPr lang="en-US" sz="3100" dirty="0">
                <a:latin typeface="Arial" panose="020B0604020202020204" pitchFamily="34" charset="0"/>
                <a:cs typeface="Arial" panose="020B0604020202020204" pitchFamily="34" charset="0"/>
              </a:rPr>
              <a:t> one day prior to surgery</a:t>
            </a:r>
            <a:br>
              <a:rPr lang="en-US" sz="3100" dirty="0">
                <a:latin typeface="Arial" panose="020B0604020202020204" pitchFamily="34" charset="0"/>
                <a:cs typeface="Arial" panose="020B0604020202020204" pitchFamily="34" charset="0"/>
              </a:rPr>
            </a:br>
            <a:r>
              <a:rPr lang="en-US" sz="3100" u="sng" dirty="0" err="1">
                <a:latin typeface="Arial" panose="020B0604020202020204" pitchFamily="34" charset="0"/>
                <a:cs typeface="Arial" panose="020B0604020202020204" pitchFamily="34" charset="0"/>
              </a:rPr>
              <a:t>Peri</a:t>
            </a:r>
            <a:r>
              <a:rPr lang="en-US" sz="3100" u="sng" dirty="0">
                <a:latin typeface="Arial" panose="020B0604020202020204" pitchFamily="34" charset="0"/>
                <a:cs typeface="Arial" panose="020B0604020202020204" pitchFamily="34" charset="0"/>
              </a:rPr>
              <a:t> </a:t>
            </a:r>
            <a:r>
              <a:rPr lang="en-US" sz="3100" u="sng" dirty="0" err="1">
                <a:latin typeface="Arial" panose="020B0604020202020204" pitchFamily="34" charset="0"/>
                <a:cs typeface="Arial" panose="020B0604020202020204" pitchFamily="34" charset="0"/>
              </a:rPr>
              <a:t>tumour</a:t>
            </a:r>
            <a:r>
              <a:rPr lang="en-US" sz="3100" u="sng" dirty="0">
                <a:latin typeface="Arial" panose="020B0604020202020204" pitchFamily="34" charset="0"/>
                <a:cs typeface="Arial" panose="020B0604020202020204" pitchFamily="34" charset="0"/>
              </a:rPr>
              <a:t> injection</a:t>
            </a:r>
            <a:br>
              <a:rPr lang="en-US" sz="3100" u="sng"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Dye injected at four sites.</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Larger volumes are given</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Removal of dye or tracer is slower due to </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scanty lymph supply of breast parenchyma</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imaged 1 to 2 hrs after injection</a:t>
            </a:r>
          </a:p>
        </p:txBody>
      </p:sp>
    </p:spTree>
    <p:extLst>
      <p:ext uri="{BB962C8B-B14F-4D97-AF65-F5344CB8AC3E}">
        <p14:creationId xmlns:p14="http://schemas.microsoft.com/office/powerpoint/2010/main" val="38250425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2590800" y="381000"/>
            <a:ext cx="8077200" cy="6096000"/>
          </a:xfrm>
        </p:spPr>
        <p:txBody>
          <a:bodyPr>
            <a:normAutofit/>
          </a:bodyPr>
          <a:lstStyle/>
          <a:p>
            <a:r>
              <a:rPr lang="en-US" sz="2800" b="1" dirty="0">
                <a:solidFill>
                  <a:schemeClr val="accent1"/>
                </a:solidFill>
                <a:latin typeface="Arial" panose="020B0604020202020204" pitchFamily="34" charset="0"/>
                <a:cs typeface="Arial" panose="020B0604020202020204" pitchFamily="34" charset="0"/>
              </a:rPr>
              <a:t>SENTINEL LYMPH NODE DISSECTION</a:t>
            </a:r>
            <a:br>
              <a:rPr lang="en-US" sz="2800" b="1" dirty="0">
                <a:solidFill>
                  <a:schemeClr val="accent1"/>
                </a:solidFill>
                <a:latin typeface="Arial" panose="020B0604020202020204" pitchFamily="34" charset="0"/>
                <a:cs typeface="Arial" panose="020B0604020202020204" pitchFamily="34" charset="0"/>
              </a:rPr>
            </a:br>
            <a:r>
              <a:rPr lang="en-US" sz="2800" b="1" dirty="0">
                <a:solidFill>
                  <a:schemeClr val="accent1"/>
                </a:solidFill>
                <a:latin typeface="Arial" panose="020B0604020202020204" pitchFamily="34" charset="0"/>
                <a:cs typeface="Arial" panose="020B0604020202020204" pitchFamily="34" charset="0"/>
              </a:rPr>
              <a:t>WITH DYE TECHNIQUE</a:t>
            </a:r>
            <a:r>
              <a:rPr lang="en-US" sz="2800" b="1" dirty="0">
                <a:solidFill>
                  <a:srgbClr val="99FF33"/>
                </a:solidFill>
                <a:latin typeface="Arial" panose="020B0604020202020204" pitchFamily="34" charset="0"/>
                <a:cs typeface="Arial" panose="020B0604020202020204" pitchFamily="34" charset="0"/>
              </a:rPr>
              <a:t/>
            </a:r>
            <a:br>
              <a:rPr lang="en-US" sz="2800" b="1" dirty="0">
                <a:solidFill>
                  <a:srgbClr val="99FF33"/>
                </a:solidFill>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Blue lymphatics leading to SLN are traced</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sz="3200" dirty="0" err="1">
                <a:latin typeface="Arial" panose="020B0604020202020204" pitchFamily="34" charset="0"/>
                <a:cs typeface="Arial" panose="020B0604020202020204" pitchFamily="34" charset="0"/>
              </a:rPr>
              <a:t>Discolouration</a:t>
            </a:r>
            <a:r>
              <a:rPr lang="en-US" sz="3200" dirty="0">
                <a:latin typeface="Arial" panose="020B0604020202020204" pitchFamily="34" charset="0"/>
                <a:cs typeface="Arial" panose="020B0604020202020204" pitchFamily="34" charset="0"/>
              </a:rPr>
              <a:t> of breast and blue urine</a:t>
            </a:r>
            <a:r>
              <a:rPr lang="en-US" sz="2800" dirty="0">
                <a:solidFill>
                  <a:srgbClr val="99FF33"/>
                </a:solidFill>
                <a:latin typeface="Arial" panose="020B0604020202020204" pitchFamily="34" charset="0"/>
                <a:cs typeface="Arial" panose="020B0604020202020204" pitchFamily="34" charset="0"/>
              </a:rPr>
              <a:t/>
            </a:r>
            <a:br>
              <a:rPr lang="en-US" sz="2800" dirty="0">
                <a:solidFill>
                  <a:srgbClr val="99FF33"/>
                </a:solidFill>
                <a:latin typeface="Arial" panose="020B0604020202020204" pitchFamily="34" charset="0"/>
                <a:cs typeface="Arial" panose="020B0604020202020204" pitchFamily="34" charset="0"/>
              </a:rPr>
            </a:br>
            <a:r>
              <a:rPr lang="en-US" sz="2800" dirty="0">
                <a:solidFill>
                  <a:srgbClr val="99FF33"/>
                </a:solidFill>
                <a:latin typeface="Arial" panose="020B0604020202020204" pitchFamily="34" charset="0"/>
                <a:cs typeface="Arial" panose="020B0604020202020204" pitchFamily="34" charset="0"/>
              </a:rPr>
              <a:t/>
            </a:r>
            <a:br>
              <a:rPr lang="en-US" sz="2800" dirty="0">
                <a:solidFill>
                  <a:srgbClr val="99FF33"/>
                </a:solidFill>
                <a:latin typeface="Arial" panose="020B0604020202020204" pitchFamily="34" charset="0"/>
                <a:cs typeface="Arial" panose="020B0604020202020204" pitchFamily="34" charset="0"/>
              </a:rPr>
            </a:br>
            <a:r>
              <a:rPr lang="en-US" sz="2800" b="1" dirty="0">
                <a:solidFill>
                  <a:schemeClr val="accent1"/>
                </a:solidFill>
                <a:latin typeface="Arial" panose="020B0604020202020204" pitchFamily="34" charset="0"/>
                <a:cs typeface="Arial" panose="020B0604020202020204" pitchFamily="34" charset="0"/>
              </a:rPr>
              <a:t>ISOTOPE TECHNIQUE</a:t>
            </a:r>
            <a:r>
              <a:rPr lang="en-US" sz="2800" b="1" dirty="0">
                <a:solidFill>
                  <a:srgbClr val="99FF33"/>
                </a:solidFill>
                <a:latin typeface="Arial" panose="020B0604020202020204" pitchFamily="34" charset="0"/>
                <a:cs typeface="Arial" panose="020B0604020202020204" pitchFamily="34" charset="0"/>
              </a:rPr>
              <a:t/>
            </a:r>
            <a:br>
              <a:rPr lang="en-US" sz="2800" b="1" dirty="0">
                <a:solidFill>
                  <a:srgbClr val="99FF33"/>
                </a:solidFill>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Probe guided surgery is superior</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Useful for intra-operative </a:t>
            </a:r>
            <a:r>
              <a:rPr lang="en-US" sz="3200" dirty="0" err="1">
                <a:latin typeface="Arial" panose="020B0604020202020204" pitchFamily="34" charset="0"/>
                <a:cs typeface="Arial" panose="020B0604020202020204" pitchFamily="34" charset="0"/>
              </a:rPr>
              <a:t>localisation</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After removal of SLN probe is reapplied to site and radioactivity measured for confirmation</a:t>
            </a:r>
          </a:p>
        </p:txBody>
      </p:sp>
    </p:spTree>
    <p:extLst>
      <p:ext uri="{BB962C8B-B14F-4D97-AF65-F5344CB8AC3E}">
        <p14:creationId xmlns:p14="http://schemas.microsoft.com/office/powerpoint/2010/main" val="334446690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r>
              <a:rPr lang="en-US" sz="3600" b="1">
                <a:solidFill>
                  <a:schemeClr val="accent1"/>
                </a:solidFill>
              </a:rPr>
              <a:t>PIT FALLS IN SENTINEL NODE DISSECTION</a:t>
            </a:r>
          </a:p>
        </p:txBody>
      </p:sp>
      <p:sp>
        <p:nvSpPr>
          <p:cNvPr id="210947" name="Rectangle 3"/>
          <p:cNvSpPr>
            <a:spLocks noGrp="1" noChangeArrowheads="1"/>
          </p:cNvSpPr>
          <p:nvPr>
            <p:ph type="body" idx="1"/>
          </p:nvPr>
        </p:nvSpPr>
        <p:spPr>
          <a:xfrm>
            <a:off x="2590800" y="1752600"/>
            <a:ext cx="7772400" cy="4419600"/>
          </a:xfrm>
        </p:spPr>
        <p:txBody>
          <a:bodyPr/>
          <a:lstStyle/>
          <a:p>
            <a:r>
              <a:rPr lang="en-US" dirty="0">
                <a:latin typeface="Arial" panose="020B0604020202020204" pitchFamily="34" charset="0"/>
                <a:cs typeface="Arial" panose="020B0604020202020204" pitchFamily="34" charset="0"/>
              </a:rPr>
              <a:t>6% FALSE NEGATIVE</a:t>
            </a:r>
          </a:p>
          <a:p>
            <a:r>
              <a:rPr lang="en-US" dirty="0">
                <a:latin typeface="Arial" panose="020B0604020202020204" pitchFamily="34" charset="0"/>
                <a:cs typeface="Arial" panose="020B0604020202020204" pitchFamily="34" charset="0"/>
              </a:rPr>
              <a:t>SKIP PHENOMENON &amp; CHANGED FLOW DIRECTION</a:t>
            </a:r>
          </a:p>
          <a:p>
            <a:r>
              <a:rPr lang="en-US" dirty="0">
                <a:latin typeface="Arial" panose="020B0604020202020204" pitchFamily="34" charset="0"/>
                <a:cs typeface="Arial" panose="020B0604020202020204" pitchFamily="34" charset="0"/>
              </a:rPr>
              <a:t>INFILTRATION BY CARCINOMA</a:t>
            </a:r>
          </a:p>
          <a:p>
            <a:r>
              <a:rPr lang="en-US" dirty="0">
                <a:latin typeface="Arial" panose="020B0604020202020204" pitchFamily="34" charset="0"/>
                <a:cs typeface="Arial" panose="020B0604020202020204" pitchFamily="34" charset="0"/>
              </a:rPr>
              <a:t>FATTY DEGENERATION</a:t>
            </a:r>
          </a:p>
          <a:p>
            <a:r>
              <a:rPr lang="en-US" dirty="0">
                <a:latin typeface="Arial" panose="020B0604020202020204" pitchFamily="34" charset="0"/>
                <a:cs typeface="Arial" panose="020B0604020202020204" pitchFamily="34" charset="0"/>
              </a:rPr>
              <a:t>UPPER OUTER QUADRANT -CLOSE PROXIMITY TO SENTINEL NODE. SHINE THROUGH PHENOMENON-Breast to be retracted when probing</a:t>
            </a:r>
          </a:p>
        </p:txBody>
      </p:sp>
    </p:spTree>
    <p:extLst>
      <p:ext uri="{BB962C8B-B14F-4D97-AF65-F5344CB8AC3E}">
        <p14:creationId xmlns:p14="http://schemas.microsoft.com/office/powerpoint/2010/main" val="33817832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Special problems</a:t>
            </a:r>
            <a:endParaRPr lang="en-IN" dirty="0"/>
          </a:p>
        </p:txBody>
      </p:sp>
      <p:sp>
        <p:nvSpPr>
          <p:cNvPr id="5" name="Text Placeholder 4"/>
          <p:cNvSpPr>
            <a:spLocks noGrp="1"/>
          </p:cNvSpPr>
          <p:nvPr>
            <p:ph type="body" idx="1"/>
          </p:nvPr>
        </p:nvSpPr>
        <p:spPr/>
        <p:txBody>
          <a:bodyPr/>
          <a:lstStyle/>
          <a:p>
            <a:endParaRPr lang="en-IN"/>
          </a:p>
        </p:txBody>
      </p:sp>
    </p:spTree>
    <p:extLst>
      <p:ext uri="{BB962C8B-B14F-4D97-AF65-F5344CB8AC3E}">
        <p14:creationId xmlns:p14="http://schemas.microsoft.com/office/powerpoint/2010/main" val="80636621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idx="4294967295"/>
          </p:nvPr>
        </p:nvSpPr>
        <p:spPr>
          <a:xfrm>
            <a:off x="2590800" y="609600"/>
            <a:ext cx="7543800" cy="5867400"/>
          </a:xfrm>
        </p:spPr>
        <p:txBody>
          <a:bodyPr>
            <a:normAutofit fontScale="90000"/>
          </a:bodyPr>
          <a:lstStyle/>
          <a:p>
            <a:r>
              <a:rPr lang="en-US" sz="3600" b="1" dirty="0">
                <a:solidFill>
                  <a:schemeClr val="accent1"/>
                </a:solidFill>
                <a:latin typeface="Arial" panose="020B0604020202020204" pitchFamily="34" charset="0"/>
                <a:cs typeface="Arial" panose="020B0604020202020204" pitchFamily="34" charset="0"/>
              </a:rPr>
              <a:t>SPECIAL PROBLEMS IN BREAST CANCER – PAGETS DISEASE</a:t>
            </a:r>
            <a:r>
              <a:rPr lang="en-US" sz="3600" dirty="0">
                <a:latin typeface="Arial" panose="020B0604020202020204" pitchFamily="34" charset="0"/>
                <a:cs typeface="Arial" panose="020B0604020202020204" pitchFamily="34" charset="0"/>
              </a:rPr>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Rare before 30 years</a:t>
            </a:r>
            <a:r>
              <a:rPr lang="en-US" sz="3600" dirty="0" smtClean="0">
                <a:latin typeface="Arial" panose="020B0604020202020204" pitchFamily="34" charset="0"/>
                <a:cs typeface="Arial" panose="020B0604020202020204" pitchFamily="34" charset="0"/>
              </a:rPr>
              <a:t>, peak </a:t>
            </a:r>
            <a:r>
              <a:rPr lang="en-US" sz="3600" dirty="0">
                <a:latin typeface="Arial" panose="020B0604020202020204" pitchFamily="34" charset="0"/>
                <a:cs typeface="Arial" panose="020B0604020202020204" pitchFamily="34" charset="0"/>
              </a:rPr>
              <a:t>between 50 &amp; 60</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Can occur in the male</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Erythematous exudative or scaly lesion</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appears first on the nipple spreads to areola</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Does not involve surrounding skin</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Nipple retraction &amp; nipple pigmentation &amp; mass</a:t>
            </a:r>
            <a:br>
              <a:rPr lang="en-US" sz="3600"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3691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elhi01.gif"/>
          <p:cNvPicPr>
            <a:picLocks noGrp="1" noChangeAspect="1"/>
          </p:cNvPicPr>
          <p:nvPr>
            <p:ph idx="1"/>
          </p:nvPr>
        </p:nvPicPr>
        <p:blipFill>
          <a:blip r:embed="rId2"/>
          <a:stretch>
            <a:fillRect/>
          </a:stretch>
        </p:blipFill>
        <p:spPr>
          <a:xfrm>
            <a:off x="1524000" y="0"/>
            <a:ext cx="9144000" cy="6858000"/>
          </a:xfrm>
        </p:spPr>
      </p:pic>
    </p:spTree>
    <p:extLst>
      <p:ext uri="{BB962C8B-B14F-4D97-AF65-F5344CB8AC3E}">
        <p14:creationId xmlns:p14="http://schemas.microsoft.com/office/powerpoint/2010/main" val="361568106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idx="4294967295"/>
          </p:nvPr>
        </p:nvSpPr>
        <p:spPr>
          <a:xfrm>
            <a:off x="2895600" y="609600"/>
            <a:ext cx="7772400" cy="5943600"/>
          </a:xfrm>
        </p:spPr>
        <p:txBody>
          <a:bodyPr/>
          <a:lstStyle/>
          <a:p>
            <a:r>
              <a:rPr lang="en-US" sz="4000" dirty="0">
                <a:solidFill>
                  <a:schemeClr val="accent1"/>
                </a:solidFill>
                <a:latin typeface="Arial" panose="020B0604020202020204" pitchFamily="34" charset="0"/>
                <a:cs typeface="Arial" panose="020B0604020202020204" pitchFamily="34" charset="0"/>
              </a:rPr>
              <a:t>D </a:t>
            </a:r>
            <a:r>
              <a:rPr lang="en-US" sz="4000" dirty="0" err="1">
                <a:solidFill>
                  <a:schemeClr val="accent1"/>
                </a:solidFill>
                <a:latin typeface="Arial" panose="020B0604020202020204" pitchFamily="34" charset="0"/>
                <a:cs typeface="Arial" panose="020B0604020202020204" pitchFamily="34" charset="0"/>
              </a:rPr>
              <a:t>D</a:t>
            </a:r>
            <a:r>
              <a:rPr lang="en-US" sz="4000" dirty="0">
                <a:solidFill>
                  <a:schemeClr val="accent1"/>
                </a:solidFill>
                <a:latin typeface="Arial" panose="020B0604020202020204" pitchFamily="34" charset="0"/>
                <a:cs typeface="Arial" panose="020B0604020202020204" pitchFamily="34" charset="0"/>
              </a:rPr>
              <a:t>  for </a:t>
            </a:r>
            <a:r>
              <a:rPr lang="en-US" sz="4000" dirty="0" err="1">
                <a:solidFill>
                  <a:schemeClr val="accent1"/>
                </a:solidFill>
                <a:latin typeface="Arial" panose="020B0604020202020204" pitchFamily="34" charset="0"/>
                <a:cs typeface="Arial" panose="020B0604020202020204" pitchFamily="34" charset="0"/>
              </a:rPr>
              <a:t>Pagets</a:t>
            </a:r>
            <a:r>
              <a:rPr lang="en-US" sz="4000" dirty="0">
                <a:solidFill>
                  <a:schemeClr val="accent1"/>
                </a:solidFill>
                <a:latin typeface="Arial" panose="020B0604020202020204" pitchFamily="34" charset="0"/>
                <a:cs typeface="Arial" panose="020B0604020202020204" pitchFamily="34" charset="0"/>
              </a:rPr>
              <a:t> disease</a:t>
            </a:r>
            <a:br>
              <a:rPr lang="en-US" sz="4000" dirty="0">
                <a:solidFill>
                  <a:schemeClr val="accent1"/>
                </a:solidFill>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Chronic  Eczema</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Malignant melanoma</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Syphilitic chancre</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Bowens disease</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Mammary </a:t>
            </a:r>
            <a:r>
              <a:rPr lang="en-US" sz="3600" dirty="0" err="1">
                <a:latin typeface="Arial" panose="020B0604020202020204" pitchFamily="34" charset="0"/>
                <a:cs typeface="Arial" panose="020B0604020202020204" pitchFamily="34" charset="0"/>
              </a:rPr>
              <a:t>ductectasia</a:t>
            </a:r>
            <a:r>
              <a:rPr lang="en-US" sz="3600" dirty="0">
                <a:latin typeface="Arial" panose="020B0604020202020204" pitchFamily="34" charset="0"/>
                <a:cs typeface="Arial" panose="020B0604020202020204" pitchFamily="34" charset="0"/>
              </a:rPr>
              <a:t/>
            </a:r>
            <a:br>
              <a:rPr lang="en-US" sz="3600"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85361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ChangeArrowheads="1"/>
          </p:cNvSpPr>
          <p:nvPr/>
        </p:nvSpPr>
        <p:spPr bwMode="auto">
          <a:xfrm>
            <a:off x="3048000" y="1625601"/>
            <a:ext cx="6181500" cy="3785652"/>
          </a:xfrm>
          <a:prstGeom prst="rect">
            <a:avLst/>
          </a:prstGeom>
          <a:noFill/>
          <a:ln w="12700">
            <a:noFill/>
            <a:miter lim="800000"/>
            <a:headEnd type="none" w="sm" len="sm"/>
            <a:tailEnd type="none" w="sm" len="sm"/>
          </a:ln>
          <a:effectLst/>
        </p:spPr>
        <p:txBody>
          <a:bodyPr wrap="none">
            <a:spAutoFit/>
          </a:bodyPr>
          <a:lstStyle/>
          <a:p>
            <a:r>
              <a:rPr lang="en-US" sz="3600" b="1" dirty="0">
                <a:solidFill>
                  <a:schemeClr val="accent1"/>
                </a:solidFill>
                <a:latin typeface="Arial" panose="020B0604020202020204" pitchFamily="34" charset="0"/>
                <a:cs typeface="Arial" panose="020B0604020202020204" pitchFamily="34" charset="0"/>
              </a:rPr>
              <a:t>Mammography</a:t>
            </a:r>
            <a:r>
              <a:rPr lang="en-US" sz="3600" dirty="0">
                <a:solidFill>
                  <a:schemeClr val="accent1"/>
                </a:solidFill>
                <a:latin typeface="Arial" panose="020B0604020202020204" pitchFamily="34" charset="0"/>
                <a:cs typeface="Arial" panose="020B0604020202020204" pitchFamily="34" charset="0"/>
              </a:rPr>
              <a:t/>
            </a:r>
            <a:br>
              <a:rPr lang="en-US" sz="3600" dirty="0">
                <a:solidFill>
                  <a:schemeClr val="accent1"/>
                </a:solidFill>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Mass , sub areolar micro calcification </a:t>
            </a:r>
          </a:p>
          <a:p>
            <a:r>
              <a:rPr lang="en-US" sz="2800" dirty="0">
                <a:latin typeface="Arial" panose="020B0604020202020204" pitchFamily="34" charset="0"/>
                <a:cs typeface="Arial" panose="020B0604020202020204" pitchFamily="34" charset="0"/>
              </a:rPr>
              <a:t>or only thickening of nipple areola </a:t>
            </a:r>
          </a:p>
          <a:p>
            <a:r>
              <a:rPr lang="en-US" sz="2800" dirty="0">
                <a:latin typeface="Arial" panose="020B0604020202020204" pitchFamily="34" charset="0"/>
                <a:cs typeface="Arial" panose="020B0604020202020204" pitchFamily="34" charset="0"/>
              </a:rPr>
              <a:t>complex</a:t>
            </a:r>
            <a:br>
              <a:rPr lang="en-US" sz="2800" dirty="0">
                <a:latin typeface="Arial" panose="020B0604020202020204" pitchFamily="34" charset="0"/>
                <a:cs typeface="Arial" panose="020B0604020202020204" pitchFamily="34" charset="0"/>
              </a:rPr>
            </a:br>
            <a:r>
              <a:rPr lang="en-US" sz="2800" b="1" dirty="0">
                <a:solidFill>
                  <a:schemeClr val="accent1"/>
                </a:solidFill>
                <a:latin typeface="Arial" panose="020B0604020202020204" pitchFamily="34" charset="0"/>
                <a:cs typeface="Arial" panose="020B0604020202020204" pitchFamily="34" charset="0"/>
              </a:rPr>
              <a:t>Biopsy</a:t>
            </a:r>
          </a:p>
          <a:p>
            <a:r>
              <a:rPr lang="en-US" sz="2800" dirty="0">
                <a:latin typeface="Arial" panose="020B0604020202020204" pitchFamily="34" charset="0"/>
                <a:cs typeface="Arial" panose="020B0604020202020204" pitchFamily="34" charset="0"/>
              </a:rPr>
              <a:t>Full thickness nipple biopsy or </a:t>
            </a:r>
            <a:br>
              <a:rPr lang="en-US" sz="2800" dirty="0">
                <a:latin typeface="Arial" panose="020B0604020202020204" pitchFamily="34" charset="0"/>
                <a:cs typeface="Arial" panose="020B0604020202020204" pitchFamily="34" charset="0"/>
              </a:rPr>
            </a:br>
            <a:r>
              <a:rPr lang="en-US" sz="2800" dirty="0" err="1">
                <a:latin typeface="Arial" panose="020B0604020202020204" pitchFamily="34" charset="0"/>
                <a:cs typeface="Arial" panose="020B0604020202020204" pitchFamily="34" charset="0"/>
              </a:rPr>
              <a:t>exfoliative</a:t>
            </a:r>
            <a:r>
              <a:rPr lang="en-US" sz="2800" dirty="0">
                <a:latin typeface="Arial" panose="020B0604020202020204" pitchFamily="34" charset="0"/>
                <a:cs typeface="Arial" panose="020B0604020202020204" pitchFamily="34" charset="0"/>
              </a:rPr>
              <a:t> scrape cytology</a:t>
            </a:r>
            <a:r>
              <a:rPr lang="en-US" sz="3600" dirty="0">
                <a:latin typeface="Arial" panose="020B0604020202020204" pitchFamily="34" charset="0"/>
                <a:cs typeface="Arial" panose="020B0604020202020204" pitchFamily="34" charset="0"/>
              </a:rPr>
              <a:t/>
            </a:r>
            <a:br>
              <a:rPr lang="en-US" sz="3600"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219109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2895600" y="533400"/>
            <a:ext cx="7772400" cy="5562600"/>
          </a:xfrm>
        </p:spPr>
        <p:txBody>
          <a:bodyPr>
            <a:normAutofit/>
          </a:bodyPr>
          <a:lstStyle/>
          <a:p>
            <a:r>
              <a:rPr lang="en-US" sz="2800" b="1" dirty="0">
                <a:solidFill>
                  <a:schemeClr val="accent1"/>
                </a:solidFill>
                <a:latin typeface="Arial" panose="020B0604020202020204" pitchFamily="34" charset="0"/>
                <a:cs typeface="Arial" panose="020B0604020202020204" pitchFamily="34" charset="0"/>
              </a:rPr>
              <a:t>PAGETS  TREATMENT</a:t>
            </a:r>
            <a:r>
              <a:rPr lang="en-US" sz="2800" b="1" dirty="0">
                <a:solidFill>
                  <a:srgbClr val="FFFF99"/>
                </a:solidFill>
                <a:latin typeface="Arial" panose="020B0604020202020204" pitchFamily="34" charset="0"/>
                <a:cs typeface="Arial" panose="020B0604020202020204" pitchFamily="34" charset="0"/>
              </a:rPr>
              <a:t/>
            </a:r>
            <a:br>
              <a:rPr lang="en-US" sz="2800" b="1" dirty="0">
                <a:solidFill>
                  <a:srgbClr val="FFFF99"/>
                </a:solidFill>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1) with palpable mass- </a:t>
            </a:r>
            <a:br>
              <a:rPr lang="en-US" sz="2800" dirty="0">
                <a:latin typeface="Arial" panose="020B0604020202020204" pitchFamily="34" charset="0"/>
                <a:cs typeface="Arial" panose="020B0604020202020204" pitchFamily="34" charset="0"/>
              </a:rPr>
            </a:br>
            <a:r>
              <a:rPr lang="en-US" sz="2800" dirty="0" err="1">
                <a:latin typeface="Arial" panose="020B0604020202020204" pitchFamily="34" charset="0"/>
                <a:cs typeface="Arial" panose="020B0604020202020204" pitchFamily="34" charset="0"/>
              </a:rPr>
              <a:t>segmentectomy</a:t>
            </a:r>
            <a:r>
              <a:rPr lang="en-US" sz="2800" dirty="0">
                <a:latin typeface="Arial" panose="020B0604020202020204" pitchFamily="34" charset="0"/>
                <a:cs typeface="Arial" panose="020B0604020202020204" pitchFamily="34" charset="0"/>
              </a:rPr>
              <a:t> with 1.5 cm margin</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with ALND with PO-RT</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2)if resection margins positive or </a:t>
            </a:r>
            <a:r>
              <a:rPr lang="en-US" sz="2800" dirty="0" err="1">
                <a:latin typeface="Arial" panose="020B0604020202020204" pitchFamily="34" charset="0"/>
                <a:cs typeface="Arial" panose="020B0604020202020204" pitchFamily="34" charset="0"/>
              </a:rPr>
              <a:t>muticentric</a:t>
            </a:r>
            <a:r>
              <a:rPr lang="en-US" sz="2800" dirty="0">
                <a:latin typeface="Arial" panose="020B0604020202020204" pitchFamily="34" charset="0"/>
                <a:cs typeface="Arial" panose="020B0604020202020204" pitchFamily="34" charset="0"/>
              </a:rPr>
              <a:t> or solid or </a:t>
            </a:r>
            <a:r>
              <a:rPr lang="en-US" sz="2800" dirty="0" err="1">
                <a:latin typeface="Arial" panose="020B0604020202020204" pitchFamily="34" charset="0"/>
                <a:cs typeface="Arial" panose="020B0604020202020204" pitchFamily="34" charset="0"/>
              </a:rPr>
              <a:t>comedo</a:t>
            </a:r>
            <a:r>
              <a:rPr lang="en-US" sz="2800" dirty="0">
                <a:latin typeface="Arial" panose="020B0604020202020204" pitchFamily="34" charset="0"/>
                <a:cs typeface="Arial" panose="020B0604020202020204" pitchFamily="34" charset="0"/>
              </a:rPr>
              <a:t> type or high grade with necrosis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completion mastectomy is done</a:t>
            </a:r>
          </a:p>
        </p:txBody>
      </p:sp>
    </p:spTree>
    <p:extLst>
      <p:ext uri="{BB962C8B-B14F-4D97-AF65-F5344CB8AC3E}">
        <p14:creationId xmlns:p14="http://schemas.microsoft.com/office/powerpoint/2010/main" val="32021631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2667000" y="609600"/>
            <a:ext cx="8001000" cy="5562600"/>
          </a:xfrm>
        </p:spPr>
        <p:txBody>
          <a:bodyPr>
            <a:normAutofit/>
          </a:bodyPr>
          <a:lstStyle/>
          <a:p>
            <a:r>
              <a:rPr lang="en-US" sz="2800" dirty="0" err="1">
                <a:solidFill>
                  <a:schemeClr val="accent1"/>
                </a:solidFill>
                <a:latin typeface="Arial" panose="020B0604020202020204" pitchFamily="34" charset="0"/>
                <a:cs typeface="Arial" panose="020B0604020202020204" pitchFamily="34" charset="0"/>
              </a:rPr>
              <a:t>Pagets</a:t>
            </a:r>
            <a:r>
              <a:rPr lang="en-US" sz="2800" dirty="0">
                <a:solidFill>
                  <a:schemeClr val="accent1"/>
                </a:solidFill>
                <a:latin typeface="Arial" panose="020B0604020202020204" pitchFamily="34" charset="0"/>
                <a:cs typeface="Arial" panose="020B0604020202020204" pitchFamily="34" charset="0"/>
              </a:rPr>
              <a:t>  without palpable mass</a:t>
            </a:r>
            <a:br>
              <a:rPr lang="en-US" sz="2800" dirty="0">
                <a:solidFill>
                  <a:schemeClr val="accent1"/>
                </a:solidFill>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Biopsy of nipple areola complex positive</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first step: On </a:t>
            </a:r>
            <a:r>
              <a:rPr lang="en-US" sz="2800" dirty="0" err="1">
                <a:latin typeface="Arial" panose="020B0604020202020204" pitchFamily="34" charset="0"/>
                <a:cs typeface="Arial" panose="020B0604020202020204" pitchFamily="34" charset="0"/>
              </a:rPr>
              <a:t>mammo</a:t>
            </a:r>
            <a:r>
              <a:rPr lang="en-US" sz="2800" dirty="0">
                <a:latin typeface="Arial" panose="020B0604020202020204" pitchFamily="34" charset="0"/>
                <a:cs typeface="Arial" panose="020B0604020202020204" pitchFamily="34" charset="0"/>
              </a:rPr>
              <a:t> no occult mass.no </a:t>
            </a:r>
            <a:r>
              <a:rPr lang="en-US" sz="2800" dirty="0" err="1">
                <a:latin typeface="Arial" panose="020B0604020202020204" pitchFamily="34" charset="0"/>
                <a:cs typeface="Arial" panose="020B0604020202020204" pitchFamily="34" charset="0"/>
              </a:rPr>
              <a:t>microcalcification</a:t>
            </a:r>
            <a:r>
              <a:rPr lang="en-US" sz="2800" dirty="0">
                <a:latin typeface="Arial" panose="020B0604020202020204" pitchFamily="34" charset="0"/>
                <a:cs typeface="Arial" panose="020B0604020202020204" pitchFamily="34" charset="0"/>
              </a:rPr>
              <a:t>—do </a:t>
            </a:r>
            <a:r>
              <a:rPr lang="en-US" sz="2800" dirty="0" err="1">
                <a:latin typeface="Arial" panose="020B0604020202020204" pitchFamily="34" charset="0"/>
                <a:cs typeface="Arial" panose="020B0604020202020204" pitchFamily="34" charset="0"/>
              </a:rPr>
              <a:t>segmentectomy</a:t>
            </a:r>
            <a:r>
              <a:rPr lang="en-US" sz="2800" dirty="0">
                <a:latin typeface="Arial" panose="020B0604020202020204" pitchFamily="34" charset="0"/>
                <a:cs typeface="Arial" panose="020B0604020202020204" pitchFamily="34" charset="0"/>
              </a:rPr>
              <a:t> of nipple areola complex +RT without axillary dissection</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Mammography + </a:t>
            </a:r>
            <a:r>
              <a:rPr lang="en-US" sz="2800" dirty="0" err="1">
                <a:latin typeface="Arial" panose="020B0604020202020204" pitchFamily="34" charset="0"/>
                <a:cs typeface="Arial" panose="020B0604020202020204" pitchFamily="34" charset="0"/>
              </a:rPr>
              <a:t>ve</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Stereotactic needle </a:t>
            </a:r>
            <a:r>
              <a:rPr lang="en-US" sz="2800" dirty="0" err="1">
                <a:latin typeface="Arial" panose="020B0604020202020204" pitchFamily="34" charset="0"/>
                <a:cs typeface="Arial" panose="020B0604020202020204" pitchFamily="34" charset="0"/>
              </a:rPr>
              <a:t>localisation</a:t>
            </a:r>
            <a:r>
              <a:rPr lang="en-US" sz="2800" dirty="0">
                <a:latin typeface="Arial" panose="020B0604020202020204" pitchFamily="34" charset="0"/>
                <a:cs typeface="Arial" panose="020B0604020202020204" pitchFamily="34" charset="0"/>
              </a:rPr>
              <a:t> of occult mass</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or </a:t>
            </a:r>
            <a:r>
              <a:rPr lang="en-US" sz="2800" dirty="0" err="1">
                <a:latin typeface="Arial" panose="020B0604020202020204" pitchFamily="34" charset="0"/>
                <a:cs typeface="Arial" panose="020B0604020202020204" pitchFamily="34" charset="0"/>
              </a:rPr>
              <a:t>microcalcification</a:t>
            </a:r>
            <a:r>
              <a:rPr lang="en-US" sz="2800" dirty="0">
                <a:latin typeface="Arial" panose="020B0604020202020204" pitchFamily="34" charset="0"/>
                <a:cs typeface="Arial" panose="020B0604020202020204" pitchFamily="34" charset="0"/>
              </a:rPr>
              <a:t> with frozen section biopsy and proceed</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Tamoxifen</a:t>
            </a:r>
          </a:p>
        </p:txBody>
      </p:sp>
    </p:spTree>
    <p:extLst>
      <p:ext uri="{BB962C8B-B14F-4D97-AF65-F5344CB8AC3E}">
        <p14:creationId xmlns:p14="http://schemas.microsoft.com/office/powerpoint/2010/main" val="136644674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idx="4294967295"/>
          </p:nvPr>
        </p:nvSpPr>
        <p:spPr>
          <a:xfrm>
            <a:off x="2895600" y="838200"/>
            <a:ext cx="7772400" cy="6019800"/>
          </a:xfrm>
        </p:spPr>
        <p:txBody>
          <a:bodyPr>
            <a:normAutofit/>
          </a:bodyPr>
          <a:lstStyle/>
          <a:p>
            <a:pPr>
              <a:buFont typeface="Monotype Sorts" pitchFamily="2" charset="2"/>
              <a:buNone/>
            </a:pPr>
            <a:r>
              <a:rPr lang="en-US" sz="3600" dirty="0">
                <a:solidFill>
                  <a:srgbClr val="FFFF99"/>
                </a:solidFill>
              </a:rPr>
              <a:t/>
            </a:r>
            <a:br>
              <a:rPr lang="en-US" sz="3600" dirty="0">
                <a:solidFill>
                  <a:srgbClr val="FFFF99"/>
                </a:solidFill>
              </a:rPr>
            </a:br>
            <a:r>
              <a:rPr lang="en-US" sz="3100" dirty="0">
                <a:latin typeface="Arial" panose="020B0604020202020204" pitchFamily="34" charset="0"/>
                <a:cs typeface="Arial" panose="020B0604020202020204" pitchFamily="34" charset="0"/>
              </a:rPr>
              <a:t>BREAST CANCER IN PREGNANCY&amp; </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LACTATION</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DELAY IN DIAGNOSIS </a:t>
            </a:r>
            <a:br>
              <a:rPr lang="en-US" sz="3100" dirty="0">
                <a:latin typeface="Arial" panose="020B0604020202020204" pitchFamily="34" charset="0"/>
                <a:cs typeface="Arial" panose="020B0604020202020204" pitchFamily="34" charset="0"/>
              </a:rPr>
            </a:br>
            <a:r>
              <a:rPr lang="en-US" sz="3100" dirty="0">
                <a:solidFill>
                  <a:schemeClr val="hlink"/>
                </a:solidFill>
                <a:latin typeface="Arial" panose="020B0604020202020204" pitchFamily="34" charset="0"/>
                <a:cs typeface="Arial" panose="020B0604020202020204" pitchFamily="34" charset="0"/>
              </a:rPr>
              <a:t>1</a:t>
            </a:r>
            <a:r>
              <a:rPr lang="en-US" sz="3100" dirty="0">
                <a:latin typeface="Arial" panose="020B0604020202020204" pitchFamily="34" charset="0"/>
                <a:cs typeface="Arial" panose="020B0604020202020204" pitchFamily="34" charset="0"/>
              </a:rPr>
              <a:t>) firm ,nodular &amp;hypertrophied breast</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2) small </a:t>
            </a:r>
            <a:r>
              <a:rPr lang="en-US" sz="3100" dirty="0" err="1">
                <a:latin typeface="Arial" panose="020B0604020202020204" pitchFamily="34" charset="0"/>
                <a:cs typeface="Arial" panose="020B0604020202020204" pitchFamily="34" charset="0"/>
              </a:rPr>
              <a:t>tumours</a:t>
            </a:r>
            <a:r>
              <a:rPr lang="en-US" sz="3100" dirty="0">
                <a:latin typeface="Arial" panose="020B0604020202020204" pitchFamily="34" charset="0"/>
                <a:cs typeface="Arial" panose="020B0604020202020204" pitchFamily="34" charset="0"/>
              </a:rPr>
              <a:t> can  be missed</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3) present at advanced stage</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4) high proportion of ER-</a:t>
            </a:r>
            <a:r>
              <a:rPr lang="en-US" sz="3100" dirty="0" err="1">
                <a:latin typeface="Arial" panose="020B0604020202020204" pitchFamily="34" charset="0"/>
                <a:cs typeface="Arial" panose="020B0604020202020204" pitchFamily="34" charset="0"/>
              </a:rPr>
              <a:t>ve</a:t>
            </a:r>
            <a:r>
              <a:rPr lang="en-US" sz="3100" dirty="0">
                <a:latin typeface="Arial" panose="020B0604020202020204" pitchFamily="34" charset="0"/>
                <a:cs typeface="Arial" panose="020B0604020202020204" pitchFamily="34" charset="0"/>
              </a:rPr>
              <a:t> </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5) bad prognosis</a:t>
            </a:r>
            <a:br>
              <a:rPr lang="en-US" sz="3100" dirty="0">
                <a:latin typeface="Arial" panose="020B0604020202020204" pitchFamily="34" charset="0"/>
                <a:cs typeface="Arial" panose="020B0604020202020204" pitchFamily="34" charset="0"/>
              </a:rPr>
            </a:br>
            <a:endParaRPr lang="en-US" sz="3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1764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idx="4294967295"/>
          </p:nvPr>
        </p:nvSpPr>
        <p:spPr>
          <a:xfrm>
            <a:off x="2895600" y="685800"/>
            <a:ext cx="7772400" cy="5715000"/>
          </a:xfrm>
        </p:spPr>
        <p:txBody>
          <a:bodyPr/>
          <a:lstStyle/>
          <a:p>
            <a:r>
              <a:rPr lang="en-US" sz="3600" b="1" dirty="0">
                <a:solidFill>
                  <a:schemeClr val="accent1"/>
                </a:solidFill>
              </a:rPr>
              <a:t>BREAST CANCER IN PREGNANCY</a:t>
            </a:r>
            <a:br>
              <a:rPr lang="en-US" sz="3600" b="1" dirty="0">
                <a:solidFill>
                  <a:schemeClr val="accent1"/>
                </a:solidFill>
              </a:rPr>
            </a:br>
            <a:r>
              <a:rPr lang="en-US" sz="3600" dirty="0">
                <a:solidFill>
                  <a:srgbClr val="FFFF00"/>
                </a:solidFill>
              </a:rPr>
              <a:t/>
            </a:r>
            <a:br>
              <a:rPr lang="en-US" sz="3600" dirty="0">
                <a:solidFill>
                  <a:srgbClr val="FFFF00"/>
                </a:solidFill>
              </a:rPr>
            </a:br>
            <a:r>
              <a:rPr lang="en-US" sz="2800" dirty="0">
                <a:latin typeface="Arial" panose="020B0604020202020204" pitchFamily="34" charset="0"/>
                <a:cs typeface="Arial" panose="020B0604020202020204" pitchFamily="34" charset="0"/>
              </a:rPr>
              <a:t>Mammography</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FALSE NEGATIVE rate is high</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to high radiographic density of</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pregnant breast</a:t>
            </a:r>
            <a:br>
              <a:rPr lang="en-US" sz="2800" dirty="0">
                <a:latin typeface="Arial" panose="020B0604020202020204" pitchFamily="34" charset="0"/>
                <a:cs typeface="Arial" panose="020B0604020202020204" pitchFamily="34" charset="0"/>
              </a:rPr>
            </a:br>
            <a:r>
              <a:rPr lang="en-US" sz="3600" dirty="0">
                <a:solidFill>
                  <a:srgbClr val="FFFF00"/>
                </a:solidFill>
              </a:rPr>
              <a:t/>
            </a:r>
            <a:br>
              <a:rPr lang="en-US" sz="3600" dirty="0">
                <a:solidFill>
                  <a:srgbClr val="FFFF00"/>
                </a:solidFill>
              </a:rPr>
            </a:br>
            <a:endParaRPr lang="en-US" sz="3600" dirty="0">
              <a:solidFill>
                <a:srgbClr val="FFFF00"/>
              </a:solidFill>
            </a:endParaRPr>
          </a:p>
        </p:txBody>
      </p:sp>
    </p:spTree>
    <p:extLst>
      <p:ext uri="{BB962C8B-B14F-4D97-AF65-F5344CB8AC3E}">
        <p14:creationId xmlns:p14="http://schemas.microsoft.com/office/powerpoint/2010/main" val="148552460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idx="4294967295"/>
          </p:nvPr>
        </p:nvSpPr>
        <p:spPr>
          <a:xfrm>
            <a:off x="2895600" y="533400"/>
            <a:ext cx="7772400" cy="5867400"/>
          </a:xfrm>
        </p:spPr>
        <p:txBody>
          <a:bodyPr>
            <a:normAutofit/>
          </a:bodyPr>
          <a:lstStyle/>
          <a:p>
            <a:r>
              <a:rPr lang="en-US" sz="3600" b="1">
                <a:solidFill>
                  <a:schemeClr val="accent1"/>
                </a:solidFill>
              </a:rPr>
              <a:t>BREAST CANCER IN PREGNANCY</a:t>
            </a:r>
            <a:r>
              <a:rPr lang="en-US" sz="3600" b="1"/>
              <a:t/>
            </a:r>
            <a:br>
              <a:rPr lang="en-US" sz="3600" b="1"/>
            </a:br>
            <a:r>
              <a:rPr lang="en-US" sz="3600"/>
              <a:t>Alkaline phosphatase is elevated in pregnancy</a:t>
            </a:r>
            <a:br>
              <a:rPr lang="en-US" sz="3600"/>
            </a:br>
            <a:r>
              <a:rPr lang="en-US" sz="3600"/>
              <a:t>Chest X-ray is allowed with proper shielding</a:t>
            </a:r>
            <a:br>
              <a:rPr lang="en-US" sz="3600"/>
            </a:br>
            <a:r>
              <a:rPr lang="en-US" sz="3600">
                <a:solidFill>
                  <a:schemeClr val="accent1"/>
                </a:solidFill>
              </a:rPr>
              <a:t>Bone scan</a:t>
            </a:r>
            <a:r>
              <a:rPr lang="en-US" sz="3600"/>
              <a:t>   </a:t>
            </a:r>
            <a:br>
              <a:rPr lang="en-US" sz="3600"/>
            </a:br>
            <a:r>
              <a:rPr lang="en-US" sz="3600"/>
              <a:t>A) Stage 1 &amp; 2-Bone mets uncommon</a:t>
            </a:r>
            <a:br>
              <a:rPr lang="en-US" sz="3600"/>
            </a:br>
            <a:r>
              <a:rPr lang="en-US" sz="3600"/>
              <a:t>scan not done</a:t>
            </a:r>
            <a:br>
              <a:rPr lang="en-US" sz="3600"/>
            </a:br>
            <a:r>
              <a:rPr lang="en-US" sz="3600"/>
              <a:t>B)Stage 3 Especially with bone pain</a:t>
            </a:r>
            <a:br>
              <a:rPr lang="en-US" sz="3600"/>
            </a:br>
            <a:r>
              <a:rPr lang="en-US" sz="3600"/>
              <a:t>Bone scan done in later stages of pregnancy or after pregnancy</a:t>
            </a:r>
          </a:p>
        </p:txBody>
      </p:sp>
    </p:spTree>
    <p:extLst>
      <p:ext uri="{BB962C8B-B14F-4D97-AF65-F5344CB8AC3E}">
        <p14:creationId xmlns:p14="http://schemas.microsoft.com/office/powerpoint/2010/main" val="170776364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idx="4294967295"/>
          </p:nvPr>
        </p:nvSpPr>
        <p:spPr>
          <a:xfrm>
            <a:off x="2895600" y="533400"/>
            <a:ext cx="7772400" cy="5867400"/>
          </a:xfrm>
        </p:spPr>
        <p:txBody>
          <a:bodyPr>
            <a:normAutofit/>
          </a:bodyPr>
          <a:lstStyle/>
          <a:p>
            <a:r>
              <a:rPr lang="en-US" sz="3600" b="1" dirty="0">
                <a:solidFill>
                  <a:schemeClr val="accent1"/>
                </a:solidFill>
                <a:latin typeface="Arial" panose="020B0604020202020204" pitchFamily="34" charset="0"/>
                <a:cs typeface="Arial" panose="020B0604020202020204" pitchFamily="34" charset="0"/>
              </a:rPr>
              <a:t>BREAST CANCER IN PREGNANCY</a:t>
            </a:r>
            <a:br>
              <a:rPr lang="en-US" sz="3600" b="1" dirty="0">
                <a:solidFill>
                  <a:schemeClr val="accent1"/>
                </a:solidFill>
                <a:latin typeface="Arial" panose="020B0604020202020204" pitchFamily="34" charset="0"/>
                <a:cs typeface="Arial" panose="020B0604020202020204" pitchFamily="34" charset="0"/>
              </a:rPr>
            </a:br>
            <a:r>
              <a:rPr lang="en-US" sz="4000" dirty="0">
                <a:solidFill>
                  <a:schemeClr val="accent1"/>
                </a:solidFill>
                <a:latin typeface="Arial" panose="020B0604020202020204" pitchFamily="34" charset="0"/>
                <a:cs typeface="Arial" panose="020B0604020202020204" pitchFamily="34" charset="0"/>
              </a:rPr>
              <a:t>Treatment</a:t>
            </a:r>
            <a:r>
              <a:rPr lang="en-US" sz="3600" u="sng" dirty="0">
                <a:solidFill>
                  <a:srgbClr val="FFFF00"/>
                </a:solidFill>
                <a:latin typeface="Arial" panose="020B0604020202020204" pitchFamily="34" charset="0"/>
                <a:cs typeface="Arial" panose="020B0604020202020204" pitchFamily="34" charset="0"/>
              </a:rPr>
              <a:t/>
            </a:r>
            <a:br>
              <a:rPr lang="en-US" sz="3600" u="sng" dirty="0">
                <a:solidFill>
                  <a:srgbClr val="FFFF00"/>
                </a:solidFill>
                <a:latin typeface="Arial" panose="020B0604020202020204" pitchFamily="34" charset="0"/>
                <a:cs typeface="Arial" panose="020B0604020202020204" pitchFamily="34" charset="0"/>
              </a:rPr>
            </a:br>
            <a:r>
              <a:rPr lang="en-US" sz="3600" u="sng" dirty="0">
                <a:latin typeface="Arial" panose="020B0604020202020204" pitchFamily="34" charset="0"/>
                <a:cs typeface="Arial" panose="020B0604020202020204" pitchFamily="34" charset="0"/>
              </a:rPr>
              <a:t>Modified Radical Mastectomy</a:t>
            </a:r>
            <a:r>
              <a:rPr lang="en-US" sz="36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is the choice irrespective of the trimester</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In the first &amp; second trimester breast </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conservation with radiotherapy should not be</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done due to radiation induced anomalies</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in </a:t>
            </a:r>
            <a:r>
              <a:rPr lang="en-US" sz="3200" dirty="0" err="1">
                <a:latin typeface="Arial" panose="020B0604020202020204" pitchFamily="34" charset="0"/>
                <a:cs typeface="Arial" panose="020B0604020202020204" pitchFamily="34" charset="0"/>
              </a:rPr>
              <a:t>foetus</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638413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Study questions</a:t>
            </a:r>
            <a:endParaRPr lang="en-IN" dirty="0"/>
          </a:p>
        </p:txBody>
      </p:sp>
      <p:sp>
        <p:nvSpPr>
          <p:cNvPr id="3" name="Text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3795833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IN"/>
          </a:p>
        </p:txBody>
      </p:sp>
      <p:sp>
        <p:nvSpPr>
          <p:cNvPr id="5" name="Content Placeholder 4"/>
          <p:cNvSpPr>
            <a:spLocks noGrp="1"/>
          </p:cNvSpPr>
          <p:nvPr>
            <p:ph idx="1"/>
          </p:nvPr>
        </p:nvSpPr>
        <p:spPr/>
        <p:txBody>
          <a:bodyPr/>
          <a:lstStyle/>
          <a:p>
            <a:r>
              <a:rPr lang="en-IN" dirty="0"/>
              <a:t>A 57-year-old woman undergoes core-needle biopsy of a breast mass. The </a:t>
            </a:r>
            <a:r>
              <a:rPr lang="en-IN" dirty="0" smtClean="0"/>
              <a:t>pathologic diagnosis is infiltrating </a:t>
            </a:r>
            <a:r>
              <a:rPr lang="en-IN" dirty="0"/>
              <a:t>ductal carcinoma of the breast</a:t>
            </a:r>
            <a:r>
              <a:rPr lang="en-IN" dirty="0" smtClean="0"/>
              <a:t>.</a:t>
            </a:r>
          </a:p>
          <a:p>
            <a:r>
              <a:rPr lang="en-IN" b="1" dirty="0" smtClean="0"/>
              <a:t>How will you stage </a:t>
            </a:r>
            <a:r>
              <a:rPr lang="en-IN" b="1" dirty="0"/>
              <a:t>this cancer</a:t>
            </a:r>
            <a:r>
              <a:rPr lang="en-IN" b="1" dirty="0" smtClean="0"/>
              <a:t>?</a:t>
            </a:r>
          </a:p>
          <a:p>
            <a:r>
              <a:rPr lang="en-IN" b="1" dirty="0" smtClean="0"/>
              <a:t>What are the important prognostic factors?</a:t>
            </a:r>
          </a:p>
          <a:p>
            <a:endParaRPr lang="en-IN" dirty="0"/>
          </a:p>
        </p:txBody>
      </p:sp>
    </p:spTree>
    <p:extLst>
      <p:ext uri="{BB962C8B-B14F-4D97-AF65-F5344CB8AC3E}">
        <p14:creationId xmlns:p14="http://schemas.microsoft.com/office/powerpoint/2010/main" val="723953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fontAlgn="base"/>
            <a:r>
              <a:rPr lang="en-US" dirty="0" smtClean="0">
                <a:latin typeface="Arial" panose="020B0604020202020204" pitchFamily="34" charset="0"/>
                <a:cs typeface="Arial" panose="020B0604020202020204" pitchFamily="34" charset="0"/>
              </a:rPr>
              <a:t>Why is the mortality so high?</a:t>
            </a:r>
          </a:p>
          <a:p>
            <a:pPr fontAlgn="base"/>
            <a:r>
              <a:rPr lang="en-US" dirty="0" smtClean="0">
                <a:latin typeface="Arial" panose="020B0604020202020204" pitchFamily="34" charset="0"/>
                <a:cs typeface="Arial" panose="020B0604020202020204" pitchFamily="34" charset="0"/>
              </a:rPr>
              <a:t>more patients turn up in later stages.</a:t>
            </a:r>
          </a:p>
          <a:p>
            <a:pPr marL="0" indent="0" fontAlgn="base">
              <a:buNone/>
            </a:pPr>
            <a:endParaRPr lang="en-US" dirty="0" smtClean="0">
              <a:latin typeface="Arial" panose="020B0604020202020204" pitchFamily="34" charset="0"/>
              <a:cs typeface="Arial" panose="020B0604020202020204" pitchFamily="34" charset="0"/>
            </a:endParaRPr>
          </a:p>
          <a:p>
            <a:pPr fontAlgn="base"/>
            <a:r>
              <a:rPr lang="en-US" dirty="0" smtClean="0">
                <a:latin typeface="Arial" panose="020B0604020202020204" pitchFamily="34" charset="0"/>
                <a:cs typeface="Arial" panose="020B0604020202020204" pitchFamily="34" charset="0"/>
              </a:rPr>
              <a:t>What are the reasons for late presentations? </a:t>
            </a:r>
          </a:p>
          <a:p>
            <a:pPr fontAlgn="base"/>
            <a:r>
              <a:rPr lang="en-US" dirty="0" smtClean="0">
                <a:latin typeface="Arial" panose="020B0604020202020204" pitchFamily="34" charset="0"/>
                <a:cs typeface="Arial" panose="020B0604020202020204" pitchFamily="34" charset="0"/>
              </a:rPr>
              <a:t>lack of awareness, </a:t>
            </a:r>
          </a:p>
          <a:p>
            <a:pPr fontAlgn="base"/>
            <a:r>
              <a:rPr lang="en-US" dirty="0" smtClean="0">
                <a:latin typeface="Arial" panose="020B0604020202020204" pitchFamily="34" charset="0"/>
                <a:cs typeface="Arial" panose="020B0604020202020204" pitchFamily="34" charset="0"/>
              </a:rPr>
              <a:t>shyness on part of patients,</a:t>
            </a:r>
          </a:p>
          <a:p>
            <a:pPr fontAlgn="base"/>
            <a:r>
              <a:rPr lang="en-US" dirty="0" smtClean="0">
                <a:latin typeface="Arial" panose="020B0604020202020204" pitchFamily="34" charset="0"/>
                <a:cs typeface="Arial" panose="020B0604020202020204" pitchFamily="34" charset="0"/>
              </a:rPr>
              <a:t> social stigma, </a:t>
            </a:r>
          </a:p>
          <a:p>
            <a:pPr fontAlgn="base"/>
            <a:r>
              <a:rPr lang="en-US" dirty="0" smtClean="0">
                <a:latin typeface="Arial" panose="020B0604020202020204" pitchFamily="34" charset="0"/>
                <a:cs typeface="Arial" panose="020B0604020202020204" pitchFamily="34" charset="0"/>
              </a:rPr>
              <a:t>ignorance of doctors </a:t>
            </a:r>
          </a:p>
          <a:p>
            <a:pPr>
              <a:buNone/>
            </a:pPr>
            <a:r>
              <a:rPr lang="en-US" b="1" dirty="0" smtClean="0"/>
              <a:t>                                          So what do we learn today?</a:t>
            </a:r>
          </a:p>
          <a:p>
            <a:pPr>
              <a:buNone/>
            </a:pPr>
            <a:r>
              <a:rPr lang="en-US" dirty="0" smtClean="0"/>
              <a:t/>
            </a:r>
            <a:br>
              <a:rPr lang="en-US" dirty="0" smtClean="0"/>
            </a:br>
            <a:endParaRPr lang="en-US" dirty="0"/>
          </a:p>
        </p:txBody>
      </p:sp>
    </p:spTree>
    <p:extLst>
      <p:ext uri="{BB962C8B-B14F-4D97-AF65-F5344CB8AC3E}">
        <p14:creationId xmlns:p14="http://schemas.microsoft.com/office/powerpoint/2010/main" val="55534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pPr marL="0" indent="0">
              <a:buNone/>
            </a:pPr>
            <a:r>
              <a:rPr lang="en-IN" dirty="0">
                <a:latin typeface="Arial" panose="020B0604020202020204" pitchFamily="34" charset="0"/>
                <a:cs typeface="Arial" panose="020B0604020202020204" pitchFamily="34" charset="0"/>
              </a:rPr>
              <a:t>A 49-year-old woman presents with a breast mass. You are examining the </a:t>
            </a:r>
            <a:r>
              <a:rPr lang="en-IN" dirty="0" smtClean="0">
                <a:latin typeface="Arial" panose="020B0604020202020204" pitchFamily="34" charset="0"/>
                <a:cs typeface="Arial" panose="020B0604020202020204" pitchFamily="34" charset="0"/>
              </a:rPr>
              <a:t>affected breast</a:t>
            </a:r>
            <a:r>
              <a:rPr lang="en-IN" dirty="0">
                <a:latin typeface="Arial" panose="020B0604020202020204" pitchFamily="34" charset="0"/>
                <a:cs typeface="Arial" panose="020B0604020202020204" pitchFamily="34" charset="0"/>
              </a:rPr>
              <a:t>.</a:t>
            </a:r>
          </a:p>
          <a:p>
            <a:pPr marL="0" indent="0">
              <a:buNone/>
            </a:pPr>
            <a:r>
              <a:rPr lang="en-IN" dirty="0">
                <a:latin typeface="Arial" panose="020B0604020202020204" pitchFamily="34" charset="0"/>
                <a:cs typeface="Arial" panose="020B0604020202020204" pitchFamily="34" charset="0"/>
              </a:rPr>
              <a:t>◆ </a:t>
            </a:r>
            <a:r>
              <a:rPr lang="en-IN" b="1" dirty="0">
                <a:latin typeface="Arial" panose="020B0604020202020204" pitchFamily="34" charset="0"/>
                <a:cs typeface="Arial" panose="020B0604020202020204" pitchFamily="34" charset="0"/>
              </a:rPr>
              <a:t>How would the following clinical </a:t>
            </a:r>
            <a:r>
              <a:rPr lang="en-IN" b="1" dirty="0" smtClean="0">
                <a:latin typeface="Arial" panose="020B0604020202020204" pitchFamily="34" charset="0"/>
                <a:cs typeface="Arial" panose="020B0604020202020204" pitchFamily="34" charset="0"/>
              </a:rPr>
              <a:t>findings </a:t>
            </a:r>
            <a:r>
              <a:rPr lang="en-IN" b="1" dirty="0">
                <a:latin typeface="Arial" panose="020B0604020202020204" pitchFamily="34" charset="0"/>
                <a:cs typeface="Arial" panose="020B0604020202020204" pitchFamily="34" charset="0"/>
              </a:rPr>
              <a:t>affect the woman’s prognosis?</a:t>
            </a:r>
          </a:p>
          <a:p>
            <a:pPr marL="0" indent="0">
              <a:buNone/>
            </a:pPr>
            <a:r>
              <a:rPr lang="en-IN" b="1" i="1" dirty="0" smtClean="0">
                <a:latin typeface="Arial" panose="020B0604020202020204" pitchFamily="34" charset="0"/>
                <a:cs typeface="Arial" panose="020B0604020202020204" pitchFamily="34" charset="0"/>
              </a:rPr>
              <a:t>1.   Red </a:t>
            </a:r>
            <a:r>
              <a:rPr lang="en-IN" b="1" i="1" dirty="0" err="1">
                <a:latin typeface="Arial" panose="020B0604020202020204" pitchFamily="34" charset="0"/>
                <a:cs typeface="Arial" panose="020B0604020202020204" pitchFamily="34" charset="0"/>
              </a:rPr>
              <a:t>edematous</a:t>
            </a:r>
            <a:r>
              <a:rPr lang="en-IN" b="1" i="1" dirty="0">
                <a:latin typeface="Arial" panose="020B0604020202020204" pitchFamily="34" charset="0"/>
                <a:cs typeface="Arial" panose="020B0604020202020204" pitchFamily="34" charset="0"/>
              </a:rPr>
              <a:t> breast with an underlying mass</a:t>
            </a:r>
          </a:p>
          <a:p>
            <a:pPr marL="514350" indent="-514350">
              <a:buAutoNum type="arabicPeriod" startAt="2"/>
            </a:pPr>
            <a:r>
              <a:rPr lang="en-IN" b="1" i="1" dirty="0" err="1" smtClean="0">
                <a:latin typeface="Arial" panose="020B0604020202020204" pitchFamily="34" charset="0"/>
                <a:cs typeface="Arial" panose="020B0604020202020204" pitchFamily="34" charset="0"/>
              </a:rPr>
              <a:t>Edema</a:t>
            </a:r>
            <a:r>
              <a:rPr lang="en-IN" b="1" i="1" dirty="0" smtClean="0">
                <a:latin typeface="Arial" panose="020B0604020202020204" pitchFamily="34" charset="0"/>
                <a:cs typeface="Arial" panose="020B0604020202020204" pitchFamily="34" charset="0"/>
              </a:rPr>
              <a:t> </a:t>
            </a:r>
            <a:r>
              <a:rPr lang="en-IN" b="1" i="1" dirty="0">
                <a:latin typeface="Arial" panose="020B0604020202020204" pitchFamily="34" charset="0"/>
                <a:cs typeface="Arial" panose="020B0604020202020204" pitchFamily="34" charset="0"/>
              </a:rPr>
              <a:t>of the skin overlying the </a:t>
            </a:r>
            <a:r>
              <a:rPr lang="en-IN" b="1" i="1" dirty="0" smtClean="0">
                <a:latin typeface="Arial" panose="020B0604020202020204" pitchFamily="34" charset="0"/>
                <a:cs typeface="Arial" panose="020B0604020202020204" pitchFamily="34" charset="0"/>
              </a:rPr>
              <a:t>mass</a:t>
            </a:r>
          </a:p>
          <a:p>
            <a:pPr marL="514350" indent="-514350">
              <a:buAutoNum type="arabicPeriod" startAt="2"/>
            </a:pPr>
            <a:r>
              <a:rPr lang="en-IN" b="1" i="1" dirty="0" smtClean="0">
                <a:latin typeface="Arial" panose="020B0604020202020204" pitchFamily="34" charset="0"/>
                <a:cs typeface="Arial" panose="020B0604020202020204" pitchFamily="34" charset="0"/>
              </a:rPr>
              <a:t>Puckering of </a:t>
            </a:r>
            <a:r>
              <a:rPr lang="en-IN" b="1" i="1" dirty="0">
                <a:latin typeface="Arial" panose="020B0604020202020204" pitchFamily="34" charset="0"/>
                <a:cs typeface="Arial" panose="020B0604020202020204" pitchFamily="34" charset="0"/>
              </a:rPr>
              <a:t>the skin overlying the </a:t>
            </a:r>
            <a:r>
              <a:rPr lang="en-IN" b="1" i="1" dirty="0" smtClean="0">
                <a:latin typeface="Arial" panose="020B0604020202020204" pitchFamily="34" charset="0"/>
                <a:cs typeface="Arial" panose="020B0604020202020204" pitchFamily="34" charset="0"/>
              </a:rPr>
              <a:t>mass</a:t>
            </a:r>
          </a:p>
          <a:p>
            <a:pPr marL="514350" indent="-514350">
              <a:buAutoNum type="arabicPeriod" startAt="2"/>
            </a:pPr>
            <a:r>
              <a:rPr lang="en-IN" b="1" i="1" dirty="0">
                <a:latin typeface="Arial" panose="020B0604020202020204" pitchFamily="34" charset="0"/>
                <a:cs typeface="Arial" panose="020B0604020202020204" pitchFamily="34" charset="0"/>
              </a:rPr>
              <a:t>Retraction of the </a:t>
            </a:r>
            <a:r>
              <a:rPr lang="en-IN" b="1" i="1" dirty="0" smtClean="0">
                <a:latin typeface="Arial" panose="020B0604020202020204" pitchFamily="34" charset="0"/>
                <a:cs typeface="Arial" panose="020B0604020202020204" pitchFamily="34" charset="0"/>
              </a:rPr>
              <a:t>nipple</a:t>
            </a:r>
          </a:p>
          <a:p>
            <a:pPr marL="514350" indent="-514350">
              <a:buAutoNum type="arabicPeriod" startAt="2"/>
            </a:pPr>
            <a:r>
              <a:rPr lang="en-IN" b="1" i="1" dirty="0">
                <a:latin typeface="Arial" panose="020B0604020202020204" pitchFamily="34" charset="0"/>
                <a:cs typeface="Arial" panose="020B0604020202020204" pitchFamily="34" charset="0"/>
              </a:rPr>
              <a:t>A 1.5-cm mass fi </a:t>
            </a:r>
            <a:r>
              <a:rPr lang="en-IN" b="1" i="1" dirty="0" err="1">
                <a:latin typeface="Arial" panose="020B0604020202020204" pitchFamily="34" charset="0"/>
                <a:cs typeface="Arial" panose="020B0604020202020204" pitchFamily="34" charset="0"/>
              </a:rPr>
              <a:t>xed</a:t>
            </a:r>
            <a:r>
              <a:rPr lang="en-IN" b="1" i="1" dirty="0">
                <a:latin typeface="Arial" panose="020B0604020202020204" pitchFamily="34" charset="0"/>
                <a:cs typeface="Arial" panose="020B0604020202020204" pitchFamily="34" charset="0"/>
              </a:rPr>
              <a:t> to the deeper </a:t>
            </a:r>
            <a:r>
              <a:rPr lang="en-IN" b="1" i="1" dirty="0" smtClean="0">
                <a:latin typeface="Arial" panose="020B0604020202020204" pitchFamily="34" charset="0"/>
                <a:cs typeface="Arial" panose="020B0604020202020204" pitchFamily="34" charset="0"/>
              </a:rPr>
              <a:t>tissues</a:t>
            </a:r>
          </a:p>
          <a:p>
            <a:pPr marL="514350" indent="-514350">
              <a:buAutoNum type="arabicPeriod" startAt="2"/>
            </a:pPr>
            <a:r>
              <a:rPr lang="en-IN" b="1" i="1" dirty="0">
                <a:latin typeface="Arial" panose="020B0604020202020204" pitchFamily="34" charset="0"/>
                <a:cs typeface="Arial" panose="020B0604020202020204" pitchFamily="34" charset="0"/>
              </a:rPr>
              <a:t>A lymph node palpable in the supraclavicular </a:t>
            </a:r>
            <a:r>
              <a:rPr lang="en-IN" b="1" i="1" dirty="0" smtClean="0">
                <a:latin typeface="Arial" panose="020B0604020202020204" pitchFamily="34" charset="0"/>
                <a:cs typeface="Arial" panose="020B0604020202020204" pitchFamily="34" charset="0"/>
              </a:rPr>
              <a:t>area</a:t>
            </a:r>
          </a:p>
          <a:p>
            <a:pPr marL="514350" indent="-514350">
              <a:buAutoNum type="arabicPeriod" startAt="2"/>
            </a:pPr>
            <a:r>
              <a:rPr lang="en-IN" b="1" i="1" dirty="0">
                <a:latin typeface="Arial" panose="020B0604020202020204" pitchFamily="34" charset="0"/>
                <a:cs typeface="Arial" panose="020B0604020202020204" pitchFamily="34" charset="0"/>
              </a:rPr>
              <a:t>A hard, fi </a:t>
            </a:r>
            <a:r>
              <a:rPr lang="en-IN" b="1" i="1" dirty="0" err="1">
                <a:latin typeface="Arial" panose="020B0604020202020204" pitchFamily="34" charset="0"/>
                <a:cs typeface="Arial" panose="020B0604020202020204" pitchFamily="34" charset="0"/>
              </a:rPr>
              <a:t>xed</a:t>
            </a:r>
            <a:r>
              <a:rPr lang="en-IN" b="1" i="1" dirty="0">
                <a:latin typeface="Arial" panose="020B0604020202020204" pitchFamily="34" charset="0"/>
                <a:cs typeface="Arial" panose="020B0604020202020204" pitchFamily="34" charset="0"/>
              </a:rPr>
              <a:t> lymph node in the ipsilateral </a:t>
            </a:r>
            <a:r>
              <a:rPr lang="en-IN" b="1" i="1" dirty="0" smtClean="0">
                <a:latin typeface="Arial" panose="020B0604020202020204" pitchFamily="34" charset="0"/>
                <a:cs typeface="Arial" panose="020B0604020202020204" pitchFamily="34" charset="0"/>
              </a:rPr>
              <a:t>axilla</a:t>
            </a:r>
          </a:p>
          <a:p>
            <a:pPr marL="514350" indent="-514350">
              <a:buAutoNum type="arabicPeriod" startAt="2"/>
            </a:pPr>
            <a:r>
              <a:rPr lang="en-IN" b="1" i="1" dirty="0">
                <a:latin typeface="Arial" panose="020B0604020202020204" pitchFamily="34" charset="0"/>
                <a:cs typeface="Arial" panose="020B0604020202020204" pitchFamily="34" charset="0"/>
              </a:rPr>
              <a:t>Arm </a:t>
            </a:r>
            <a:r>
              <a:rPr lang="en-IN" b="1" i="1" dirty="0" err="1">
                <a:latin typeface="Arial" panose="020B0604020202020204" pitchFamily="34" charset="0"/>
                <a:cs typeface="Arial" panose="020B0604020202020204" pitchFamily="34" charset="0"/>
              </a:rPr>
              <a:t>edema</a:t>
            </a:r>
            <a:endParaRPr lang="en-IN"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87750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A 60-year-old woman has breast cancer and undergoes preliminary staging. The lesion </a:t>
            </a:r>
            <a:r>
              <a:rPr lang="en-IN" dirty="0" smtClean="0"/>
              <a:t>is 1.5 </a:t>
            </a:r>
            <a:r>
              <a:rPr lang="en-IN" dirty="0"/>
              <a:t>cm in diameter, and no axillary nodes are palpable. A metastatic workup is negative</a:t>
            </a:r>
            <a:r>
              <a:rPr lang="en-IN" dirty="0" smtClean="0"/>
              <a:t>.</a:t>
            </a:r>
          </a:p>
          <a:p>
            <a:r>
              <a:rPr lang="en-IN" b="1" dirty="0"/>
              <a:t>What stage is this woman’s cancer</a:t>
            </a:r>
            <a:r>
              <a:rPr lang="en-IN" b="1" dirty="0" smtClean="0"/>
              <a:t>?</a:t>
            </a:r>
          </a:p>
          <a:p>
            <a:r>
              <a:rPr lang="en-IN" b="1" dirty="0"/>
              <a:t>What are this woman’s surgical options, both for sampling the lymph </a:t>
            </a:r>
            <a:r>
              <a:rPr lang="en-IN" b="1" dirty="0" smtClean="0"/>
              <a:t>nodes and </a:t>
            </a:r>
            <a:r>
              <a:rPr lang="en-IN" b="1" dirty="0"/>
              <a:t>treating the primary </a:t>
            </a:r>
            <a:r>
              <a:rPr lang="en-IN" b="1" dirty="0" err="1"/>
              <a:t>tumor</a:t>
            </a:r>
            <a:r>
              <a:rPr lang="en-IN" b="1" dirty="0"/>
              <a:t>?</a:t>
            </a:r>
            <a:endParaRPr lang="en-IN" dirty="0"/>
          </a:p>
        </p:txBody>
      </p:sp>
    </p:spTree>
    <p:extLst>
      <p:ext uri="{BB962C8B-B14F-4D97-AF65-F5344CB8AC3E}">
        <p14:creationId xmlns:p14="http://schemas.microsoft.com/office/powerpoint/2010/main" val="34657470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A 38-year-old woman is scheduled for a mastectomy and sentinel node biopsy. </a:t>
            </a:r>
            <a:r>
              <a:rPr lang="en-IN" dirty="0" smtClean="0"/>
              <a:t>She is </a:t>
            </a:r>
            <a:r>
              <a:rPr lang="en-IN" dirty="0"/>
              <a:t>concerned about her appearance and would like to know her options for </a:t>
            </a:r>
            <a:r>
              <a:rPr lang="en-IN" dirty="0" smtClean="0"/>
              <a:t>breast reconstruction.</a:t>
            </a:r>
          </a:p>
          <a:p>
            <a:r>
              <a:rPr lang="en-IN" b="1" dirty="0"/>
              <a:t>What options should you offer?</a:t>
            </a:r>
            <a:endParaRPr lang="en-IN" dirty="0"/>
          </a:p>
        </p:txBody>
      </p:sp>
    </p:spTree>
    <p:extLst>
      <p:ext uri="{BB962C8B-B14F-4D97-AF65-F5344CB8AC3E}">
        <p14:creationId xmlns:p14="http://schemas.microsoft.com/office/powerpoint/2010/main" val="21998931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r>
              <a:rPr lang="en-IN" dirty="0"/>
              <a:t>A 38-year-old woman presents with a 3-month history of a progressively </a:t>
            </a:r>
            <a:r>
              <a:rPr lang="en-IN" dirty="0" smtClean="0"/>
              <a:t>enlarging breast </a:t>
            </a:r>
            <a:r>
              <a:rPr lang="en-IN" dirty="0"/>
              <a:t>mass. At the time she sees you, she has a 6- </a:t>
            </a:r>
            <a:r>
              <a:rPr lang="en-IN" dirty="0" smtClean="0"/>
              <a:t>7-cm </a:t>
            </a:r>
            <a:r>
              <a:rPr lang="en-IN" dirty="0"/>
              <a:t>fi </a:t>
            </a:r>
            <a:r>
              <a:rPr lang="en-IN" dirty="0" err="1"/>
              <a:t>xed</a:t>
            </a:r>
            <a:r>
              <a:rPr lang="en-IN" dirty="0"/>
              <a:t> mass, with </a:t>
            </a:r>
            <a:r>
              <a:rPr lang="en-IN" dirty="0" smtClean="0"/>
              <a:t>erythema and </a:t>
            </a:r>
            <a:r>
              <a:rPr lang="en-IN" dirty="0" err="1"/>
              <a:t>edema</a:t>
            </a:r>
            <a:r>
              <a:rPr lang="en-IN" dirty="0"/>
              <a:t> on the upper, outer aspect of her right breast. Clinically, her </a:t>
            </a:r>
            <a:r>
              <a:rPr lang="en-IN" dirty="0" smtClean="0"/>
              <a:t>axilla is </a:t>
            </a:r>
            <a:r>
              <a:rPr lang="en-IN" dirty="0"/>
              <a:t>positive with enlarged, </a:t>
            </a:r>
            <a:r>
              <a:rPr lang="en-IN" dirty="0" smtClean="0"/>
              <a:t>firm </a:t>
            </a:r>
            <a:r>
              <a:rPr lang="en-IN" dirty="0"/>
              <a:t>lymph nodes</a:t>
            </a:r>
            <a:r>
              <a:rPr lang="en-IN" dirty="0" smtClean="0"/>
              <a:t>.</a:t>
            </a:r>
          </a:p>
          <a:p>
            <a:r>
              <a:rPr lang="en-IN" b="1" dirty="0"/>
              <a:t>What is the suspected diagnosis</a:t>
            </a:r>
            <a:r>
              <a:rPr lang="en-IN" b="1" dirty="0" smtClean="0"/>
              <a:t>?</a:t>
            </a:r>
          </a:p>
          <a:p>
            <a:r>
              <a:rPr lang="en-IN" b="1" dirty="0"/>
              <a:t>What histologic features are typical of this condition</a:t>
            </a:r>
            <a:r>
              <a:rPr lang="en-IN" b="1" dirty="0" smtClean="0"/>
              <a:t>?</a:t>
            </a:r>
          </a:p>
          <a:p>
            <a:r>
              <a:rPr lang="en-IN" dirty="0" smtClean="0"/>
              <a:t>The </a:t>
            </a:r>
            <a:r>
              <a:rPr lang="en-IN" dirty="0"/>
              <a:t>surgeon </a:t>
            </a:r>
            <a:r>
              <a:rPr lang="en-IN" dirty="0" smtClean="0"/>
              <a:t>confirms </a:t>
            </a:r>
            <a:r>
              <a:rPr lang="en-IN" dirty="0"/>
              <a:t>the physical </a:t>
            </a:r>
            <a:r>
              <a:rPr lang="en-IN" dirty="0" smtClean="0"/>
              <a:t>findings </a:t>
            </a:r>
            <a:r>
              <a:rPr lang="en-IN" dirty="0"/>
              <a:t>and obtains a punch biopsy of the </a:t>
            </a:r>
            <a:r>
              <a:rPr lang="en-IN" dirty="0" smtClean="0"/>
              <a:t>mass. Pathology </a:t>
            </a:r>
            <a:r>
              <a:rPr lang="en-IN" dirty="0"/>
              <a:t>reveals </a:t>
            </a:r>
            <a:r>
              <a:rPr lang="en-IN" dirty="0" smtClean="0"/>
              <a:t>inflammatory </a:t>
            </a:r>
            <a:r>
              <a:rPr lang="en-IN" dirty="0"/>
              <a:t>carcinoma. </a:t>
            </a:r>
            <a:r>
              <a:rPr lang="en-IN" dirty="0" err="1"/>
              <a:t>Estrogen</a:t>
            </a:r>
            <a:r>
              <a:rPr lang="en-IN" dirty="0"/>
              <a:t> and progesterone </a:t>
            </a:r>
            <a:r>
              <a:rPr lang="en-IN" dirty="0" smtClean="0"/>
              <a:t>receptors are </a:t>
            </a:r>
            <a:r>
              <a:rPr lang="en-IN" dirty="0"/>
              <a:t>negative</a:t>
            </a:r>
            <a:r>
              <a:rPr lang="en-IN" dirty="0" smtClean="0"/>
              <a:t>.</a:t>
            </a:r>
          </a:p>
          <a:p>
            <a:r>
              <a:rPr lang="en-IN" b="1" dirty="0"/>
              <a:t>What is the recommended treatment?</a:t>
            </a:r>
            <a:endParaRPr lang="en-IN" dirty="0"/>
          </a:p>
        </p:txBody>
      </p:sp>
    </p:spTree>
    <p:extLst>
      <p:ext uri="{BB962C8B-B14F-4D97-AF65-F5344CB8AC3E}">
        <p14:creationId xmlns:p14="http://schemas.microsoft.com/office/powerpoint/2010/main" val="290114032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A 55-year-old woman has a </a:t>
            </a:r>
            <a:r>
              <a:rPr lang="en-IN" dirty="0" smtClean="0"/>
              <a:t>modified </a:t>
            </a:r>
            <a:r>
              <a:rPr lang="en-IN" dirty="0"/>
              <a:t>radical mastectomy for a stage II carcinoma </a:t>
            </a:r>
            <a:r>
              <a:rPr lang="en-IN" dirty="0" smtClean="0"/>
              <a:t>of the </a:t>
            </a:r>
            <a:r>
              <a:rPr lang="en-IN" dirty="0"/>
              <a:t>breast</a:t>
            </a:r>
            <a:r>
              <a:rPr lang="en-IN" dirty="0" smtClean="0"/>
              <a:t>.</a:t>
            </a:r>
          </a:p>
          <a:p>
            <a:r>
              <a:rPr lang="en-IN" b="1" i="1" dirty="0"/>
              <a:t>A small, 0.5-cm nodule in the suture line 5 years </a:t>
            </a:r>
            <a:r>
              <a:rPr lang="en-IN" b="1" i="1" dirty="0" smtClean="0"/>
              <a:t>after surgery.</a:t>
            </a:r>
          </a:p>
          <a:p>
            <a:r>
              <a:rPr lang="en-IN" b="1" i="1" dirty="0"/>
              <a:t>A mammographic abnormality in the opposite </a:t>
            </a:r>
            <a:r>
              <a:rPr lang="en-IN" b="1" i="1" dirty="0" smtClean="0"/>
              <a:t>breast</a:t>
            </a:r>
          </a:p>
          <a:p>
            <a:r>
              <a:rPr lang="en-IN" b="1" i="1" dirty="0"/>
              <a:t>Elevated liver function </a:t>
            </a:r>
            <a:r>
              <a:rPr lang="en-IN" b="1" i="1" dirty="0" smtClean="0"/>
              <a:t>studies</a:t>
            </a:r>
          </a:p>
          <a:p>
            <a:r>
              <a:rPr lang="en-IN" b="1" i="1" dirty="0"/>
              <a:t>A fracture of the femur</a:t>
            </a:r>
            <a:endParaRPr lang="en-IN" dirty="0"/>
          </a:p>
        </p:txBody>
      </p:sp>
    </p:spTree>
    <p:extLst>
      <p:ext uri="{BB962C8B-B14F-4D97-AF65-F5344CB8AC3E}">
        <p14:creationId xmlns:p14="http://schemas.microsoft.com/office/powerpoint/2010/main" val="870909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WHO prediction for breast cancer in India</a:t>
            </a:r>
            <a:br>
              <a:rPr lang="en-US" b="1" dirty="0" smtClean="0"/>
            </a:br>
            <a:endParaRPr lang="en-US" dirty="0"/>
          </a:p>
        </p:txBody>
      </p:sp>
      <p:sp>
        <p:nvSpPr>
          <p:cNvPr id="3" name="Content Placeholder 2"/>
          <p:cNvSpPr>
            <a:spLocks noGrp="1"/>
          </p:cNvSpPr>
          <p:nvPr>
            <p:ph idx="1"/>
          </p:nvPr>
        </p:nvSpPr>
        <p:spPr/>
        <p:txBody>
          <a:bodyPr/>
          <a:lstStyle/>
          <a:p>
            <a:r>
              <a:rPr lang="en-US" dirty="0" smtClean="0"/>
              <a:t>For the years 2015, there will be an estimated 1,55,000 new cases of breast cancer and about 76000 women in India are expected to die of the disease. The gap only seems to be widening, which means, we need to work aggressively on early detection.</a:t>
            </a:r>
            <a:endParaRPr lang="en-US" dirty="0"/>
          </a:p>
        </p:txBody>
      </p:sp>
    </p:spTree>
    <p:extLst>
      <p:ext uri="{BB962C8B-B14F-4D97-AF65-F5344CB8AC3E}">
        <p14:creationId xmlns:p14="http://schemas.microsoft.com/office/powerpoint/2010/main" val="1846368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RISK FACTORS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38020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2360</Words>
  <Application>Microsoft Office PowerPoint</Application>
  <PresentationFormat>Widescreen</PresentationFormat>
  <Paragraphs>279</Paragraphs>
  <Slides>74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74</vt:i4>
      </vt:variant>
    </vt:vector>
  </HeadingPairs>
  <TitlesOfParts>
    <vt:vector size="81" baseType="lpstr">
      <vt:lpstr>Arial</vt:lpstr>
      <vt:lpstr>Calibri</vt:lpstr>
      <vt:lpstr>Calibri Light</vt:lpstr>
      <vt:lpstr>Monotype Sorts</vt:lpstr>
      <vt:lpstr>Tahoma</vt:lpstr>
      <vt:lpstr>Wingdings</vt:lpstr>
      <vt:lpstr>Office Theme</vt:lpstr>
      <vt:lpstr>BREAST CANCER</vt:lpstr>
      <vt:lpstr>EPIDEMIOLOGY</vt:lpstr>
      <vt:lpstr>PowerPoint Presentation</vt:lpstr>
      <vt:lpstr>PowerPoint Presentation</vt:lpstr>
      <vt:lpstr>PowerPoint Presentation</vt:lpstr>
      <vt:lpstr>PowerPoint Presentation</vt:lpstr>
      <vt:lpstr>                                       ?</vt:lpstr>
      <vt:lpstr>WHO prediction for breast cancer in India </vt:lpstr>
      <vt:lpstr>RISK FACTORS</vt:lpstr>
      <vt:lpstr>PowerPoint Presentation</vt:lpstr>
      <vt:lpstr>Major risk factors</vt:lpstr>
      <vt:lpstr>Intermediate risk factors</vt:lpstr>
      <vt:lpstr>Minor and controversial risk factors</vt:lpstr>
      <vt:lpstr>Genetics of breast cancer</vt:lpstr>
      <vt:lpstr>PowerPoint Presentation</vt:lpstr>
      <vt:lpstr>PATHOLOGY</vt:lpstr>
      <vt:lpstr>Why?</vt:lpstr>
      <vt:lpstr>Ductal carcinoma of the breast </vt:lpstr>
      <vt:lpstr>Lobular carcinoma of the breast</vt:lpstr>
      <vt:lpstr>Clinical scenarios</vt:lpstr>
      <vt:lpstr>PowerPoint Presentation</vt:lpstr>
      <vt:lpstr>PowerPoint Presentation</vt:lpstr>
      <vt:lpstr>CLINICAL FEATURES</vt:lpstr>
      <vt:lpstr>PowerPoint Presentation</vt:lpstr>
      <vt:lpstr>Diagnosis</vt:lpstr>
      <vt:lpstr> TNM definitions Primary Tumour</vt:lpstr>
      <vt:lpstr>Regional lymph node involvement - clinical</vt:lpstr>
      <vt:lpstr>Regional lymph node involvement - pathological</vt:lpstr>
      <vt:lpstr>Distant Metastases</vt:lpstr>
      <vt:lpstr>AJCC / UICC Stage grouping</vt:lpstr>
      <vt:lpstr>AJCC / UICC Stage grouping</vt:lpstr>
      <vt:lpstr>STAGING</vt:lpstr>
      <vt:lpstr>MANAGEMENT</vt:lpstr>
      <vt:lpstr>Management of non-invasive breast cancer</vt:lpstr>
      <vt:lpstr>LCIS</vt:lpstr>
      <vt:lpstr>DCIS</vt:lpstr>
      <vt:lpstr>PowerPoint Presentation</vt:lpstr>
      <vt:lpstr>Early Invasive Breast Cancer</vt:lpstr>
      <vt:lpstr>PowerPoint Presentation</vt:lpstr>
      <vt:lpstr>Breast surgery</vt:lpstr>
      <vt:lpstr>INDICATIONS OF BCS</vt:lpstr>
      <vt:lpstr>CONTRA INDICATIONS OF BCS</vt:lpstr>
      <vt:lpstr>Treatment of the axilla</vt:lpstr>
      <vt:lpstr>Loco-regional radiotherapy</vt:lpstr>
      <vt:lpstr>Adjuvant endocrine therapy</vt:lpstr>
      <vt:lpstr>Adjuvant chemotherapy </vt:lpstr>
      <vt:lpstr>Management of locally advanced breast cancer</vt:lpstr>
      <vt:lpstr>PowerPoint Presentation</vt:lpstr>
      <vt:lpstr>Management of metastatic breast cancer</vt:lpstr>
      <vt:lpstr>SENTINAL LYMPH NODE BIOPSY</vt:lpstr>
      <vt:lpstr>SENTINEL NODE CONCEPT  Based on the hypothesis lymph flow is orderly, predictable &amp; tumor cells spread sequentially  Sentinel node is the first node encountered by the tumour cells  The sentinel node is in the direct pathway of the primary tumour </vt:lpstr>
      <vt:lpstr>Advantages of sentinel node biopsy</vt:lpstr>
      <vt:lpstr>Disadvantages of Sentinel node Biopsy</vt:lpstr>
      <vt:lpstr>  Technique  Blue dye isosulfan blue (or) technitium labelled colloidal albumin with gamma camera and probe can be used  </vt:lpstr>
      <vt:lpstr> Sub dermal injection A single dose of 0.2 ml of the dye is injected at the tumour site sub-dermally one day prior to surgery Peri tumour injection Dye injected at four sites. Larger volumes are given Removal of dye or tracer is slower due to  scanty lymph supply of breast parenchyma imaged 1 to 2 hrs after injection</vt:lpstr>
      <vt:lpstr>SENTINEL LYMPH NODE DISSECTION WITH DYE TECHNIQUE Blue lymphatics leading to SLN are traced  Discolouration of breast and blue urine  ISOTOPE TECHNIQUE Probe guided surgery is superior Useful for intra-operative localisation After removal of SLN probe is reapplied to site and radioactivity measured for confirmation</vt:lpstr>
      <vt:lpstr>PIT FALLS IN SENTINEL NODE DISSECTION</vt:lpstr>
      <vt:lpstr>Special problems</vt:lpstr>
      <vt:lpstr>SPECIAL PROBLEMS IN BREAST CANCER – PAGETS DISEASE Rare before 30 years, peak between 50 &amp; 60 Can occur in the male Erythematous exudative or scaly lesion appears first on the nipple spreads to areola Does not involve surrounding skin Nipple retraction &amp; nipple pigmentation &amp; mass </vt:lpstr>
      <vt:lpstr>D D  for Pagets disease Chronic  Eczema Malignant melanoma Syphilitic chancre Bowens disease Mammary ductectasia </vt:lpstr>
      <vt:lpstr>PowerPoint Presentation</vt:lpstr>
      <vt:lpstr>PAGETS  TREATMENT 1) with palpable mass-  segmentectomy with 1.5 cm margin with ALND with PO-RT 2)if resection margins positive or muticentric or solid or comedo type or high grade with necrosis  completion mastectomy is done</vt:lpstr>
      <vt:lpstr>Pagets  without palpable mass Biopsy of nipple areola complex positive first step: On mammo no occult mass.no microcalcification—do segmentectomy of nipple areola complex +RT without axillary dissection Mammography + ve Stereotactic needle localisation of occult mass or microcalcification with frozen section biopsy and proceed Tamoxifen</vt:lpstr>
      <vt:lpstr> BREAST CANCER IN PREGNANCY&amp;  LACTATION DELAY IN DIAGNOSIS  1) firm ,nodular &amp;hypertrophied breast 2) small tumours can  be missed 3) present at advanced stage 4) high proportion of ER-ve  5) bad prognosis </vt:lpstr>
      <vt:lpstr>BREAST CANCER IN PREGNANCY  Mammography  FALSE NEGATIVE rate is high due to high radiographic density of pregnant breast  </vt:lpstr>
      <vt:lpstr>BREAST CANCER IN PREGNANCY Alkaline phosphatase is elevated in pregnancy Chest X-ray is allowed with proper shielding Bone scan    A) Stage 1 &amp; 2-Bone mets uncommon scan not done B)Stage 3 Especially with bone pain Bone scan done in later stages of pregnancy or after pregnancy</vt:lpstr>
      <vt:lpstr>BREAST CANCER IN PREGNANCY Treatment Modified Radical Mastectomy is the choice irrespective of the trimester In the first &amp; second trimester breast  conservation with radiotherapy should not be done due to radiation induced anomalies in foetus </vt:lpstr>
      <vt:lpstr>Study questions</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Farhanul Huda</dc:creator>
  <cp:lastModifiedBy>Dr. Farhanul Huda</cp:lastModifiedBy>
  <cp:revision>12</cp:revision>
  <dcterms:created xsi:type="dcterms:W3CDTF">2017-05-02T04:58:22Z</dcterms:created>
  <dcterms:modified xsi:type="dcterms:W3CDTF">2017-05-06T04:41:06Z</dcterms:modified>
</cp:coreProperties>
</file>