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7" r:id="rId2"/>
    <p:sldId id="259" r:id="rId3"/>
    <p:sldId id="260" r:id="rId4"/>
    <p:sldId id="261" r:id="rId5"/>
    <p:sldId id="262" r:id="rId6"/>
    <p:sldId id="266" r:id="rId7"/>
    <p:sldId id="408" r:id="rId8"/>
    <p:sldId id="409" r:id="rId9"/>
    <p:sldId id="479" r:id="rId10"/>
    <p:sldId id="474" r:id="rId11"/>
    <p:sldId id="475" r:id="rId12"/>
    <p:sldId id="476" r:id="rId13"/>
    <p:sldId id="273" r:id="rId14"/>
    <p:sldId id="414" r:id="rId15"/>
    <p:sldId id="415" r:id="rId16"/>
    <p:sldId id="416" r:id="rId17"/>
    <p:sldId id="411" r:id="rId18"/>
    <p:sldId id="412" r:id="rId19"/>
    <p:sldId id="413" r:id="rId20"/>
    <p:sldId id="410" r:id="rId21"/>
    <p:sldId id="287" r:id="rId22"/>
    <p:sldId id="285" r:id="rId23"/>
    <p:sldId id="280" r:id="rId24"/>
    <p:sldId id="281" r:id="rId25"/>
    <p:sldId id="291" r:id="rId26"/>
    <p:sldId id="283" r:id="rId27"/>
    <p:sldId id="284" r:id="rId28"/>
    <p:sldId id="417" r:id="rId29"/>
    <p:sldId id="441" r:id="rId30"/>
    <p:sldId id="418" r:id="rId31"/>
    <p:sldId id="464" r:id="rId32"/>
    <p:sldId id="432" r:id="rId33"/>
    <p:sldId id="433" r:id="rId34"/>
    <p:sldId id="434" r:id="rId35"/>
    <p:sldId id="435" r:id="rId36"/>
    <p:sldId id="357" r:id="rId37"/>
    <p:sldId id="456" r:id="rId38"/>
    <p:sldId id="457" r:id="rId39"/>
    <p:sldId id="458" r:id="rId40"/>
    <p:sldId id="461" r:id="rId41"/>
    <p:sldId id="459" r:id="rId42"/>
    <p:sldId id="462" r:id="rId43"/>
    <p:sldId id="453" r:id="rId44"/>
    <p:sldId id="454" r:id="rId45"/>
    <p:sldId id="455" r:id="rId46"/>
    <p:sldId id="460" r:id="rId47"/>
    <p:sldId id="463" r:id="rId48"/>
    <p:sldId id="422" r:id="rId49"/>
    <p:sldId id="423" r:id="rId50"/>
    <p:sldId id="424" r:id="rId51"/>
    <p:sldId id="449" r:id="rId52"/>
    <p:sldId id="448" r:id="rId53"/>
    <p:sldId id="465" r:id="rId54"/>
    <p:sldId id="477" r:id="rId55"/>
    <p:sldId id="478" r:id="rId56"/>
    <p:sldId id="391" r:id="rId57"/>
    <p:sldId id="451" r:id="rId58"/>
    <p:sldId id="395" r:id="rId59"/>
    <p:sldId id="450" r:id="rId60"/>
    <p:sldId id="396" r:id="rId61"/>
    <p:sldId id="397" r:id="rId62"/>
    <p:sldId id="398" r:id="rId63"/>
    <p:sldId id="399" r:id="rId64"/>
    <p:sldId id="400" r:id="rId65"/>
    <p:sldId id="401" r:id="rId66"/>
    <p:sldId id="402" r:id="rId67"/>
    <p:sldId id="403" r:id="rId68"/>
    <p:sldId id="404" r:id="rId69"/>
    <p:sldId id="405" r:id="rId70"/>
    <p:sldId id="406" r:id="rId71"/>
    <p:sldId id="294" r:id="rId72"/>
    <p:sldId id="295" r:id="rId73"/>
    <p:sldId id="388" r:id="rId74"/>
    <p:sldId id="389" r:id="rId75"/>
    <p:sldId id="472" r:id="rId76"/>
    <p:sldId id="473" r:id="rId77"/>
    <p:sldId id="469" r:id="rId78"/>
    <p:sldId id="468" r:id="rId79"/>
    <p:sldId id="296" r:id="rId80"/>
    <p:sldId id="470" r:id="rId81"/>
    <p:sldId id="47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90" y="11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0FCDD-6A6B-480B-ADA7-5CBDED95C97B}" type="datetimeFigureOut">
              <a:rPr lang="en-SG" smtClean="0"/>
              <a:pPr/>
              <a:t>3/8/2017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50105-4FE1-4033-9D7E-FFC5168A6FED}"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09746-4541-4B38-A0FA-844AA38CF0C7}" type="slidenum">
              <a:rPr lang="en-US"/>
              <a:pPr/>
              <a:t>14</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US" dirty="0"/>
              <a:t>Release of biological weapons could be accomplished in a number of ways.  However, it is expected that an aerosol release is the most likely to be encountered in a large-scale bioterrorism event if the goal is to sicken or kill large numbers of people.  This is because aerosols are odorless, colorless and relatively easy to disperse over vast areas, and for most of the diseases, it is the route that is most contagious and causes the most severe disease.  Many of these agents could theoretically be used to target food or water supplies, however, the psychological impact would likely be more of a concern than the clinical effect because of water purification processes, dilution of infectious material into large volumes, stability of the organisms and the logistical difficulties of dispersion [2].</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D0E40-396D-41E0-8550-76F9F2473E38}" type="slidenum">
              <a:rPr lang="en-US"/>
              <a:pPr/>
              <a:t>36</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a:t>This photo shows the typical skin ulcer of ulceroglandular tularemia.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28242-99EE-4BA3-A925-2F40E36F3C4D}" type="slidenum">
              <a:rPr lang="en-US"/>
              <a:pPr/>
              <a:t>71</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r>
              <a:rPr lang="en-US"/>
              <a:t>As the first responders in this new kind of terrorism, clinicians played a critical role during the 2001 outbreak of anthrax related to contaminated letters [3].  Because of this new threat, all physicians who might see patients at the first presentation of a bioterrorism-related illness should be able to recognize, manage and report such diseases.  There are a couple of concepts that are important for the recognition of any bioterrorism event, regardless of the etiology.  First, a reasonably high level of suspicion is needed to keep bioterrorism-related illnesses in the differential diagnosis because most of the likely agents are rare, or non-existent as naturally-occurring diseases.  The old adage of “When you hear hoofbeats, think horses instead of zebras” needs to be amended to say “…think horses but don’t forget to consider the zebras”.  Secondly, physicians should be conscious of any unusual epidemiologic trends that might suggest a biological weapons release or a naturally emerging infectious disease.  For example, an unusual clustering of cases in a geographic area or among persons with common exposures should raise suspicion.  Other red flags include a large number of otherwise healthy people presenting with severe disease, the identification of diseases that are typically not found in the geographic area, and a sudden increase in sick or dead animals, as many of the potential bioterrorism-associated diseases are zoonoses [4].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22FD9-E626-49B1-9C26-416E344F858D}" type="slidenum">
              <a:rPr lang="en-US"/>
              <a:pPr/>
              <a:t>72</a:t>
            </a:fld>
            <a:endParaRPr lang="en-US"/>
          </a:p>
        </p:txBody>
      </p:sp>
      <p:sp>
        <p:nvSpPr>
          <p:cNvPr id="1000450" name="Rectangle 2050"/>
          <p:cNvSpPr>
            <a:spLocks noGrp="1" noRot="1" noChangeAspect="1" noChangeArrowheads="1" noTextEdit="1"/>
          </p:cNvSpPr>
          <p:nvPr>
            <p:ph type="sldImg"/>
          </p:nvPr>
        </p:nvSpPr>
        <p:spPr>
          <a:ln/>
        </p:spPr>
      </p:sp>
      <p:sp>
        <p:nvSpPr>
          <p:cNvPr id="1000451" name="Rectangle 2051"/>
          <p:cNvSpPr>
            <a:spLocks noGrp="1" noChangeArrowheads="1"/>
          </p:cNvSpPr>
          <p:nvPr>
            <p:ph type="body" idx="1"/>
          </p:nvPr>
        </p:nvSpPr>
        <p:spPr/>
        <p:txBody>
          <a:bodyPr/>
          <a:lstStyle/>
          <a:p>
            <a:r>
              <a:rPr lang="en-US"/>
              <a:t>Clinicians should be able to recognize the typical disease syndromes that would be encountered for the Category A diseases [2] and know how to make a preliminary diagnosis.  Physicians should also know how to appropriately treat and provide post-exposure prophylaxis for each of the major pathogens.  Finally, it is vital that all physicians know how to immediately report any suspected bioterrorism-related illnesses to the appropriate authorities.  Generally this will be the local and/or state health departments, as well as the hospital epidemiologist, infectious disease consultants and infection control specialists.  The local health departments will be able to provide information on specific samples needed for appropriate diagnostic tests [5].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526F8F5-D92B-4050-A7A1-E941CA9DB9E2}" type="datetimeFigureOut">
              <a:rPr lang="en-SG" smtClean="0"/>
              <a:pPr/>
              <a:t>3/8/2017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26F8F5-D92B-4050-A7A1-E941CA9DB9E2}" type="datetimeFigureOut">
              <a:rPr lang="en-SG" smtClean="0"/>
              <a:pPr/>
              <a:t>3/8/2017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26F8F5-D92B-4050-A7A1-E941CA9DB9E2}" type="datetimeFigureOut">
              <a:rPr lang="en-SG" smtClean="0"/>
              <a:pPr/>
              <a:t>3/8/2017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26F8F5-D92B-4050-A7A1-E941CA9DB9E2}" type="datetimeFigureOut">
              <a:rPr lang="en-SG" smtClean="0"/>
              <a:pPr/>
              <a:t>3/8/2017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6F8F5-D92B-4050-A7A1-E941CA9DB9E2}" type="datetimeFigureOut">
              <a:rPr lang="en-SG" smtClean="0"/>
              <a:pPr/>
              <a:t>3/8/2017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526F8F5-D92B-4050-A7A1-E941CA9DB9E2}" type="datetimeFigureOut">
              <a:rPr lang="en-SG" smtClean="0"/>
              <a:pPr/>
              <a:t>3/8/2017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526F8F5-D92B-4050-A7A1-E941CA9DB9E2}" type="datetimeFigureOut">
              <a:rPr lang="en-SG" smtClean="0"/>
              <a:pPr/>
              <a:t>3/8/2017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526F8F5-D92B-4050-A7A1-E941CA9DB9E2}" type="datetimeFigureOut">
              <a:rPr lang="en-SG" smtClean="0"/>
              <a:pPr/>
              <a:t>3/8/2017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6F8F5-D92B-4050-A7A1-E941CA9DB9E2}" type="datetimeFigureOut">
              <a:rPr lang="en-SG" smtClean="0"/>
              <a:pPr/>
              <a:t>3/8/2017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6F8F5-D92B-4050-A7A1-E941CA9DB9E2}" type="datetimeFigureOut">
              <a:rPr lang="en-SG" smtClean="0"/>
              <a:pPr/>
              <a:t>3/8/2017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6F8F5-D92B-4050-A7A1-E941CA9DB9E2}" type="datetimeFigureOut">
              <a:rPr lang="en-SG" smtClean="0"/>
              <a:pPr/>
              <a:t>3/8/2017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28BCE15-37B2-4C2C-9D63-143465C9FA36}"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6F8F5-D92B-4050-A7A1-E941CA9DB9E2}" type="datetimeFigureOut">
              <a:rPr lang="en-SG" smtClean="0"/>
              <a:pPr/>
              <a:t>3/8/2017</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CE15-37B2-4C2C-9D63-143465C9FA36}"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jpe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latin typeface="Algerian" pitchFamily="82" charset="0"/>
              </a:rPr>
              <a:t>BIOTERRORISM </a:t>
            </a:r>
            <a:endParaRPr lang="en-SG" sz="7200" b="1" dirty="0">
              <a:latin typeface="Algerian" pitchFamily="82" charset="0"/>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Evolution</a:t>
            </a:r>
            <a:r>
              <a:rPr lang="en-US" dirty="0" smtClean="0"/>
              <a:t> </a:t>
            </a:r>
            <a:r>
              <a:rPr lang="en-US" dirty="0" smtClean="0">
                <a:solidFill>
                  <a:schemeClr val="tx2"/>
                </a:solidFill>
              </a:rPr>
              <a:t>of chemical and biological weapons </a:t>
            </a:r>
            <a:endParaRPr lang="en-SG" dirty="0">
              <a:solidFill>
                <a:schemeClr val="tx2"/>
              </a:solidFill>
            </a:endParaRPr>
          </a:p>
        </p:txBody>
      </p:sp>
      <p:sp>
        <p:nvSpPr>
          <p:cNvPr id="3" name="Content Placeholder 2"/>
          <p:cNvSpPr>
            <a:spLocks noGrp="1"/>
          </p:cNvSpPr>
          <p:nvPr>
            <p:ph idx="1"/>
          </p:nvPr>
        </p:nvSpPr>
        <p:spPr/>
        <p:txBody>
          <a:bodyPr/>
          <a:lstStyle/>
          <a:p>
            <a:r>
              <a:rPr lang="en-US" dirty="0" smtClean="0"/>
              <a:t>4 phases</a:t>
            </a:r>
          </a:p>
          <a:p>
            <a:pPr>
              <a:buFont typeface="Wingdings" pitchFamily="2" charset="2"/>
              <a:buChar char="ü"/>
            </a:pPr>
            <a:r>
              <a:rPr lang="en-US" dirty="0" smtClean="0"/>
              <a:t> 1</a:t>
            </a:r>
            <a:r>
              <a:rPr lang="en-US" baseline="30000" dirty="0" smtClean="0"/>
              <a:t>st</a:t>
            </a:r>
            <a:r>
              <a:rPr lang="en-US" dirty="0"/>
              <a:t> </a:t>
            </a:r>
            <a:r>
              <a:rPr lang="en-US" dirty="0" smtClean="0"/>
              <a:t>phase: gaseous chemicals were used</a:t>
            </a:r>
          </a:p>
          <a:p>
            <a:pPr>
              <a:buFont typeface="Wingdings" pitchFamily="2" charset="2"/>
              <a:buChar char="ü"/>
            </a:pPr>
            <a:r>
              <a:rPr lang="en-US" dirty="0" smtClean="0"/>
              <a:t> 2</a:t>
            </a:r>
            <a:r>
              <a:rPr lang="en-US" baseline="30000" dirty="0" smtClean="0"/>
              <a:t>nd</a:t>
            </a:r>
            <a:r>
              <a:rPr lang="en-US" dirty="0"/>
              <a:t> </a:t>
            </a:r>
            <a:r>
              <a:rPr lang="en-US" dirty="0" smtClean="0"/>
              <a:t>phase: era of use of nerve agents</a:t>
            </a:r>
          </a:p>
          <a:p>
            <a:pPr>
              <a:buFont typeface="Wingdings" pitchFamily="2" charset="2"/>
              <a:buChar char="ü"/>
            </a:pPr>
            <a:r>
              <a:rPr lang="en-US" dirty="0"/>
              <a:t> </a:t>
            </a:r>
            <a:r>
              <a:rPr lang="en-US" dirty="0" smtClean="0"/>
              <a:t>3</a:t>
            </a:r>
            <a:r>
              <a:rPr lang="en-US" baseline="30000" dirty="0" smtClean="0"/>
              <a:t>rd</a:t>
            </a:r>
            <a:r>
              <a:rPr lang="en-US" dirty="0" smtClean="0"/>
              <a:t> phase: use of lethal chemical agents</a:t>
            </a:r>
          </a:p>
          <a:p>
            <a:pPr>
              <a:buFont typeface="Wingdings" pitchFamily="2" charset="2"/>
              <a:buChar char="ü"/>
            </a:pPr>
            <a:r>
              <a:rPr lang="en-US" dirty="0"/>
              <a:t> </a:t>
            </a:r>
            <a:r>
              <a:rPr lang="en-US" dirty="0" smtClean="0"/>
              <a:t>4</a:t>
            </a:r>
            <a:r>
              <a:rPr lang="en-US" baseline="30000" dirty="0" smtClean="0"/>
              <a:t>th</a:t>
            </a:r>
            <a:r>
              <a:rPr lang="en-US" dirty="0" smtClean="0"/>
              <a:t> phase: era of biotechnological revolution and use of genetic engineering</a:t>
            </a:r>
          </a:p>
          <a:p>
            <a:pPr>
              <a:buFont typeface="Wingdings" pitchFamily="2" charset="2"/>
              <a:buChar char="v"/>
            </a:pPr>
            <a:endParaRPr lang="en-SG"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GB" sz="4000" dirty="0">
                <a:solidFill>
                  <a:schemeClr val="tx2"/>
                </a:solidFill>
              </a:rPr>
              <a:t>Characteristics of BW agent:</a:t>
            </a:r>
          </a:p>
        </p:txBody>
      </p:sp>
      <p:sp>
        <p:nvSpPr>
          <p:cNvPr id="43011" name="Rectangle 3"/>
          <p:cNvSpPr>
            <a:spLocks noGrp="1" noChangeArrowheads="1"/>
          </p:cNvSpPr>
          <p:nvPr>
            <p:ph idx="1"/>
          </p:nvPr>
        </p:nvSpPr>
        <p:spPr/>
        <p:txBody>
          <a:bodyPr>
            <a:noAutofit/>
          </a:bodyPr>
          <a:lstStyle/>
          <a:p>
            <a:pPr>
              <a:lnSpc>
                <a:spcPct val="120000"/>
              </a:lnSpc>
            </a:pPr>
            <a:r>
              <a:rPr lang="en-GB" dirty="0" smtClean="0"/>
              <a:t>Low </a:t>
            </a:r>
            <a:r>
              <a:rPr lang="en-GB" dirty="0"/>
              <a:t>infective dose</a:t>
            </a:r>
          </a:p>
          <a:p>
            <a:pPr>
              <a:lnSpc>
                <a:spcPct val="120000"/>
              </a:lnSpc>
            </a:pPr>
            <a:r>
              <a:rPr lang="en-GB" dirty="0" smtClean="0"/>
              <a:t>High </a:t>
            </a:r>
            <a:r>
              <a:rPr lang="en-GB" dirty="0"/>
              <a:t>virulence</a:t>
            </a:r>
          </a:p>
          <a:p>
            <a:pPr>
              <a:lnSpc>
                <a:spcPct val="120000"/>
              </a:lnSpc>
            </a:pPr>
            <a:r>
              <a:rPr lang="en-GB" dirty="0" smtClean="0"/>
              <a:t>Short </a:t>
            </a:r>
            <a:r>
              <a:rPr lang="en-GB" dirty="0"/>
              <a:t>incubation period</a:t>
            </a:r>
          </a:p>
          <a:p>
            <a:pPr>
              <a:lnSpc>
                <a:spcPct val="120000"/>
              </a:lnSpc>
            </a:pPr>
            <a:r>
              <a:rPr lang="en-GB" dirty="0" smtClean="0"/>
              <a:t>Highly </a:t>
            </a:r>
            <a:r>
              <a:rPr lang="en-GB" dirty="0"/>
              <a:t>contagious</a:t>
            </a:r>
          </a:p>
          <a:p>
            <a:pPr algn="just">
              <a:lnSpc>
                <a:spcPct val="120000"/>
              </a:lnSpc>
            </a:pPr>
            <a:r>
              <a:rPr lang="en-GB" dirty="0" smtClean="0"/>
              <a:t>Robust </a:t>
            </a:r>
            <a:r>
              <a:rPr lang="en-GB" dirty="0"/>
              <a:t>and stable -  rainfall, temp, </a:t>
            </a:r>
            <a:r>
              <a:rPr lang="en-GB" dirty="0" smtClean="0"/>
              <a:t>humidity</a:t>
            </a:r>
            <a:r>
              <a:rPr lang="en-GB" dirty="0"/>
              <a:t>, </a:t>
            </a:r>
            <a:r>
              <a:rPr lang="en-GB" dirty="0" smtClean="0"/>
              <a:t>atmospheric </a:t>
            </a:r>
            <a:r>
              <a:rPr lang="en-GB" dirty="0"/>
              <a:t>pollution, </a:t>
            </a:r>
            <a:r>
              <a:rPr lang="en-GB" dirty="0" smtClean="0"/>
              <a:t>solar radiation </a:t>
            </a:r>
            <a:r>
              <a:rPr lang="en-GB" dirty="0"/>
              <a:t>etc.,</a:t>
            </a:r>
          </a:p>
          <a:p>
            <a:pPr algn="just">
              <a:lnSpc>
                <a:spcPct val="120000"/>
              </a:lnSpc>
            </a:pPr>
            <a:r>
              <a:rPr lang="en-GB" dirty="0" smtClean="0"/>
              <a:t>Consistently </a:t>
            </a:r>
            <a:r>
              <a:rPr lang="en-GB" dirty="0"/>
              <a:t>produce desired effect - </a:t>
            </a:r>
            <a:r>
              <a:rPr lang="en-GB" dirty="0" smtClean="0"/>
              <a:t>lethal </a:t>
            </a:r>
            <a:r>
              <a:rPr lang="en-GB" dirty="0"/>
              <a:t>or incapacitation</a:t>
            </a:r>
          </a:p>
          <a:p>
            <a:pPr>
              <a:lnSpc>
                <a:spcPct val="120000"/>
              </a:lnSpc>
              <a:buFont typeface="Monotype Sorts" pitchFamily="2" charset="2"/>
              <a:buNone/>
            </a:pPr>
            <a:r>
              <a:rPr lang="en-GB" dirty="0"/>
              <a:t>  </a:t>
            </a:r>
          </a:p>
        </p:txBody>
      </p:sp>
      <p:sp>
        <p:nvSpPr>
          <p:cNvPr id="4" name="Slide Number Placeholder 5"/>
          <p:cNvSpPr>
            <a:spLocks noGrp="1"/>
          </p:cNvSpPr>
          <p:nvPr>
            <p:ph type="sldNum" sz="quarter" idx="12"/>
          </p:nvPr>
        </p:nvSpPr>
        <p:spPr/>
        <p:txBody>
          <a:bodyPr/>
          <a:lstStyle/>
          <a:p>
            <a:fld id="{D3729AC9-2087-458A-BCDE-377137FAB18F}"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3600" dirty="0" smtClean="0">
                <a:solidFill>
                  <a:schemeClr val="tx2"/>
                </a:solidFill>
              </a:rPr>
              <a:t>Characteristics of BW agent:</a:t>
            </a:r>
            <a:endParaRPr lang="en-GB" sz="3600" b="1" dirty="0">
              <a:latin typeface="Arial" charset="0"/>
            </a:endParaRPr>
          </a:p>
        </p:txBody>
      </p:sp>
      <p:sp>
        <p:nvSpPr>
          <p:cNvPr id="44035" name="Rectangle 3"/>
          <p:cNvSpPr>
            <a:spLocks noGrp="1" noChangeArrowheads="1"/>
          </p:cNvSpPr>
          <p:nvPr>
            <p:ph idx="1"/>
          </p:nvPr>
        </p:nvSpPr>
        <p:spPr/>
        <p:txBody>
          <a:bodyPr>
            <a:normAutofit/>
          </a:bodyPr>
          <a:lstStyle/>
          <a:p>
            <a:pPr>
              <a:lnSpc>
                <a:spcPct val="110000"/>
              </a:lnSpc>
            </a:pPr>
            <a:r>
              <a:rPr lang="en-GB" dirty="0" smtClean="0"/>
              <a:t>Little </a:t>
            </a:r>
            <a:r>
              <a:rPr lang="en-GB" dirty="0"/>
              <a:t>immunity in target </a:t>
            </a:r>
            <a:r>
              <a:rPr lang="en-GB" dirty="0" smtClean="0"/>
              <a:t>population</a:t>
            </a:r>
            <a:endParaRPr lang="en-GB" dirty="0"/>
          </a:p>
          <a:p>
            <a:pPr>
              <a:lnSpc>
                <a:spcPct val="110000"/>
              </a:lnSpc>
            </a:pPr>
            <a:r>
              <a:rPr lang="en-GB" dirty="0" smtClean="0"/>
              <a:t>No </a:t>
            </a:r>
            <a:r>
              <a:rPr lang="en-GB" dirty="0"/>
              <a:t>prophylaxis with </a:t>
            </a:r>
            <a:r>
              <a:rPr lang="en-GB" dirty="0" smtClean="0"/>
              <a:t>target population</a:t>
            </a:r>
            <a:endParaRPr lang="en-GB" dirty="0"/>
          </a:p>
          <a:p>
            <a:pPr>
              <a:lnSpc>
                <a:spcPct val="110000"/>
              </a:lnSpc>
            </a:pPr>
            <a:r>
              <a:rPr lang="en-GB" dirty="0" smtClean="0"/>
              <a:t>Protection </a:t>
            </a:r>
            <a:r>
              <a:rPr lang="en-GB" dirty="0"/>
              <a:t>available </a:t>
            </a:r>
            <a:r>
              <a:rPr lang="en-GB" dirty="0" smtClean="0"/>
              <a:t>with aggressor </a:t>
            </a:r>
            <a:endParaRPr lang="en-GB" dirty="0"/>
          </a:p>
          <a:p>
            <a:pPr>
              <a:lnSpc>
                <a:spcPct val="110000"/>
              </a:lnSpc>
            </a:pPr>
            <a:r>
              <a:rPr lang="en-GB" dirty="0" smtClean="0"/>
              <a:t>Difficult </a:t>
            </a:r>
            <a:r>
              <a:rPr lang="en-GB" dirty="0"/>
              <a:t>to identify</a:t>
            </a:r>
          </a:p>
          <a:p>
            <a:pPr>
              <a:lnSpc>
                <a:spcPct val="110000"/>
              </a:lnSpc>
            </a:pPr>
            <a:r>
              <a:rPr lang="en-GB" dirty="0" smtClean="0"/>
              <a:t>Ease </a:t>
            </a:r>
            <a:r>
              <a:rPr lang="en-GB" dirty="0"/>
              <a:t>of production</a:t>
            </a:r>
          </a:p>
          <a:p>
            <a:pPr>
              <a:lnSpc>
                <a:spcPct val="110000"/>
              </a:lnSpc>
            </a:pPr>
            <a:r>
              <a:rPr lang="en-GB" dirty="0" smtClean="0"/>
              <a:t>Ease </a:t>
            </a:r>
            <a:r>
              <a:rPr lang="en-GB" dirty="0"/>
              <a:t>of delivery</a:t>
            </a:r>
          </a:p>
          <a:p>
            <a:pPr>
              <a:lnSpc>
                <a:spcPct val="110000"/>
              </a:lnSpc>
            </a:pPr>
            <a:r>
              <a:rPr lang="en-GB" dirty="0" smtClean="0"/>
              <a:t>Low </a:t>
            </a:r>
            <a:r>
              <a:rPr lang="en-GB" dirty="0"/>
              <a:t>persistence after delivery </a:t>
            </a:r>
          </a:p>
          <a:p>
            <a:pPr>
              <a:lnSpc>
                <a:spcPct val="110000"/>
              </a:lnSpc>
              <a:buFont typeface="Monotype Sorts" pitchFamily="2" charset="2"/>
              <a:buNone/>
            </a:pPr>
            <a:endParaRPr lang="en-GB" dirty="0"/>
          </a:p>
        </p:txBody>
      </p:sp>
      <p:sp>
        <p:nvSpPr>
          <p:cNvPr id="4" name="Slide Number Placeholder 5"/>
          <p:cNvSpPr>
            <a:spLocks noGrp="1"/>
          </p:cNvSpPr>
          <p:nvPr>
            <p:ph type="sldNum" sz="quarter" idx="12"/>
          </p:nvPr>
        </p:nvSpPr>
        <p:spPr/>
        <p:txBody>
          <a:bodyPr/>
          <a:lstStyle/>
          <a:p>
            <a:fld id="{C637A204-063B-4112-9632-BC1F84DCDE39}"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Characteristic of a bio-terrorist attack</a:t>
            </a:r>
            <a:endParaRPr lang="en-SG"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Victims unaware of exposure to infectious agents</a:t>
            </a:r>
          </a:p>
          <a:p>
            <a:r>
              <a:rPr lang="en-US" dirty="0" smtClean="0"/>
              <a:t>Effect of the attack appears days, weeks or years after the exposure</a:t>
            </a:r>
          </a:p>
          <a:p>
            <a:r>
              <a:rPr lang="en-US" dirty="0" smtClean="0"/>
              <a:t>Transmission of infectious agents from person to person through air or direct contact with body fluids</a:t>
            </a:r>
          </a:p>
          <a:p>
            <a:r>
              <a:rPr lang="en-US" dirty="0" smtClean="0"/>
              <a:t>Establish an epidemic in which healthcare workers become infected themselves</a:t>
            </a:r>
          </a:p>
          <a:p>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dirty="0">
                <a:solidFill>
                  <a:schemeClr val="tx2"/>
                </a:solidFill>
              </a:rPr>
              <a:t>Delivery Mechanisms</a:t>
            </a:r>
          </a:p>
        </p:txBody>
      </p:sp>
      <p:sp>
        <p:nvSpPr>
          <p:cNvPr id="470019" name="Rectangle 3"/>
          <p:cNvSpPr>
            <a:spLocks noGrp="1" noChangeArrowheads="1"/>
          </p:cNvSpPr>
          <p:nvPr>
            <p:ph idx="1"/>
          </p:nvPr>
        </p:nvSpPr>
        <p:spPr/>
        <p:txBody>
          <a:bodyPr>
            <a:normAutofit/>
          </a:bodyPr>
          <a:lstStyle/>
          <a:p>
            <a:r>
              <a:rPr lang="en-US" dirty="0"/>
              <a:t>Aerosol route</a:t>
            </a:r>
          </a:p>
          <a:p>
            <a:pPr lvl="1"/>
            <a:r>
              <a:rPr lang="en-US" dirty="0"/>
              <a:t>Easiest to disperse </a:t>
            </a:r>
          </a:p>
          <a:p>
            <a:pPr lvl="1"/>
            <a:r>
              <a:rPr lang="en-US" dirty="0"/>
              <a:t>Highest number of people exposed</a:t>
            </a:r>
          </a:p>
          <a:p>
            <a:pPr lvl="1"/>
            <a:r>
              <a:rPr lang="en-US" dirty="0"/>
              <a:t>Most infectious</a:t>
            </a:r>
          </a:p>
          <a:p>
            <a:pPr lvl="1"/>
            <a:r>
              <a:rPr lang="en-US" dirty="0"/>
              <a:t>Undetectable to humans</a:t>
            </a:r>
          </a:p>
          <a:p>
            <a:r>
              <a:rPr lang="en-US" dirty="0"/>
              <a:t>Food / Waterborne less likely</a:t>
            </a:r>
          </a:p>
          <a:p>
            <a:pPr lvl="1"/>
            <a:r>
              <a:rPr lang="en-US" dirty="0"/>
              <a:t>Larger volumes required</a:t>
            </a:r>
          </a:p>
          <a:p>
            <a:pPr lvl="1"/>
            <a:r>
              <a:rPr lang="en-US" dirty="0"/>
              <a:t>More technically difficult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Delivery of BW</a:t>
            </a:r>
            <a:endParaRPr lang="en-SG" dirty="0">
              <a:solidFill>
                <a:schemeClr val="tx2"/>
              </a:solidFill>
            </a:endParaRPr>
          </a:p>
        </p:txBody>
      </p:sp>
      <p:sp>
        <p:nvSpPr>
          <p:cNvPr id="3" name="Content Placeholder 2"/>
          <p:cNvSpPr>
            <a:spLocks noGrp="1"/>
          </p:cNvSpPr>
          <p:nvPr>
            <p:ph idx="1"/>
          </p:nvPr>
        </p:nvSpPr>
        <p:spPr>
          <a:xfrm>
            <a:off x="457200" y="1600200"/>
            <a:ext cx="8229600" cy="4925144"/>
          </a:xfrm>
        </p:spPr>
        <p:txBody>
          <a:bodyPr>
            <a:normAutofit/>
          </a:bodyPr>
          <a:lstStyle/>
          <a:p>
            <a:r>
              <a:rPr lang="en-US" dirty="0" smtClean="0"/>
              <a:t>Delivered by rockets</a:t>
            </a:r>
          </a:p>
          <a:p>
            <a:r>
              <a:rPr lang="en-US" dirty="0" smtClean="0"/>
              <a:t>Crop spraying by a light plane</a:t>
            </a:r>
          </a:p>
          <a:p>
            <a:pPr algn="just"/>
            <a:r>
              <a:rPr lang="en-US" dirty="0" smtClean="0"/>
              <a:t>Motor vehicle can cruise the streets of city emitting a fine spray of BW- aerosol through a fake tailpipe or other small vent.</a:t>
            </a:r>
          </a:p>
          <a:p>
            <a:pPr algn="just"/>
            <a:r>
              <a:rPr lang="en-US" dirty="0" smtClean="0"/>
              <a:t>Individual carrying a large suitcase or backpack can disperse by walking down the street.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Delivery</a:t>
            </a:r>
            <a:r>
              <a:rPr lang="en-US" dirty="0" smtClean="0"/>
              <a:t> </a:t>
            </a:r>
            <a:r>
              <a:rPr lang="en-US" dirty="0" smtClean="0">
                <a:solidFill>
                  <a:schemeClr val="tx2"/>
                </a:solidFill>
              </a:rPr>
              <a:t>of BW</a:t>
            </a:r>
            <a:endParaRPr lang="en-SG" dirty="0">
              <a:solidFill>
                <a:schemeClr val="tx2"/>
              </a:solidFill>
            </a:endParaRPr>
          </a:p>
        </p:txBody>
      </p:sp>
      <p:sp>
        <p:nvSpPr>
          <p:cNvPr id="3" name="Content Placeholder 2"/>
          <p:cNvSpPr>
            <a:spLocks noGrp="1"/>
          </p:cNvSpPr>
          <p:nvPr>
            <p:ph idx="1"/>
          </p:nvPr>
        </p:nvSpPr>
        <p:spPr>
          <a:xfrm>
            <a:off x="457200" y="1600200"/>
            <a:ext cx="8229600" cy="4925144"/>
          </a:xfrm>
        </p:spPr>
        <p:txBody>
          <a:bodyPr>
            <a:normAutofit/>
          </a:bodyPr>
          <a:lstStyle/>
          <a:p>
            <a:r>
              <a:rPr lang="en-US" dirty="0" smtClean="0"/>
              <a:t>Purse size perfume atomizer</a:t>
            </a:r>
          </a:p>
          <a:p>
            <a:r>
              <a:rPr lang="en-US" dirty="0" smtClean="0"/>
              <a:t>Contaminated book or letter</a:t>
            </a:r>
          </a:p>
          <a:p>
            <a:pPr algn="just"/>
            <a:r>
              <a:rPr lang="en-US" dirty="0" smtClean="0"/>
              <a:t>Umbrella weapon; consists of a projectile weapon buried in the disguise of an umbrella.</a:t>
            </a:r>
          </a:p>
          <a:p>
            <a:r>
              <a:rPr lang="en-US" dirty="0" smtClean="0"/>
              <a:t>Remote control devices</a:t>
            </a:r>
          </a:p>
          <a:p>
            <a:r>
              <a:rPr lang="en-US" dirty="0" smtClean="0"/>
              <a:t>Robotic delivery </a:t>
            </a:r>
          </a:p>
          <a:p>
            <a:endParaRPr lang="en-S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Advantages of BW agent</a:t>
            </a:r>
            <a:endParaRPr lang="en-SG"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t>Easy transportation from one location to another.</a:t>
            </a:r>
          </a:p>
          <a:p>
            <a:pPr algn="just"/>
            <a:r>
              <a:rPr lang="en-US" dirty="0" smtClean="0"/>
              <a:t>Biological agents can mutate, reproduce, multiply and spread over a large geographic terrain by wind, water, insect, animal and human transmission.</a:t>
            </a:r>
          </a:p>
          <a:p>
            <a:pPr algn="just"/>
            <a:r>
              <a:rPr lang="en-US" dirty="0" smtClean="0"/>
              <a:t>Low production costs; BWs are ‘poor man’s weapons of mass destruction’ or ‘poor man’s atomic bomb’.</a:t>
            </a:r>
          </a:p>
          <a:p>
            <a:pPr algn="just"/>
            <a:r>
              <a:rPr lang="en-US" dirty="0" smtClean="0"/>
              <a:t>Little cost and space for a lab. for biological warfare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Advantages of BW agent</a:t>
            </a:r>
            <a:endParaRPr lang="en-SG" dirty="0"/>
          </a:p>
        </p:txBody>
      </p:sp>
      <p:sp>
        <p:nvSpPr>
          <p:cNvPr id="3" name="Content Placeholder 2"/>
          <p:cNvSpPr>
            <a:spLocks noGrp="1"/>
          </p:cNvSpPr>
          <p:nvPr>
            <p:ph idx="1"/>
          </p:nvPr>
        </p:nvSpPr>
        <p:spPr/>
        <p:txBody>
          <a:bodyPr>
            <a:normAutofit fontScale="92500" lnSpcReduction="10000"/>
          </a:bodyPr>
          <a:lstStyle/>
          <a:p>
            <a:r>
              <a:rPr lang="en-US" dirty="0" smtClean="0"/>
              <a:t>Large quantities produced in short period</a:t>
            </a:r>
          </a:p>
          <a:p>
            <a:pPr algn="just"/>
            <a:r>
              <a:rPr lang="en-US" dirty="0" smtClean="0"/>
              <a:t>Easy access to wide range of disease-producing biological agents</a:t>
            </a:r>
          </a:p>
          <a:p>
            <a:r>
              <a:rPr lang="en-US" dirty="0" smtClean="0"/>
              <a:t>Non detection by routine security systems</a:t>
            </a:r>
          </a:p>
          <a:p>
            <a:pPr algn="just"/>
            <a:r>
              <a:rPr lang="en-US" dirty="0" smtClean="0"/>
              <a:t>Once released, capable of developing viable niches and maintaining themselves in environment indefinitely</a:t>
            </a:r>
          </a:p>
          <a:p>
            <a:pPr algn="just"/>
            <a:r>
              <a:rPr lang="en-US" dirty="0" smtClean="0"/>
              <a:t>Destroy an enemy while leaving his infrastructure intact as booty for the winter.</a:t>
            </a:r>
          </a:p>
          <a:p>
            <a:endParaRPr lang="en-S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Disadvantages of BW agent</a:t>
            </a:r>
            <a:endParaRPr lang="en-SG" dirty="0"/>
          </a:p>
        </p:txBody>
      </p:sp>
      <p:sp>
        <p:nvSpPr>
          <p:cNvPr id="3" name="Content Placeholder 2"/>
          <p:cNvSpPr>
            <a:spLocks noGrp="1"/>
          </p:cNvSpPr>
          <p:nvPr>
            <p:ph idx="1"/>
          </p:nvPr>
        </p:nvSpPr>
        <p:spPr/>
        <p:txBody>
          <a:bodyPr>
            <a:normAutofit fontScale="92500" lnSpcReduction="20000"/>
          </a:bodyPr>
          <a:lstStyle/>
          <a:p>
            <a:pPr algn="just"/>
            <a:r>
              <a:rPr lang="en-US" dirty="0" smtClean="0"/>
              <a:t>Difficulty in protecting workers at all stages of production, transportation, loading of delivery systems and final delivery.</a:t>
            </a:r>
          </a:p>
          <a:p>
            <a:pPr algn="just"/>
            <a:r>
              <a:rPr lang="en-US" dirty="0" smtClean="0"/>
              <a:t>Accidental release of BWs into the surrounding environment.</a:t>
            </a:r>
          </a:p>
          <a:p>
            <a:pPr algn="just"/>
            <a:r>
              <a:rPr lang="en-US" dirty="0" smtClean="0"/>
              <a:t>Many BWs are destroyed by exposure to UV light and drying. Rain may wash the agent out of the air before they reach the target.</a:t>
            </a:r>
          </a:p>
          <a:p>
            <a:pPr algn="just"/>
            <a:r>
              <a:rPr lang="en-US" dirty="0" smtClean="0"/>
              <a:t>Need special storage to maintain efficacy.</a:t>
            </a:r>
          </a:p>
          <a:p>
            <a:pPr algn="just"/>
            <a:r>
              <a:rPr lang="en-US" dirty="0" smtClean="0"/>
              <a:t>One’s own troops may be infected under the chaos of war.</a:t>
            </a:r>
          </a:p>
          <a:p>
            <a:endParaRPr lang="en-S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t>   </a:t>
            </a:r>
            <a:r>
              <a:rPr lang="en-US" b="1" i="1" dirty="0" smtClean="0">
                <a:solidFill>
                  <a:schemeClr val="tx2"/>
                </a:solidFill>
              </a:rPr>
              <a:t>Bioterrorism is the use or threatened use of a biological agent or the product of a biological agent in order to generate fear, morbidity or mortality in a population.</a:t>
            </a:r>
            <a:endParaRPr lang="en-SG" b="1" i="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Use of genetic engineering</a:t>
            </a:r>
            <a:endParaRPr lang="en-SG" dirty="0">
              <a:solidFill>
                <a:schemeClr val="tx2"/>
              </a:solidFill>
            </a:endParaRPr>
          </a:p>
        </p:txBody>
      </p:sp>
      <p:sp>
        <p:nvSpPr>
          <p:cNvPr id="3" name="Content Placeholder 2"/>
          <p:cNvSpPr>
            <a:spLocks noGrp="1"/>
          </p:cNvSpPr>
          <p:nvPr>
            <p:ph idx="1"/>
          </p:nvPr>
        </p:nvSpPr>
        <p:spPr>
          <a:xfrm>
            <a:off x="457200" y="1600200"/>
            <a:ext cx="7715200" cy="4525963"/>
          </a:xfrm>
        </p:spPr>
        <p:txBody>
          <a:bodyPr/>
          <a:lstStyle/>
          <a:p>
            <a:r>
              <a:rPr lang="en-US" dirty="0" smtClean="0"/>
              <a:t>Variety of potential biological weapons can be produced such as:</a:t>
            </a:r>
          </a:p>
          <a:p>
            <a:pPr>
              <a:buFont typeface="Wingdings" pitchFamily="2" charset="2"/>
              <a:buChar char="Ø"/>
            </a:pPr>
            <a:r>
              <a:rPr lang="en-US" dirty="0"/>
              <a:t> </a:t>
            </a:r>
            <a:r>
              <a:rPr lang="en-US" dirty="0" smtClean="0"/>
              <a:t>Organisms producing a toxin</a:t>
            </a:r>
          </a:p>
          <a:p>
            <a:pPr algn="just">
              <a:buFont typeface="Wingdings" pitchFamily="2" charset="2"/>
              <a:buChar char="Ø"/>
            </a:pPr>
            <a:r>
              <a:rPr lang="en-US" dirty="0" smtClean="0"/>
              <a:t> Organisms with enhanced aerosol and environmental stability</a:t>
            </a:r>
          </a:p>
          <a:p>
            <a:pPr>
              <a:buFont typeface="Wingdings" pitchFamily="2" charset="2"/>
              <a:buChar char="Ø"/>
            </a:pPr>
            <a:r>
              <a:rPr lang="en-US" dirty="0"/>
              <a:t> </a:t>
            </a:r>
            <a:r>
              <a:rPr lang="en-US" dirty="0" smtClean="0"/>
              <a:t>Organisms resistant to antibiotics and vaccines</a:t>
            </a:r>
          </a:p>
          <a:p>
            <a:pPr>
              <a:buFont typeface="Wingdings" pitchFamily="2" charset="2"/>
              <a:buChar char="Ø"/>
            </a:pPr>
            <a:r>
              <a:rPr lang="en-US" dirty="0"/>
              <a:t> </a:t>
            </a:r>
            <a:r>
              <a:rPr lang="en-US" dirty="0" smtClean="0"/>
              <a:t>Organisms with altered antigenic structure</a:t>
            </a:r>
            <a:endParaRPr lang="en-SG" dirty="0"/>
          </a:p>
        </p:txBody>
      </p:sp>
      <p:pic>
        <p:nvPicPr>
          <p:cNvPr id="233475" name="Picture 3"/>
          <p:cNvPicPr>
            <a:picLocks noChangeAspect="1" noChangeArrowheads="1"/>
          </p:cNvPicPr>
          <p:nvPr/>
        </p:nvPicPr>
        <p:blipFill>
          <a:blip r:embed="rId2" cstate="print"/>
          <a:srcRect/>
          <a:stretch>
            <a:fillRect/>
          </a:stretch>
        </p:blipFill>
        <p:spPr bwMode="auto">
          <a:xfrm>
            <a:off x="8185150" y="92075"/>
            <a:ext cx="958850" cy="19653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Perfect biological weapon</a:t>
            </a:r>
            <a:endParaRPr lang="en-SG"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Highly infectious; require few organisms to cause desired effect.</a:t>
            </a:r>
          </a:p>
          <a:p>
            <a:r>
              <a:rPr lang="en-US" dirty="0" smtClean="0"/>
              <a:t>Efficient dispersal, usually in the air.</a:t>
            </a:r>
          </a:p>
          <a:p>
            <a:r>
              <a:rPr lang="en-US" dirty="0" smtClean="0"/>
              <a:t>Readily grown and produced in large quantities.</a:t>
            </a:r>
          </a:p>
          <a:p>
            <a:r>
              <a:rPr lang="en-US" dirty="0" smtClean="0"/>
              <a:t>Stable in storage.</a:t>
            </a:r>
          </a:p>
          <a:p>
            <a:pPr algn="just"/>
            <a:r>
              <a:rPr lang="en-US" dirty="0" smtClean="0"/>
              <a:t>Resistant enough to environmental conditions so as to remain infectious long enough to affect the majority of the target.</a:t>
            </a:r>
          </a:p>
          <a:p>
            <a:pPr algn="just"/>
            <a:r>
              <a:rPr lang="en-US" dirty="0" smtClean="0"/>
              <a:t>Resistant to treatment e.g. antibiotics, antibodies, etc.</a:t>
            </a:r>
            <a:endParaRPr lang="en-S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US" dirty="0" smtClean="0"/>
              <a:t>17 countries (CIA report, 1995) are involved in research and stockpiling germ warfare agents including Iran, Iraq, Libya, Syria, North Korea, South Korea, Taiwan, Israel, Egypt, Vietnam, Laos, Cuba, Bulgaria, India, South Africa, China and Russia.</a:t>
            </a:r>
            <a:endParaRPr lang="en-SG"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solidFill>
                  <a:schemeClr val="tx2"/>
                </a:solidFill>
                <a:latin typeface="+mn-lt"/>
              </a:rPr>
              <a:t>BW agents</a:t>
            </a:r>
            <a:endParaRPr lang="en-SG" dirty="0">
              <a:latin typeface="+mn-lt"/>
            </a:endParaRPr>
          </a:p>
        </p:txBody>
      </p:sp>
      <p:sp>
        <p:nvSpPr>
          <p:cNvPr id="6" name="Content Placeholder 5"/>
          <p:cNvSpPr>
            <a:spLocks noGrp="1"/>
          </p:cNvSpPr>
          <p:nvPr>
            <p:ph idx="1"/>
          </p:nvPr>
        </p:nvSpPr>
        <p:spPr/>
        <p:txBody>
          <a:bodyPr>
            <a:normAutofit/>
          </a:bodyPr>
          <a:lstStyle/>
          <a:p>
            <a:pPr>
              <a:lnSpc>
                <a:spcPct val="90000"/>
              </a:lnSpc>
              <a:buFontTx/>
              <a:buChar char="•"/>
            </a:pPr>
            <a:r>
              <a:rPr lang="en-GB" sz="3600" dirty="0" smtClean="0"/>
              <a:t>Bacteria</a:t>
            </a:r>
          </a:p>
          <a:p>
            <a:pPr>
              <a:lnSpc>
                <a:spcPct val="90000"/>
              </a:lnSpc>
              <a:buFontTx/>
              <a:buChar char="•"/>
            </a:pPr>
            <a:r>
              <a:rPr lang="en-GB" sz="3600" dirty="0" smtClean="0"/>
              <a:t>Viruses</a:t>
            </a:r>
          </a:p>
          <a:p>
            <a:pPr>
              <a:lnSpc>
                <a:spcPct val="90000"/>
              </a:lnSpc>
              <a:buFontTx/>
              <a:buChar char="•"/>
            </a:pPr>
            <a:r>
              <a:rPr lang="en-GB" sz="3600" dirty="0" smtClean="0"/>
              <a:t>Rickettsiae</a:t>
            </a:r>
          </a:p>
          <a:p>
            <a:pPr>
              <a:lnSpc>
                <a:spcPct val="90000"/>
              </a:lnSpc>
              <a:buFontTx/>
              <a:buChar char="•"/>
            </a:pPr>
            <a:r>
              <a:rPr lang="en-GB" sz="3600" dirty="0" smtClean="0"/>
              <a:t>Fungi</a:t>
            </a:r>
          </a:p>
          <a:p>
            <a:pPr>
              <a:lnSpc>
                <a:spcPct val="90000"/>
              </a:lnSpc>
              <a:buFontTx/>
              <a:buChar char="•"/>
            </a:pPr>
            <a:r>
              <a:rPr lang="en-GB" sz="3600" dirty="0" smtClean="0"/>
              <a:t>Biological toxins</a:t>
            </a:r>
          </a:p>
          <a:p>
            <a:pPr>
              <a:lnSpc>
                <a:spcPct val="90000"/>
              </a:lnSpc>
              <a:buFontTx/>
              <a:buChar char="•"/>
            </a:pPr>
            <a:r>
              <a:rPr lang="en-GB" sz="3600" dirty="0" smtClean="0"/>
              <a:t>Genetically altered organisms</a:t>
            </a:r>
          </a:p>
          <a:p>
            <a:endParaRPr lang="en-SG" sz="3600" dirty="0"/>
          </a:p>
        </p:txBody>
      </p:sp>
      <p:sp>
        <p:nvSpPr>
          <p:cNvPr id="4" name="Slide Number Placeholder 5"/>
          <p:cNvSpPr>
            <a:spLocks noGrp="1"/>
          </p:cNvSpPr>
          <p:nvPr>
            <p:ph type="sldNum" sz="quarter" idx="12"/>
          </p:nvPr>
        </p:nvSpPr>
        <p:spPr/>
        <p:txBody>
          <a:bodyPr/>
          <a:lstStyle/>
          <a:p>
            <a:fld id="{EB73AFD2-E8FB-40E5-9D44-A37C216FE073}"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507288" cy="1143000"/>
          </a:xfrm>
        </p:spPr>
        <p:txBody>
          <a:bodyPr>
            <a:normAutofit/>
          </a:bodyPr>
          <a:lstStyle/>
          <a:p>
            <a:r>
              <a:rPr lang="en-US" sz="2800" dirty="0" smtClean="0">
                <a:solidFill>
                  <a:schemeClr val="tx2"/>
                </a:solidFill>
              </a:rPr>
              <a:t>Biological agents used in </a:t>
            </a:r>
            <a:r>
              <a:rPr lang="en-US" sz="2800" dirty="0" err="1" smtClean="0">
                <a:solidFill>
                  <a:schemeClr val="tx2"/>
                </a:solidFill>
              </a:rPr>
              <a:t>weaponization</a:t>
            </a:r>
            <a:endParaRPr lang="en-SG" sz="2800" dirty="0">
              <a:solidFill>
                <a:schemeClr val="tx2"/>
              </a:solidFill>
            </a:endParaRPr>
          </a:p>
        </p:txBody>
      </p:sp>
      <p:graphicFrame>
        <p:nvGraphicFramePr>
          <p:cNvPr id="4" name="Content Placeholder 3"/>
          <p:cNvGraphicFramePr>
            <a:graphicFrameLocks noGrp="1"/>
          </p:cNvGraphicFramePr>
          <p:nvPr>
            <p:ph idx="1"/>
          </p:nvPr>
        </p:nvGraphicFramePr>
        <p:xfrm>
          <a:off x="36512" y="848360"/>
          <a:ext cx="9144000" cy="6009640"/>
        </p:xfrm>
        <a:graphic>
          <a:graphicData uri="http://schemas.openxmlformats.org/drawingml/2006/table">
            <a:tbl>
              <a:tblPr firstRow="1" bandRow="1">
                <a:tableStyleId>{5C22544A-7EE6-4342-B048-85BDC9FD1C3A}</a:tableStyleId>
              </a:tblPr>
              <a:tblGrid>
                <a:gridCol w="2483768">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2411760">
                  <a:extLst>
                    <a:ext uri="{9D8B030D-6E8A-4147-A177-3AD203B41FA5}">
                      <a16:colId xmlns="" xmlns:a16="http://schemas.microsoft.com/office/drawing/2014/main" val="20003"/>
                    </a:ext>
                  </a:extLst>
                </a:gridCol>
              </a:tblGrid>
              <a:tr h="370840">
                <a:tc>
                  <a:txBody>
                    <a:bodyPr/>
                    <a:lstStyle/>
                    <a:p>
                      <a:r>
                        <a:rPr lang="en-US" sz="1400" i="0" dirty="0" smtClean="0"/>
                        <a:t>Bacteria</a:t>
                      </a:r>
                      <a:endParaRPr lang="en-SG" sz="1400" i="0" dirty="0"/>
                    </a:p>
                  </a:txBody>
                  <a:tcPr/>
                </a:tc>
                <a:tc>
                  <a:txBody>
                    <a:bodyPr/>
                    <a:lstStyle/>
                    <a:p>
                      <a:r>
                        <a:rPr lang="en-US" sz="1400" i="0" dirty="0" smtClean="0"/>
                        <a:t>Viruses</a:t>
                      </a:r>
                      <a:endParaRPr lang="en-SG" sz="1400" i="0" dirty="0"/>
                    </a:p>
                  </a:txBody>
                  <a:tcPr/>
                </a:tc>
                <a:tc>
                  <a:txBody>
                    <a:bodyPr/>
                    <a:lstStyle/>
                    <a:p>
                      <a:r>
                        <a:rPr lang="en-US" sz="1400" i="0" dirty="0" smtClean="0"/>
                        <a:t>Fungi</a:t>
                      </a:r>
                      <a:endParaRPr lang="en-SG" sz="1400" i="0" dirty="0"/>
                    </a:p>
                  </a:txBody>
                  <a:tcPr/>
                </a:tc>
                <a:tc>
                  <a:txBody>
                    <a:bodyPr/>
                    <a:lstStyle/>
                    <a:p>
                      <a:r>
                        <a:rPr lang="en-US" sz="1400" i="0" dirty="0" smtClean="0"/>
                        <a:t>Toxins</a:t>
                      </a:r>
                      <a:endParaRPr lang="en-SG" sz="1400" i="0" dirty="0"/>
                    </a:p>
                  </a:txBody>
                  <a:tcPr/>
                </a:tc>
                <a:extLst>
                  <a:ext uri="{0D108BD9-81ED-4DB2-BD59-A6C34878D82A}">
                    <a16:rowId xmlns="" xmlns:a16="http://schemas.microsoft.com/office/drawing/2014/main" val="10000"/>
                  </a:ext>
                </a:extLst>
              </a:tr>
              <a:tr h="370840">
                <a:tc>
                  <a:txBody>
                    <a:bodyPr/>
                    <a:lstStyle/>
                    <a:p>
                      <a:pPr>
                        <a:buFont typeface="Arial" pitchFamily="34" charset="0"/>
                        <a:buChar char="•"/>
                      </a:pPr>
                      <a:r>
                        <a:rPr lang="en-US" sz="1400" i="1" dirty="0" smtClean="0"/>
                        <a:t>Bacillus</a:t>
                      </a:r>
                      <a:r>
                        <a:rPr lang="en-US" sz="1400" i="1" baseline="0" dirty="0" smtClean="0"/>
                        <a:t> anthracis*</a:t>
                      </a:r>
                    </a:p>
                    <a:p>
                      <a:pPr>
                        <a:buFont typeface="Arial" pitchFamily="34" charset="0"/>
                        <a:buChar char="•"/>
                      </a:pPr>
                      <a:r>
                        <a:rPr lang="en-US" sz="1400" i="1" baseline="0" dirty="0" err="1" smtClean="0"/>
                        <a:t>Yersinia</a:t>
                      </a:r>
                      <a:r>
                        <a:rPr lang="en-US" sz="1400" i="1" baseline="0" dirty="0" smtClean="0"/>
                        <a:t> </a:t>
                      </a:r>
                      <a:r>
                        <a:rPr lang="en-US" sz="1400" i="1" baseline="0" dirty="0" err="1" smtClean="0"/>
                        <a:t>pestis</a:t>
                      </a:r>
                      <a:r>
                        <a:rPr lang="en-US" sz="1400" i="1" baseline="0" dirty="0" smtClean="0"/>
                        <a:t>*</a:t>
                      </a:r>
                    </a:p>
                    <a:p>
                      <a:pPr>
                        <a:buFont typeface="Arial" pitchFamily="34" charset="0"/>
                        <a:buChar char="•"/>
                      </a:pPr>
                      <a:r>
                        <a:rPr lang="en-US" sz="1400" i="1" baseline="0" dirty="0" err="1" smtClean="0"/>
                        <a:t>Yersinia</a:t>
                      </a:r>
                      <a:r>
                        <a:rPr lang="en-US" sz="1400" i="1" baseline="0" dirty="0" smtClean="0"/>
                        <a:t> </a:t>
                      </a:r>
                      <a:r>
                        <a:rPr lang="en-US" sz="1400" i="1" baseline="0" dirty="0" err="1" smtClean="0"/>
                        <a:t>pseudotuberculosis</a:t>
                      </a:r>
                      <a:endParaRPr lang="en-US" sz="1400" i="1" baseline="0" dirty="0" smtClean="0"/>
                    </a:p>
                    <a:p>
                      <a:pPr>
                        <a:buFont typeface="Arial" pitchFamily="34" charset="0"/>
                        <a:buChar char="•"/>
                      </a:pPr>
                      <a:r>
                        <a:rPr lang="en-US" sz="1400" i="1" baseline="0" dirty="0" err="1" smtClean="0"/>
                        <a:t>Francisella</a:t>
                      </a:r>
                      <a:r>
                        <a:rPr lang="en-US" sz="1400" i="1" baseline="0" dirty="0" smtClean="0"/>
                        <a:t> </a:t>
                      </a:r>
                      <a:r>
                        <a:rPr lang="en-US" sz="1400" i="1" baseline="0" dirty="0" err="1" smtClean="0"/>
                        <a:t>tularensis</a:t>
                      </a:r>
                      <a:r>
                        <a:rPr lang="en-US" sz="1400" i="1" baseline="0" dirty="0" smtClean="0"/>
                        <a:t>*</a:t>
                      </a:r>
                    </a:p>
                    <a:p>
                      <a:pPr>
                        <a:buFont typeface="Arial" pitchFamily="34" charset="0"/>
                        <a:buChar char="•"/>
                      </a:pPr>
                      <a:r>
                        <a:rPr lang="en-US" sz="1400" i="1" baseline="0" dirty="0" smtClean="0"/>
                        <a:t>Clostridium botulinum*</a:t>
                      </a:r>
                    </a:p>
                    <a:p>
                      <a:pPr>
                        <a:buFont typeface="Arial" pitchFamily="34" charset="0"/>
                        <a:buChar char="•"/>
                      </a:pPr>
                      <a:r>
                        <a:rPr lang="en-US" sz="1400" i="1" baseline="0" dirty="0" smtClean="0"/>
                        <a:t>Clostridium perfringens</a:t>
                      </a:r>
                    </a:p>
                    <a:p>
                      <a:pPr>
                        <a:buFont typeface="Arial" pitchFamily="34" charset="0"/>
                        <a:buChar char="•"/>
                      </a:pPr>
                      <a:r>
                        <a:rPr lang="en-US" sz="1400" i="1" baseline="0" dirty="0" smtClean="0"/>
                        <a:t>Clostridium </a:t>
                      </a:r>
                      <a:r>
                        <a:rPr lang="en-US" sz="1400" i="1" baseline="0" dirty="0" err="1" smtClean="0"/>
                        <a:t>tetani</a:t>
                      </a:r>
                      <a:endParaRPr lang="en-US" sz="1400" i="1" baseline="0" dirty="0" smtClean="0"/>
                    </a:p>
                    <a:p>
                      <a:pPr>
                        <a:buFont typeface="Arial" pitchFamily="34" charset="0"/>
                        <a:buChar char="•"/>
                      </a:pPr>
                      <a:r>
                        <a:rPr lang="en-US" sz="1400" i="1" baseline="0" dirty="0" err="1" smtClean="0"/>
                        <a:t>Brucella</a:t>
                      </a:r>
                      <a:r>
                        <a:rPr lang="en-US" sz="1400" i="1" baseline="0" dirty="0" smtClean="0"/>
                        <a:t> </a:t>
                      </a:r>
                      <a:r>
                        <a:rPr lang="en-US" sz="1400" i="1" baseline="0" dirty="0" err="1" smtClean="0"/>
                        <a:t>abortus</a:t>
                      </a:r>
                      <a:endParaRPr lang="en-US" sz="1400" i="1" baseline="0" dirty="0" smtClean="0"/>
                    </a:p>
                    <a:p>
                      <a:pPr>
                        <a:buFont typeface="Arial" pitchFamily="34" charset="0"/>
                        <a:buChar char="•"/>
                      </a:pPr>
                      <a:r>
                        <a:rPr lang="en-US" sz="1400" i="1" baseline="0" dirty="0" err="1" smtClean="0"/>
                        <a:t>Brucella</a:t>
                      </a:r>
                      <a:r>
                        <a:rPr lang="en-US" sz="1400" i="1" baseline="0" dirty="0" smtClean="0"/>
                        <a:t> </a:t>
                      </a:r>
                      <a:r>
                        <a:rPr lang="en-US" sz="1400" i="1" baseline="0" dirty="0" err="1" smtClean="0"/>
                        <a:t>melitensis</a:t>
                      </a:r>
                      <a:endParaRPr lang="en-US" sz="1400" i="1" baseline="0" dirty="0" smtClean="0"/>
                    </a:p>
                    <a:p>
                      <a:pPr>
                        <a:buFont typeface="Arial" pitchFamily="34" charset="0"/>
                        <a:buChar char="•"/>
                      </a:pPr>
                      <a:r>
                        <a:rPr lang="en-US" sz="1400" i="1" baseline="0" dirty="0" err="1" smtClean="0"/>
                        <a:t>Brucella</a:t>
                      </a:r>
                      <a:r>
                        <a:rPr lang="en-US" sz="1400" i="1" baseline="0" dirty="0" smtClean="0"/>
                        <a:t> </a:t>
                      </a:r>
                      <a:r>
                        <a:rPr lang="en-US" sz="1400" i="1" baseline="0" dirty="0" err="1" smtClean="0"/>
                        <a:t>suis</a:t>
                      </a:r>
                      <a:endParaRPr lang="en-US" sz="1400" i="1" baseline="0" dirty="0" smtClean="0"/>
                    </a:p>
                    <a:p>
                      <a:pPr>
                        <a:buFont typeface="Arial" pitchFamily="34" charset="0"/>
                        <a:buChar char="•"/>
                      </a:pPr>
                      <a:r>
                        <a:rPr lang="en-US" sz="1400" i="1" baseline="0" dirty="0" err="1" smtClean="0"/>
                        <a:t>Rickettsia</a:t>
                      </a:r>
                      <a:r>
                        <a:rPr lang="en-US" sz="1400" i="1" baseline="0" dirty="0" smtClean="0"/>
                        <a:t> </a:t>
                      </a:r>
                      <a:r>
                        <a:rPr lang="en-US" sz="1400" i="1" baseline="0" dirty="0" err="1" smtClean="0"/>
                        <a:t>rickettsiae</a:t>
                      </a:r>
                      <a:endParaRPr lang="en-US" sz="1400" i="1" baseline="0" dirty="0" smtClean="0"/>
                    </a:p>
                    <a:p>
                      <a:pPr>
                        <a:buFont typeface="Arial" pitchFamily="34" charset="0"/>
                        <a:buChar char="•"/>
                      </a:pPr>
                      <a:r>
                        <a:rPr lang="en-US" sz="1400" i="1" baseline="0" dirty="0" err="1" smtClean="0"/>
                        <a:t>Coxiella</a:t>
                      </a:r>
                      <a:r>
                        <a:rPr lang="en-US" sz="1400" i="1" baseline="0" dirty="0" smtClean="0"/>
                        <a:t> </a:t>
                      </a:r>
                      <a:r>
                        <a:rPr lang="en-US" sz="1400" i="1" baseline="0" dirty="0" err="1" smtClean="0"/>
                        <a:t>burnetii</a:t>
                      </a:r>
                      <a:endParaRPr lang="en-US" sz="1400" i="1" baseline="0" dirty="0" smtClean="0"/>
                    </a:p>
                    <a:p>
                      <a:pPr>
                        <a:buFont typeface="Arial" pitchFamily="34" charset="0"/>
                        <a:buChar char="•"/>
                      </a:pPr>
                      <a:r>
                        <a:rPr lang="en-US" sz="1400" i="1" baseline="0" dirty="0" err="1" smtClean="0"/>
                        <a:t>Bartonella</a:t>
                      </a:r>
                      <a:r>
                        <a:rPr lang="en-US" sz="1400" i="1" baseline="0" dirty="0" smtClean="0"/>
                        <a:t> </a:t>
                      </a:r>
                      <a:r>
                        <a:rPr lang="en-US" sz="1400" i="1" baseline="0" dirty="0" err="1" smtClean="0"/>
                        <a:t>quintana</a:t>
                      </a:r>
                      <a:endParaRPr lang="en-US" sz="1400" i="1" baseline="0" dirty="0" smtClean="0"/>
                    </a:p>
                    <a:p>
                      <a:pPr>
                        <a:buFont typeface="Arial" pitchFamily="34" charset="0"/>
                        <a:buChar char="•"/>
                      </a:pPr>
                      <a:r>
                        <a:rPr lang="en-US" sz="1400" i="1" baseline="0" dirty="0" smtClean="0"/>
                        <a:t>Chlamydia </a:t>
                      </a:r>
                      <a:r>
                        <a:rPr lang="en-US" sz="1400" i="1" baseline="0" dirty="0" err="1" smtClean="0"/>
                        <a:t>psittaci</a:t>
                      </a:r>
                      <a:endParaRPr lang="en-US" sz="1400" i="1" baseline="0" dirty="0" smtClean="0"/>
                    </a:p>
                    <a:p>
                      <a:pPr>
                        <a:buFont typeface="Arial" pitchFamily="34" charset="0"/>
                        <a:buChar char="•"/>
                      </a:pPr>
                      <a:r>
                        <a:rPr lang="en-US" sz="1400" i="1" baseline="0" dirty="0" err="1" smtClean="0"/>
                        <a:t>Legionella</a:t>
                      </a:r>
                      <a:r>
                        <a:rPr lang="en-US" sz="1400" i="1" baseline="0" dirty="0" smtClean="0"/>
                        <a:t>  </a:t>
                      </a:r>
                      <a:r>
                        <a:rPr lang="en-US" sz="1400" i="1" baseline="0" dirty="0" err="1" smtClean="0"/>
                        <a:t>pneumophila</a:t>
                      </a:r>
                      <a:endParaRPr lang="en-US" sz="1400" i="1" baseline="0" dirty="0" smtClean="0"/>
                    </a:p>
                    <a:p>
                      <a:pPr>
                        <a:buFont typeface="Arial" pitchFamily="34" charset="0"/>
                        <a:buChar char="•"/>
                      </a:pPr>
                      <a:r>
                        <a:rPr lang="en-US" sz="1400" i="1" baseline="0" dirty="0" err="1" smtClean="0"/>
                        <a:t>Burkholderia</a:t>
                      </a:r>
                      <a:r>
                        <a:rPr lang="en-US" sz="1400" i="1" baseline="0" dirty="0" smtClean="0"/>
                        <a:t> </a:t>
                      </a:r>
                      <a:r>
                        <a:rPr lang="en-US" sz="1400" i="1" baseline="0" dirty="0" err="1" smtClean="0"/>
                        <a:t>mallei</a:t>
                      </a:r>
                      <a:endParaRPr lang="en-US" sz="1400" i="1" baseline="0" dirty="0" smtClean="0"/>
                    </a:p>
                    <a:p>
                      <a:pPr>
                        <a:buFont typeface="Arial" pitchFamily="34" charset="0"/>
                        <a:buChar char="•"/>
                      </a:pPr>
                      <a:r>
                        <a:rPr lang="en-US" sz="1400" i="1" baseline="0" dirty="0" err="1" smtClean="0"/>
                        <a:t>Burkholderia</a:t>
                      </a:r>
                      <a:r>
                        <a:rPr lang="en-US" sz="1400" i="1" baseline="0" dirty="0" smtClean="0"/>
                        <a:t> </a:t>
                      </a:r>
                      <a:r>
                        <a:rPr lang="en-US" sz="1400" i="1" baseline="0" dirty="0" err="1" smtClean="0"/>
                        <a:t>pseudomallei</a:t>
                      </a:r>
                      <a:endParaRPr lang="en-US" sz="1400" i="1" baseline="0" dirty="0" smtClean="0"/>
                    </a:p>
                    <a:p>
                      <a:pPr>
                        <a:buFont typeface="Arial" pitchFamily="34" charset="0"/>
                        <a:buChar char="•"/>
                      </a:pPr>
                      <a:r>
                        <a:rPr lang="en-US" sz="1400" i="1" baseline="0" dirty="0" smtClean="0"/>
                        <a:t>Salmonella </a:t>
                      </a:r>
                      <a:r>
                        <a:rPr lang="en-US" sz="1400" i="0" baseline="0" dirty="0" err="1" smtClean="0"/>
                        <a:t>Typhi</a:t>
                      </a:r>
                      <a:endParaRPr lang="en-US" sz="1400" i="0" baseline="0" dirty="0" smtClean="0"/>
                    </a:p>
                    <a:p>
                      <a:pPr>
                        <a:buFont typeface="Arial" pitchFamily="34" charset="0"/>
                        <a:buChar char="•"/>
                      </a:pPr>
                      <a:r>
                        <a:rPr lang="en-US" sz="1400" i="1" baseline="0" dirty="0" err="1" smtClean="0"/>
                        <a:t>Shigella</a:t>
                      </a:r>
                      <a:r>
                        <a:rPr lang="en-US" sz="1400" i="1" baseline="0" dirty="0" smtClean="0"/>
                        <a:t> </a:t>
                      </a:r>
                      <a:r>
                        <a:rPr lang="en-US" sz="1400" i="1" baseline="0" dirty="0" err="1" smtClean="0"/>
                        <a:t>dysenteriae</a:t>
                      </a:r>
                      <a:endParaRPr lang="en-US" sz="1400" i="1" baseline="0" dirty="0" smtClean="0"/>
                    </a:p>
                    <a:p>
                      <a:pPr>
                        <a:buFont typeface="Arial" pitchFamily="34" charset="0"/>
                        <a:buChar char="•"/>
                      </a:pPr>
                      <a:r>
                        <a:rPr lang="en-US" sz="1400" i="1" baseline="0" dirty="0" smtClean="0"/>
                        <a:t>Escherichia coli</a:t>
                      </a:r>
                    </a:p>
                    <a:p>
                      <a:pPr>
                        <a:buFont typeface="Arial" pitchFamily="34" charset="0"/>
                        <a:buChar char="•"/>
                      </a:pPr>
                      <a:r>
                        <a:rPr lang="en-US" sz="1400" i="1" baseline="0" dirty="0" smtClean="0"/>
                        <a:t>Vibrio cholerae</a:t>
                      </a:r>
                    </a:p>
                    <a:p>
                      <a:pPr>
                        <a:buFont typeface="Arial" pitchFamily="34" charset="0"/>
                        <a:buChar char="•"/>
                      </a:pPr>
                      <a:r>
                        <a:rPr lang="en-US" sz="1400" i="1" baseline="0" dirty="0" smtClean="0"/>
                        <a:t>Campylobacter  </a:t>
                      </a:r>
                      <a:r>
                        <a:rPr lang="en-US" sz="1400" i="1" baseline="0" dirty="0" err="1" smtClean="0"/>
                        <a:t>jejuni</a:t>
                      </a:r>
                      <a:endParaRPr lang="en-US" sz="1400" i="1" baseline="0" dirty="0" smtClean="0"/>
                    </a:p>
                    <a:p>
                      <a:pPr>
                        <a:buFont typeface="Arial" pitchFamily="34" charset="0"/>
                        <a:buChar char="•"/>
                      </a:pPr>
                      <a:r>
                        <a:rPr lang="en-US" sz="1400" i="1" baseline="0" dirty="0" err="1" smtClean="0"/>
                        <a:t>Listeria</a:t>
                      </a:r>
                      <a:r>
                        <a:rPr lang="en-US" sz="1400" i="1" baseline="0" dirty="0" smtClean="0"/>
                        <a:t> </a:t>
                      </a:r>
                      <a:r>
                        <a:rPr lang="en-US" sz="1400" i="1" baseline="0" dirty="0" err="1" smtClean="0"/>
                        <a:t>monocytogenes</a:t>
                      </a:r>
                      <a:endParaRPr lang="en-US" sz="1400" i="1" baseline="0" dirty="0" smtClean="0"/>
                    </a:p>
                    <a:p>
                      <a:pPr>
                        <a:buFont typeface="Arial" pitchFamily="34" charset="0"/>
                        <a:buChar char="•"/>
                      </a:pPr>
                      <a:r>
                        <a:rPr lang="en-US" sz="1400" i="1" baseline="0" dirty="0" smtClean="0"/>
                        <a:t>Staphylococcus aureus</a:t>
                      </a:r>
                    </a:p>
                    <a:p>
                      <a:pPr>
                        <a:buFont typeface="Arial" pitchFamily="34" charset="0"/>
                        <a:buChar char="•"/>
                      </a:pPr>
                      <a:endParaRPr lang="en-US" sz="1400" i="1" baseline="0" dirty="0" smtClean="0"/>
                    </a:p>
                    <a:p>
                      <a:pPr>
                        <a:buFont typeface="Arial" pitchFamily="34" charset="0"/>
                        <a:buChar char="•"/>
                      </a:pPr>
                      <a:endParaRPr lang="en-SG" sz="1400" i="1" dirty="0"/>
                    </a:p>
                  </a:txBody>
                  <a:tcPr/>
                </a:tc>
                <a:tc>
                  <a:txBody>
                    <a:bodyPr/>
                    <a:lstStyle/>
                    <a:p>
                      <a:pPr>
                        <a:buFont typeface="Arial" pitchFamily="34" charset="0"/>
                        <a:buChar char="•"/>
                      </a:pPr>
                      <a:r>
                        <a:rPr lang="en-US" sz="1400" i="0" dirty="0" err="1" smtClean="0"/>
                        <a:t>Variola</a:t>
                      </a:r>
                      <a:r>
                        <a:rPr lang="en-US" sz="1400" i="0" dirty="0" smtClean="0"/>
                        <a:t> virus*</a:t>
                      </a:r>
                    </a:p>
                    <a:p>
                      <a:pPr>
                        <a:buFont typeface="Arial" pitchFamily="34" charset="0"/>
                        <a:buChar char="•"/>
                      </a:pPr>
                      <a:r>
                        <a:rPr lang="en-US" sz="1400" i="0" dirty="0" smtClean="0"/>
                        <a:t>Dengue virus</a:t>
                      </a:r>
                    </a:p>
                    <a:p>
                      <a:pPr>
                        <a:buFont typeface="Arial" pitchFamily="34" charset="0"/>
                        <a:buChar char="•"/>
                      </a:pPr>
                      <a:r>
                        <a:rPr lang="en-US" sz="1400" i="0" dirty="0" smtClean="0"/>
                        <a:t>Japanese</a:t>
                      </a:r>
                      <a:r>
                        <a:rPr lang="en-US" sz="1400" i="0" baseline="0" dirty="0" smtClean="0"/>
                        <a:t> encephalitis virus</a:t>
                      </a:r>
                    </a:p>
                    <a:p>
                      <a:pPr>
                        <a:buFont typeface="Arial" pitchFamily="34" charset="0"/>
                        <a:buChar char="•"/>
                      </a:pPr>
                      <a:r>
                        <a:rPr lang="en-US" sz="1400" i="0" baseline="0" dirty="0" smtClean="0"/>
                        <a:t>Tick-borne encephalitis virus</a:t>
                      </a:r>
                    </a:p>
                    <a:p>
                      <a:pPr>
                        <a:buFont typeface="Arial" pitchFamily="34" charset="0"/>
                        <a:buChar char="•"/>
                      </a:pPr>
                      <a:r>
                        <a:rPr lang="en-US" sz="1400" i="0" baseline="0" dirty="0" smtClean="0"/>
                        <a:t>Ebola virus</a:t>
                      </a:r>
                    </a:p>
                    <a:p>
                      <a:pPr>
                        <a:buFont typeface="Arial" pitchFamily="34" charset="0"/>
                        <a:buChar char="•"/>
                      </a:pPr>
                      <a:r>
                        <a:rPr lang="en-US" sz="1400" i="0" baseline="0" dirty="0" smtClean="0"/>
                        <a:t>Marburg virus</a:t>
                      </a:r>
                    </a:p>
                    <a:p>
                      <a:pPr>
                        <a:buFont typeface="Arial" pitchFamily="34" charset="0"/>
                        <a:buChar char="•"/>
                      </a:pPr>
                      <a:r>
                        <a:rPr lang="en-US" sz="1400" i="0" baseline="0" dirty="0" err="1" smtClean="0"/>
                        <a:t>Chikungunya</a:t>
                      </a:r>
                      <a:r>
                        <a:rPr lang="en-US" sz="1400" i="0" baseline="0" dirty="0" smtClean="0"/>
                        <a:t> virus</a:t>
                      </a:r>
                    </a:p>
                    <a:p>
                      <a:pPr>
                        <a:buFont typeface="Arial" pitchFamily="34" charset="0"/>
                        <a:buChar char="•"/>
                      </a:pPr>
                      <a:r>
                        <a:rPr lang="en-US" sz="1400" i="0" baseline="0" dirty="0" err="1" smtClean="0"/>
                        <a:t>Louping</a:t>
                      </a:r>
                      <a:r>
                        <a:rPr lang="en-US" sz="1400" i="0" baseline="0" dirty="0" smtClean="0"/>
                        <a:t> ill virus</a:t>
                      </a:r>
                    </a:p>
                    <a:p>
                      <a:pPr>
                        <a:buFont typeface="Arial" pitchFamily="34" charset="0"/>
                        <a:buChar char="•"/>
                      </a:pPr>
                      <a:r>
                        <a:rPr lang="en-US" sz="1400" i="0" baseline="0" dirty="0" smtClean="0"/>
                        <a:t>Murray valley encephalitis</a:t>
                      </a:r>
                      <a:r>
                        <a:rPr lang="en-SG" sz="1400" i="0" baseline="0" dirty="0" smtClean="0"/>
                        <a:t> virus</a:t>
                      </a:r>
                    </a:p>
                    <a:p>
                      <a:pPr>
                        <a:buFont typeface="Arial" pitchFamily="34" charset="0"/>
                        <a:buChar char="•"/>
                      </a:pPr>
                      <a:r>
                        <a:rPr lang="en-US" sz="1400" i="0" baseline="0" dirty="0" smtClean="0"/>
                        <a:t>Omsk </a:t>
                      </a:r>
                      <a:r>
                        <a:rPr lang="en-US" sz="1400" i="0" baseline="0" dirty="0" err="1" smtClean="0"/>
                        <a:t>haemorrhagic</a:t>
                      </a:r>
                      <a:r>
                        <a:rPr lang="en-US" sz="1400" i="0" baseline="0" dirty="0" smtClean="0"/>
                        <a:t> fever virus</a:t>
                      </a:r>
                    </a:p>
                    <a:p>
                      <a:pPr>
                        <a:buFont typeface="Arial" pitchFamily="34" charset="0"/>
                        <a:buChar char="•"/>
                      </a:pPr>
                      <a:r>
                        <a:rPr lang="en-US" sz="1400" i="0" baseline="0" dirty="0" err="1" smtClean="0"/>
                        <a:t>Oropouche</a:t>
                      </a:r>
                      <a:r>
                        <a:rPr lang="en-US" sz="1400" i="0" baseline="0" dirty="0" smtClean="0"/>
                        <a:t> virus</a:t>
                      </a:r>
                    </a:p>
                    <a:p>
                      <a:pPr>
                        <a:buFont typeface="Arial" pitchFamily="34" charset="0"/>
                        <a:buChar char="•"/>
                      </a:pPr>
                      <a:r>
                        <a:rPr lang="en-US" sz="1400" i="0" baseline="0" dirty="0" err="1" smtClean="0"/>
                        <a:t>Powassan</a:t>
                      </a:r>
                      <a:r>
                        <a:rPr lang="en-US" sz="1400" i="0" baseline="0" dirty="0" smtClean="0"/>
                        <a:t> virus</a:t>
                      </a:r>
                    </a:p>
                    <a:p>
                      <a:pPr>
                        <a:buFont typeface="Arial" pitchFamily="34" charset="0"/>
                        <a:buChar char="•"/>
                      </a:pPr>
                      <a:r>
                        <a:rPr lang="en-US" sz="1400" i="0" baseline="0" dirty="0" err="1" smtClean="0"/>
                        <a:t>Rocio</a:t>
                      </a:r>
                      <a:r>
                        <a:rPr lang="en-US" sz="1400" i="0" baseline="0" dirty="0" smtClean="0"/>
                        <a:t> virus</a:t>
                      </a:r>
                    </a:p>
                    <a:p>
                      <a:pPr>
                        <a:buFont typeface="Arial" pitchFamily="34" charset="0"/>
                        <a:buChar char="•"/>
                      </a:pPr>
                      <a:r>
                        <a:rPr lang="en-US" sz="1400" i="0" baseline="0" dirty="0" smtClean="0"/>
                        <a:t>St. Louis encephalitis virus</a:t>
                      </a:r>
                    </a:p>
                    <a:p>
                      <a:pPr>
                        <a:buFont typeface="Arial" pitchFamily="34" charset="0"/>
                        <a:buChar char="•"/>
                      </a:pPr>
                      <a:r>
                        <a:rPr lang="en-US" sz="1400" i="0" baseline="0" dirty="0" smtClean="0"/>
                        <a:t>Rift valley encephalitis virus</a:t>
                      </a:r>
                    </a:p>
                    <a:p>
                      <a:pPr>
                        <a:buFont typeface="Arial" pitchFamily="34" charset="0"/>
                        <a:buChar char="•"/>
                      </a:pPr>
                      <a:r>
                        <a:rPr lang="en-US" sz="1400" i="0" baseline="0" dirty="0" smtClean="0"/>
                        <a:t>Crimean-Congo </a:t>
                      </a:r>
                      <a:r>
                        <a:rPr lang="en-US" sz="1400" i="0" baseline="0" dirty="0" err="1" smtClean="0"/>
                        <a:t>haemorrhagic</a:t>
                      </a:r>
                      <a:r>
                        <a:rPr lang="en-US" sz="1400" i="0" baseline="0" dirty="0" smtClean="0"/>
                        <a:t> fever virus</a:t>
                      </a:r>
                    </a:p>
                    <a:p>
                      <a:pPr>
                        <a:buFont typeface="Arial" pitchFamily="34" charset="0"/>
                        <a:buChar char="•"/>
                      </a:pPr>
                      <a:r>
                        <a:rPr lang="en-US" sz="1400" i="0" baseline="0" dirty="0" err="1" smtClean="0"/>
                        <a:t>Hantaan</a:t>
                      </a:r>
                      <a:r>
                        <a:rPr lang="en-US" sz="1400" i="0" baseline="0" dirty="0" smtClean="0"/>
                        <a:t> virus</a:t>
                      </a:r>
                    </a:p>
                    <a:p>
                      <a:pPr>
                        <a:buFont typeface="Arial" pitchFamily="34" charset="0"/>
                        <a:buChar char="•"/>
                      </a:pPr>
                      <a:r>
                        <a:rPr lang="en-US" sz="1400" i="0" baseline="0" dirty="0" smtClean="0"/>
                        <a:t>Eastern equine encephalitis virus</a:t>
                      </a:r>
                    </a:p>
                  </a:txBody>
                  <a:tcPr/>
                </a:tc>
                <a:tc>
                  <a:txBody>
                    <a:bodyPr/>
                    <a:lstStyle/>
                    <a:p>
                      <a:pPr>
                        <a:buFont typeface="Arial" pitchFamily="34" charset="0"/>
                        <a:buChar char="•"/>
                      </a:pPr>
                      <a:r>
                        <a:rPr lang="en-US" sz="1400" i="1" dirty="0" err="1" smtClean="0"/>
                        <a:t>Coccidioides</a:t>
                      </a:r>
                      <a:r>
                        <a:rPr lang="en-US" sz="1400" i="1" baseline="0" dirty="0" smtClean="0"/>
                        <a:t> </a:t>
                      </a:r>
                      <a:r>
                        <a:rPr lang="en-US" sz="1400" i="1" baseline="0" dirty="0" err="1" smtClean="0"/>
                        <a:t>immitis</a:t>
                      </a:r>
                      <a:endParaRPr lang="en-SG" sz="1400" i="1" dirty="0"/>
                    </a:p>
                  </a:txBody>
                  <a:tcPr/>
                </a:tc>
                <a:tc>
                  <a:txBody>
                    <a:bodyPr/>
                    <a:lstStyle/>
                    <a:p>
                      <a:pPr>
                        <a:buFont typeface="Arial" pitchFamily="34" charset="0"/>
                        <a:buChar char="•"/>
                      </a:pPr>
                      <a:r>
                        <a:rPr lang="en-US" sz="1400" i="0" dirty="0" smtClean="0"/>
                        <a:t>Botulinum toxin</a:t>
                      </a:r>
                    </a:p>
                    <a:p>
                      <a:pPr>
                        <a:buFont typeface="Arial" pitchFamily="34" charset="0"/>
                        <a:buChar char="•"/>
                      </a:pPr>
                      <a:r>
                        <a:rPr lang="en-US" sz="1400" i="1" dirty="0" smtClean="0"/>
                        <a:t>Clostridium perfringens </a:t>
                      </a:r>
                      <a:r>
                        <a:rPr lang="en-US" sz="1400" i="0" dirty="0" smtClean="0"/>
                        <a:t>toxin</a:t>
                      </a:r>
                    </a:p>
                    <a:p>
                      <a:pPr>
                        <a:buFont typeface="Arial" pitchFamily="34" charset="0"/>
                        <a:buChar char="•"/>
                      </a:pPr>
                      <a:r>
                        <a:rPr lang="en-US" sz="1400" i="0" dirty="0" smtClean="0"/>
                        <a:t>Tetanus</a:t>
                      </a:r>
                      <a:r>
                        <a:rPr lang="en-US" sz="1400" i="0" baseline="0" dirty="0" smtClean="0"/>
                        <a:t> toxin</a:t>
                      </a:r>
                    </a:p>
                    <a:p>
                      <a:pPr>
                        <a:buFont typeface="Arial" pitchFamily="34" charset="0"/>
                        <a:buChar char="•"/>
                      </a:pPr>
                      <a:r>
                        <a:rPr lang="en-US" sz="1400" i="1" baseline="0" dirty="0" smtClean="0"/>
                        <a:t>Cholera </a:t>
                      </a:r>
                      <a:r>
                        <a:rPr lang="en-US" sz="1400" i="0" baseline="0" dirty="0" smtClean="0"/>
                        <a:t>toxin</a:t>
                      </a:r>
                    </a:p>
                    <a:p>
                      <a:pPr>
                        <a:buFont typeface="Arial" pitchFamily="34" charset="0"/>
                        <a:buChar char="•"/>
                      </a:pPr>
                      <a:r>
                        <a:rPr lang="en-US" sz="1400" i="0" baseline="0" dirty="0" smtClean="0"/>
                        <a:t>Staphylococcal </a:t>
                      </a:r>
                      <a:r>
                        <a:rPr lang="en-US" sz="1400" i="0" baseline="0" dirty="0" err="1" smtClean="0"/>
                        <a:t>enterotoxin</a:t>
                      </a:r>
                      <a:r>
                        <a:rPr lang="en-US" sz="1400" i="0" baseline="0" dirty="0" smtClean="0"/>
                        <a:t> B</a:t>
                      </a:r>
                    </a:p>
                    <a:p>
                      <a:pPr>
                        <a:buFont typeface="Arial" pitchFamily="34" charset="0"/>
                        <a:buChar char="•"/>
                      </a:pPr>
                      <a:r>
                        <a:rPr lang="en-US" sz="1400" i="0" baseline="0" dirty="0" smtClean="0"/>
                        <a:t>Aflatoxin</a:t>
                      </a:r>
                    </a:p>
                    <a:p>
                      <a:pPr>
                        <a:buFont typeface="Arial" pitchFamily="34" charset="0"/>
                        <a:buChar char="•"/>
                      </a:pPr>
                      <a:r>
                        <a:rPr lang="en-US" sz="1400" i="0" baseline="0" dirty="0" smtClean="0"/>
                        <a:t>Ricin</a:t>
                      </a:r>
                      <a:endParaRPr lang="en-SG" sz="1400" i="0" dirty="0"/>
                    </a:p>
                  </a:txBody>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r>
              <a:rPr lang="en-US" dirty="0" smtClean="0"/>
              <a:t>Almost any pathogen can be used to intentionally spread the disease</a:t>
            </a:r>
          </a:p>
          <a:p>
            <a:r>
              <a:rPr lang="en-US" dirty="0" smtClean="0"/>
              <a:t>Capable of causing mass casualties</a:t>
            </a:r>
          </a:p>
          <a:p>
            <a:pPr algn="just"/>
            <a:r>
              <a:rPr lang="en-US" dirty="0" smtClean="0"/>
              <a:t>Agents serving as potential biological weapons are not equally contagious</a:t>
            </a:r>
          </a:p>
          <a:p>
            <a:r>
              <a:rPr lang="en-US" dirty="0" smtClean="0"/>
              <a:t>Differ greatly in rates of morbidity and mortality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685800"/>
            <a:ext cx="8820472"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Smallpox virus as BW </a:t>
            </a:r>
            <a:endParaRPr lang="en-SG"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lang="en-US" dirty="0" smtClean="0"/>
              <a:t>DNA virus whose genetic code has been sequenced</a:t>
            </a:r>
          </a:p>
          <a:p>
            <a:r>
              <a:rPr lang="en-US" dirty="0" smtClean="0"/>
              <a:t>Has long been used as biological warfare</a:t>
            </a:r>
          </a:p>
          <a:p>
            <a:r>
              <a:rPr lang="en-US" dirty="0" smtClean="0"/>
              <a:t>WHO in 1980 declared the eradication of smallpox worldwide</a:t>
            </a:r>
          </a:p>
          <a:p>
            <a:r>
              <a:rPr lang="en-US" dirty="0" smtClean="0"/>
              <a:t>Supposedly only two well guarded stocks of smallpox virus remain in world-Russian and American lab.</a:t>
            </a:r>
          </a:p>
          <a:p>
            <a:r>
              <a:rPr lang="en-US" dirty="0" smtClean="0"/>
              <a:t>Korea and China also suspected of having stocks of smallpox virus.</a:t>
            </a:r>
          </a:p>
          <a:p>
            <a:r>
              <a:rPr lang="en-US" dirty="0" smtClean="0"/>
              <a:t>Bulk of world’s population is susceptible to smallpox as vaccination is no longer carried out.</a:t>
            </a:r>
            <a:endParaRPr lang="en-S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solidFill>
                  <a:schemeClr val="tx2"/>
                </a:solidFill>
              </a:rPr>
              <a:t>Small pox</a:t>
            </a:r>
            <a:endParaRPr lang="en-SG" dirty="0"/>
          </a:p>
        </p:txBody>
      </p:sp>
      <p:sp>
        <p:nvSpPr>
          <p:cNvPr id="93187" name="Rectangle 3"/>
          <p:cNvSpPr>
            <a:spLocks noGrp="1" noChangeArrowheads="1"/>
          </p:cNvSpPr>
          <p:nvPr>
            <p:ph idx="1"/>
          </p:nvPr>
        </p:nvSpPr>
        <p:spPr/>
        <p:txBody>
          <a:bodyPr>
            <a:normAutofit/>
          </a:bodyPr>
          <a:lstStyle/>
          <a:p>
            <a:pPr algn="ctr">
              <a:buFont typeface="Monotype Sorts" pitchFamily="2" charset="2"/>
              <a:buNone/>
            </a:pPr>
            <a:r>
              <a:rPr lang="en-GB" sz="2400" b="1" dirty="0">
                <a:solidFill>
                  <a:schemeClr val="tx2"/>
                </a:solidFill>
                <a:latin typeface="Arial" charset="0"/>
              </a:rPr>
              <a:t> </a:t>
            </a:r>
            <a:endParaRPr lang="en-GB" sz="2400" dirty="0">
              <a:solidFill>
                <a:schemeClr val="tx2"/>
              </a:solidFill>
              <a:latin typeface="+mj-lt"/>
            </a:endParaRPr>
          </a:p>
        </p:txBody>
      </p:sp>
      <p:sp>
        <p:nvSpPr>
          <p:cNvPr id="7" name="Slide Number Placeholder 5"/>
          <p:cNvSpPr>
            <a:spLocks noGrp="1"/>
          </p:cNvSpPr>
          <p:nvPr>
            <p:ph type="sldNum" sz="quarter" idx="12"/>
          </p:nvPr>
        </p:nvSpPr>
        <p:spPr/>
        <p:txBody>
          <a:bodyPr/>
          <a:lstStyle/>
          <a:p>
            <a:fld id="{9788467D-7B4E-44E4-A3EE-509CF8E51DB4}" type="slidenum">
              <a:rPr lang="en-US"/>
              <a:pPr/>
              <a:t>29</a:t>
            </a:fld>
            <a:endParaRPr lang="en-US"/>
          </a:p>
        </p:txBody>
      </p:sp>
      <p:graphicFrame>
        <p:nvGraphicFramePr>
          <p:cNvPr id="134144" name="Object 0"/>
          <p:cNvGraphicFramePr>
            <a:graphicFrameLocks noChangeAspect="1"/>
          </p:cNvGraphicFramePr>
          <p:nvPr/>
        </p:nvGraphicFramePr>
        <p:xfrm>
          <a:off x="0" y="2286000"/>
          <a:ext cx="4495800" cy="3017838"/>
        </p:xfrm>
        <a:graphic>
          <a:graphicData uri="http://schemas.openxmlformats.org/presentationml/2006/ole">
            <p:oleObj spid="_x0000_s5124" name="Photo Editor Photo" r:id="rId3" imgW="2827265" imgH="1897544" progId="">
              <p:embed/>
            </p:oleObj>
          </a:graphicData>
        </a:graphic>
      </p:graphicFrame>
      <p:pic>
        <p:nvPicPr>
          <p:cNvPr id="93190" name="Picture 6" descr="Smallpox is dead"/>
          <p:cNvPicPr>
            <a:picLocks noChangeAspect="1" noChangeArrowheads="1"/>
          </p:cNvPicPr>
          <p:nvPr/>
        </p:nvPicPr>
        <p:blipFill>
          <a:blip r:embed="rId4" cstate="print"/>
          <a:srcRect/>
          <a:stretch>
            <a:fillRect/>
          </a:stretch>
        </p:blipFill>
        <p:spPr bwMode="auto">
          <a:xfrm>
            <a:off x="4629150" y="2362200"/>
            <a:ext cx="4514850" cy="2878138"/>
          </a:xfrm>
          <a:prstGeom prst="rect">
            <a:avLst/>
          </a:prstGeom>
          <a:noFill/>
        </p:spPr>
      </p:pic>
      <p:sp>
        <p:nvSpPr>
          <p:cNvPr id="93192" name="Text Box 8"/>
          <p:cNvSpPr txBox="1">
            <a:spLocks noChangeArrowheads="1"/>
          </p:cNvSpPr>
          <p:nvPr/>
        </p:nvSpPr>
        <p:spPr bwMode="auto">
          <a:xfrm>
            <a:off x="4800600" y="5486400"/>
            <a:ext cx="3733800" cy="592138"/>
          </a:xfrm>
          <a:prstGeom prst="rect">
            <a:avLst/>
          </a:prstGeom>
          <a:noFill/>
          <a:ln w="12700">
            <a:solidFill>
              <a:schemeClr val="accent1"/>
            </a:solidFill>
            <a:miter lim="800000"/>
            <a:headEnd type="none" w="sm" len="sm"/>
            <a:tailEnd type="none" w="sm" len="sm"/>
          </a:ln>
          <a:effectLst/>
        </p:spPr>
        <p:txBody>
          <a:bodyPr>
            <a:spAutoFit/>
          </a:bodyPr>
          <a:lstStyle/>
          <a:p>
            <a:pPr>
              <a:spcBef>
                <a:spcPct val="50000"/>
              </a:spcBef>
            </a:pPr>
            <a:r>
              <a:rPr lang="en-US" sz="3200" i="1">
                <a:latin typeface="Bookman Old Style" pitchFamily="18" charset="0"/>
              </a:rPr>
              <a:t>But not buried!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Definition</a:t>
            </a:r>
            <a:endParaRPr lang="en-SG" dirty="0">
              <a:solidFill>
                <a:schemeClr val="tx2"/>
              </a:solidFill>
            </a:endParaRPr>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Biological warfare</a:t>
            </a:r>
            <a:r>
              <a:rPr lang="en-US" dirty="0" smtClean="0"/>
              <a:t>: Intentional use of microorganisms, and toxins, generally of microbial, plant or animal origin to produce disease and death in humans, livestock and crops.</a:t>
            </a:r>
          </a:p>
          <a:p>
            <a:pPr algn="just"/>
            <a:r>
              <a:rPr lang="en-US" dirty="0" smtClean="0">
                <a:solidFill>
                  <a:srgbClr val="FF0000"/>
                </a:solidFill>
              </a:rPr>
              <a:t>Biological weapons/ </a:t>
            </a:r>
            <a:r>
              <a:rPr lang="en-US" dirty="0" err="1" smtClean="0">
                <a:solidFill>
                  <a:srgbClr val="FF0000"/>
                </a:solidFill>
              </a:rPr>
              <a:t>bioweapons</a:t>
            </a:r>
            <a:r>
              <a:rPr lang="en-US" dirty="0" smtClean="0">
                <a:solidFill>
                  <a:srgbClr val="FF0000"/>
                </a:solidFill>
              </a:rPr>
              <a:t> (BWs)</a:t>
            </a:r>
            <a:r>
              <a:rPr lang="en-US" dirty="0" smtClean="0"/>
              <a:t>: Microorganisms that infect and grow in the target host producing a clinical disease that kills or incapacitates the targeted host.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Smallpox virus as BW </a:t>
            </a:r>
            <a:endParaRPr lang="en-SG" dirty="0">
              <a:solidFill>
                <a:schemeClr val="tx2"/>
              </a:solidFill>
            </a:endParaRPr>
          </a:p>
        </p:txBody>
      </p:sp>
      <p:sp>
        <p:nvSpPr>
          <p:cNvPr id="3" name="Content Placeholder 2"/>
          <p:cNvSpPr>
            <a:spLocks noGrp="1"/>
          </p:cNvSpPr>
          <p:nvPr>
            <p:ph idx="1"/>
          </p:nvPr>
        </p:nvSpPr>
        <p:spPr>
          <a:xfrm>
            <a:off x="251520" y="1484784"/>
            <a:ext cx="8640960" cy="5112568"/>
          </a:xfrm>
        </p:spPr>
        <p:txBody>
          <a:bodyPr>
            <a:normAutofit fontScale="92500" lnSpcReduction="10000"/>
          </a:bodyPr>
          <a:lstStyle/>
          <a:p>
            <a:pPr algn="just"/>
            <a:r>
              <a:rPr lang="en-US" dirty="0" smtClean="0"/>
              <a:t>Candidate for BW because of following characteristics:</a:t>
            </a:r>
          </a:p>
          <a:p>
            <a:pPr marL="514350" indent="-514350" algn="just">
              <a:buFont typeface="Wingdings" pitchFamily="2" charset="2"/>
              <a:buChar char="§"/>
            </a:pPr>
            <a:r>
              <a:rPr lang="en-US" dirty="0" smtClean="0"/>
              <a:t>Easily cultivated and large quantity of virus could be produced in a relatively short time.</a:t>
            </a:r>
          </a:p>
          <a:p>
            <a:pPr marL="514350" indent="-514350" algn="just">
              <a:buFont typeface="Wingdings" pitchFamily="2" charset="2"/>
              <a:buChar char="§"/>
            </a:pPr>
            <a:r>
              <a:rPr lang="en-US" dirty="0" smtClean="0"/>
              <a:t>Highly infectious, spread via respiratory route. One gram affect about 100 cases and disease can become global in 6 weeks.</a:t>
            </a:r>
          </a:p>
          <a:p>
            <a:pPr marL="514350" indent="-514350" algn="just">
              <a:buFont typeface="Wingdings" pitchFamily="2" charset="2"/>
              <a:buChar char="§"/>
            </a:pPr>
            <a:r>
              <a:rPr lang="en-US" dirty="0" smtClean="0"/>
              <a:t>Mortality is 50%.</a:t>
            </a:r>
          </a:p>
          <a:p>
            <a:pPr marL="514350" indent="-514350" algn="just">
              <a:buFont typeface="Wingdings" pitchFamily="2" charset="2"/>
              <a:buChar char="§"/>
            </a:pPr>
            <a:r>
              <a:rPr lang="en-US" dirty="0" smtClean="0"/>
              <a:t>Easy to genetically engineer, making current vaccines ineffective and adding virulence factor genome to make smallpox 100% fatal.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Smallpox virus as BW </a:t>
            </a:r>
            <a:endParaRPr lang="en-SG" dirty="0">
              <a:solidFill>
                <a:schemeClr val="tx2"/>
              </a:solidFill>
            </a:endParaRPr>
          </a:p>
        </p:txBody>
      </p:sp>
      <p:sp>
        <p:nvSpPr>
          <p:cNvPr id="3" name="Content Placeholder 2"/>
          <p:cNvSpPr>
            <a:spLocks noGrp="1"/>
          </p:cNvSpPr>
          <p:nvPr>
            <p:ph idx="1"/>
          </p:nvPr>
        </p:nvSpPr>
        <p:spPr>
          <a:xfrm>
            <a:off x="251520" y="1484784"/>
            <a:ext cx="8640960" cy="5112568"/>
          </a:xfrm>
        </p:spPr>
        <p:txBody>
          <a:bodyPr>
            <a:normAutofit fontScale="92500" lnSpcReduction="10000"/>
          </a:bodyPr>
          <a:lstStyle/>
          <a:p>
            <a:pPr marL="514350" indent="-514350" algn="just">
              <a:buFont typeface="Wingdings" pitchFamily="2" charset="2"/>
              <a:buChar char="§"/>
            </a:pPr>
            <a:r>
              <a:rPr lang="en-US" dirty="0" smtClean="0"/>
              <a:t>Extremely hardy, survive on </a:t>
            </a:r>
            <a:r>
              <a:rPr lang="en-US" dirty="0" err="1" smtClean="0"/>
              <a:t>fomites</a:t>
            </a:r>
            <a:r>
              <a:rPr lang="en-US" dirty="0" smtClean="0"/>
              <a:t> (days-weeks).</a:t>
            </a:r>
          </a:p>
          <a:p>
            <a:pPr marL="514350" indent="-514350" algn="just">
              <a:buFont typeface="Wingdings" pitchFamily="2" charset="2"/>
              <a:buChar char="§"/>
            </a:pPr>
            <a:r>
              <a:rPr lang="en-US" dirty="0" smtClean="0"/>
              <a:t>No routine vaccination, so most world’s population susceptible.</a:t>
            </a:r>
          </a:p>
          <a:p>
            <a:pPr marL="514350" indent="-514350" algn="just">
              <a:buFont typeface="Wingdings" pitchFamily="2" charset="2"/>
              <a:buChar char="§"/>
            </a:pPr>
            <a:r>
              <a:rPr lang="en-US" dirty="0" smtClean="0"/>
              <a:t>No known treatment.</a:t>
            </a:r>
          </a:p>
          <a:p>
            <a:pPr marL="514350" indent="-514350" algn="just">
              <a:buFont typeface="Wingdings" pitchFamily="2" charset="2"/>
              <a:buChar char="§"/>
            </a:pPr>
            <a:r>
              <a:rPr lang="en-US" dirty="0" smtClean="0"/>
              <a:t>Takes 2 weeks to develop immunity after vaccination.</a:t>
            </a:r>
          </a:p>
          <a:p>
            <a:pPr marL="514350" indent="-514350" algn="just">
              <a:buFont typeface="Wingdings" pitchFamily="2" charset="2"/>
              <a:buChar char="§"/>
            </a:pPr>
            <a:r>
              <a:rPr lang="en-US" dirty="0" smtClean="0"/>
              <a:t>Even vaccinated individuals not immune to genetically engineered virulent virus.</a:t>
            </a:r>
          </a:p>
          <a:p>
            <a:pPr marL="514350" indent="-514350" algn="just">
              <a:buFont typeface="Wingdings" pitchFamily="2" charset="2"/>
              <a:buChar char="§"/>
            </a:pPr>
            <a:r>
              <a:rPr lang="en-US" dirty="0" smtClean="0"/>
              <a:t>Diagnosis of smallpox can be delayed as some physicians have never seen a case of smallpox.</a:t>
            </a:r>
            <a:endParaRPr lang="en-S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dirty="0" smtClean="0">
                <a:solidFill>
                  <a:schemeClr val="tx2"/>
                </a:solidFill>
              </a:rPr>
              <a:t>Plague</a:t>
            </a:r>
            <a:endParaRPr lang="en-GB" i="1" dirty="0">
              <a:solidFill>
                <a:schemeClr val="tx2"/>
              </a:solidFill>
            </a:endParaRPr>
          </a:p>
        </p:txBody>
      </p:sp>
      <p:sp>
        <p:nvSpPr>
          <p:cNvPr id="88067" name="Rectangle 3"/>
          <p:cNvSpPr>
            <a:spLocks noGrp="1" noChangeArrowheads="1"/>
          </p:cNvSpPr>
          <p:nvPr>
            <p:ph idx="1"/>
          </p:nvPr>
        </p:nvSpPr>
        <p:spPr/>
        <p:txBody>
          <a:bodyPr/>
          <a:lstStyle/>
          <a:p>
            <a:pPr>
              <a:buClr>
                <a:srgbClr val="FF9900"/>
              </a:buClr>
              <a:buFont typeface="Monotype Sorts" pitchFamily="2" charset="2"/>
              <a:buNone/>
            </a:pPr>
            <a:r>
              <a:rPr lang="en-GB" dirty="0" smtClean="0"/>
              <a:t>Caused by </a:t>
            </a:r>
            <a:r>
              <a:rPr lang="en-GB" i="1" dirty="0" err="1" smtClean="0"/>
              <a:t>Yersinia</a:t>
            </a:r>
            <a:r>
              <a:rPr lang="en-GB" i="1" dirty="0" smtClean="0"/>
              <a:t> </a:t>
            </a:r>
            <a:r>
              <a:rPr lang="en-GB" i="1" dirty="0" err="1" smtClean="0"/>
              <a:t>pestis</a:t>
            </a:r>
            <a:endParaRPr lang="en-GB" sz="2400" dirty="0"/>
          </a:p>
          <a:p>
            <a:pPr>
              <a:lnSpc>
                <a:spcPct val="80000"/>
              </a:lnSpc>
              <a:buClr>
                <a:srgbClr val="FF0000"/>
              </a:buClr>
            </a:pPr>
            <a:r>
              <a:rPr lang="en-GB" dirty="0"/>
              <a:t>Released as  </a:t>
            </a:r>
            <a:br>
              <a:rPr lang="en-GB" dirty="0"/>
            </a:br>
            <a:r>
              <a:rPr lang="en-GB" dirty="0"/>
              <a:t>aerosols, rat fleas</a:t>
            </a:r>
            <a:r>
              <a:rPr lang="en-GB" dirty="0" smtClean="0"/>
              <a:t>,</a:t>
            </a:r>
          </a:p>
          <a:p>
            <a:pPr>
              <a:lnSpc>
                <a:spcPct val="80000"/>
              </a:lnSpc>
              <a:buClr>
                <a:srgbClr val="FF0000"/>
              </a:buClr>
              <a:buNone/>
            </a:pPr>
            <a:r>
              <a:rPr lang="en-GB" dirty="0" smtClean="0"/>
              <a:t>    </a:t>
            </a:r>
            <a:r>
              <a:rPr lang="en-GB" dirty="0"/>
              <a:t>infected rats</a:t>
            </a:r>
          </a:p>
          <a:p>
            <a:pPr>
              <a:lnSpc>
                <a:spcPct val="80000"/>
              </a:lnSpc>
              <a:buClr>
                <a:srgbClr val="FF0000"/>
              </a:buClr>
            </a:pPr>
            <a:r>
              <a:rPr lang="en-GB" dirty="0" smtClean="0"/>
              <a:t>Bubonic, pneumonic and</a:t>
            </a:r>
          </a:p>
          <a:p>
            <a:pPr>
              <a:lnSpc>
                <a:spcPct val="80000"/>
              </a:lnSpc>
              <a:buClr>
                <a:srgbClr val="FF0000"/>
              </a:buClr>
              <a:buNone/>
            </a:pPr>
            <a:r>
              <a:rPr lang="en-GB" dirty="0" smtClean="0"/>
              <a:t>    septicaemic </a:t>
            </a:r>
            <a:endParaRPr lang="en-GB" dirty="0"/>
          </a:p>
          <a:p>
            <a:pPr>
              <a:lnSpc>
                <a:spcPct val="80000"/>
              </a:lnSpc>
              <a:buClr>
                <a:srgbClr val="FF0000"/>
              </a:buClr>
            </a:pPr>
            <a:r>
              <a:rPr lang="en-GB" dirty="0"/>
              <a:t>Pneumonic -  man to </a:t>
            </a:r>
            <a:br>
              <a:rPr lang="en-GB" dirty="0"/>
            </a:br>
            <a:r>
              <a:rPr lang="en-GB" dirty="0"/>
              <a:t>man spread rapidly</a:t>
            </a:r>
          </a:p>
          <a:p>
            <a:pPr>
              <a:buClr>
                <a:srgbClr val="FF9900"/>
              </a:buClr>
              <a:buFont typeface="Monotype Sorts" pitchFamily="2" charset="2"/>
              <a:buNone/>
            </a:pPr>
            <a:endParaRPr lang="en-GB" sz="2400" dirty="0">
              <a:solidFill>
                <a:srgbClr val="FF9900"/>
              </a:solidFill>
            </a:endParaRPr>
          </a:p>
        </p:txBody>
      </p:sp>
      <p:sp>
        <p:nvSpPr>
          <p:cNvPr id="13" name="Slide Number Placeholder 5"/>
          <p:cNvSpPr>
            <a:spLocks noGrp="1"/>
          </p:cNvSpPr>
          <p:nvPr>
            <p:ph type="sldNum" sz="quarter" idx="12"/>
          </p:nvPr>
        </p:nvSpPr>
        <p:spPr/>
        <p:txBody>
          <a:bodyPr/>
          <a:lstStyle/>
          <a:p>
            <a:fld id="{175829B8-33A1-448D-AEBC-192C8714E837}" type="slidenum">
              <a:rPr lang="en-US"/>
              <a:pPr/>
              <a:t>32</a:t>
            </a:fld>
            <a:endParaRPr lang="en-US"/>
          </a:p>
        </p:txBody>
      </p:sp>
      <p:graphicFrame>
        <p:nvGraphicFramePr>
          <p:cNvPr id="88069" name="Object 5"/>
          <p:cNvGraphicFramePr>
            <a:graphicFrameLocks noChangeAspect="1"/>
          </p:cNvGraphicFramePr>
          <p:nvPr/>
        </p:nvGraphicFramePr>
        <p:xfrm>
          <a:off x="7772400" y="2025650"/>
          <a:ext cx="838200" cy="641350"/>
        </p:xfrm>
        <a:graphic>
          <a:graphicData uri="http://schemas.openxmlformats.org/presentationml/2006/ole">
            <p:oleObj spid="_x0000_s3080" name="Photo Editor Photo" r:id="rId3" imgW="1733333" imgH="1324160" progId="">
              <p:embed/>
            </p:oleObj>
          </a:graphicData>
        </a:graphic>
      </p:graphicFrame>
      <p:graphicFrame>
        <p:nvGraphicFramePr>
          <p:cNvPr id="88070" name="Object 6"/>
          <p:cNvGraphicFramePr>
            <a:graphicFrameLocks noChangeAspect="1"/>
          </p:cNvGraphicFramePr>
          <p:nvPr/>
        </p:nvGraphicFramePr>
        <p:xfrm>
          <a:off x="4754563" y="2006600"/>
          <a:ext cx="1447800" cy="817563"/>
        </p:xfrm>
        <a:graphic>
          <a:graphicData uri="http://schemas.openxmlformats.org/presentationml/2006/ole">
            <p:oleObj spid="_x0000_s3081" name="Photo Editor Photo" r:id="rId4" imgW="1905266" imgH="1076475" progId="">
              <p:embed/>
            </p:oleObj>
          </a:graphicData>
        </a:graphic>
      </p:graphicFrame>
      <p:sp>
        <p:nvSpPr>
          <p:cNvPr id="88071" name="AutoShape 7"/>
          <p:cNvSpPr>
            <a:spLocks noChangeArrowheads="1"/>
          </p:cNvSpPr>
          <p:nvPr/>
        </p:nvSpPr>
        <p:spPr bwMode="auto">
          <a:xfrm>
            <a:off x="6278563" y="2236788"/>
            <a:ext cx="1447800" cy="225425"/>
          </a:xfrm>
          <a:prstGeom prst="leftRightArrow">
            <a:avLst>
              <a:gd name="adj1" fmla="val 50000"/>
              <a:gd name="adj2" fmla="val 128451"/>
            </a:avLst>
          </a:prstGeom>
          <a:solidFill>
            <a:srgbClr val="FF0000"/>
          </a:solidFill>
          <a:ln w="9525">
            <a:solidFill>
              <a:schemeClr val="tx1"/>
            </a:solidFill>
            <a:miter lim="800000"/>
            <a:headEnd/>
            <a:tailEnd/>
          </a:ln>
          <a:effectLst/>
        </p:spPr>
        <p:txBody>
          <a:bodyPr wrap="none" anchor="ctr"/>
          <a:lstStyle/>
          <a:p>
            <a:endParaRPr lang="en-SG"/>
          </a:p>
        </p:txBody>
      </p:sp>
      <p:graphicFrame>
        <p:nvGraphicFramePr>
          <p:cNvPr id="88072" name="Object 8"/>
          <p:cNvGraphicFramePr>
            <a:graphicFrameLocks noChangeAspect="1"/>
          </p:cNvGraphicFramePr>
          <p:nvPr/>
        </p:nvGraphicFramePr>
        <p:xfrm>
          <a:off x="6735763" y="2967038"/>
          <a:ext cx="533400" cy="1376362"/>
        </p:xfrm>
        <a:graphic>
          <a:graphicData uri="http://schemas.openxmlformats.org/presentationml/2006/ole">
            <p:oleObj spid="_x0000_s3082" name="Bitmap Image" r:id="rId5" imgW="1508891" imgH="3246401" progId="">
              <p:embed/>
            </p:oleObj>
          </a:graphicData>
        </a:graphic>
      </p:graphicFrame>
      <p:sp>
        <p:nvSpPr>
          <p:cNvPr id="88073" name="Text Box 9"/>
          <p:cNvSpPr txBox="1">
            <a:spLocks noChangeArrowheads="1"/>
          </p:cNvSpPr>
          <p:nvPr/>
        </p:nvSpPr>
        <p:spPr bwMode="auto">
          <a:xfrm>
            <a:off x="5638800" y="4724400"/>
            <a:ext cx="2743200" cy="1076325"/>
          </a:xfrm>
          <a:prstGeom prst="rect">
            <a:avLst/>
          </a:prstGeom>
          <a:solidFill>
            <a:srgbClr val="FFFFCC"/>
          </a:solidFill>
          <a:ln w="9525">
            <a:solidFill>
              <a:srgbClr val="FF0000"/>
            </a:solidFill>
            <a:miter lim="800000"/>
            <a:headEnd/>
            <a:tailEnd/>
          </a:ln>
          <a:effectLst/>
        </p:spPr>
        <p:txBody>
          <a:bodyPr>
            <a:spAutoFit/>
          </a:bodyPr>
          <a:lstStyle/>
          <a:p>
            <a:pPr>
              <a:spcBef>
                <a:spcPct val="50000"/>
              </a:spcBef>
            </a:pPr>
            <a:r>
              <a:rPr lang="en-US" sz="3200" dirty="0">
                <a:solidFill>
                  <a:srgbClr val="FF0000"/>
                </a:solidFill>
                <a:latin typeface="Arial" charset="0"/>
              </a:rPr>
              <a:t>- Vaccine  </a:t>
            </a:r>
            <a:br>
              <a:rPr lang="en-US" sz="3200" dirty="0">
                <a:solidFill>
                  <a:srgbClr val="FF0000"/>
                </a:solidFill>
                <a:latin typeface="Arial" charset="0"/>
              </a:rPr>
            </a:br>
            <a:r>
              <a:rPr lang="en-US" sz="3200" dirty="0">
                <a:solidFill>
                  <a:srgbClr val="FF0000"/>
                </a:solidFill>
                <a:latin typeface="Arial" charset="0"/>
              </a:rPr>
              <a:t>- Antibiotics</a:t>
            </a:r>
          </a:p>
        </p:txBody>
      </p:sp>
      <p:sp>
        <p:nvSpPr>
          <p:cNvPr id="88074" name="Text Box 10"/>
          <p:cNvSpPr txBox="1">
            <a:spLocks noChangeArrowheads="1"/>
          </p:cNvSpPr>
          <p:nvPr/>
        </p:nvSpPr>
        <p:spPr bwMode="auto">
          <a:xfrm>
            <a:off x="4953000" y="2743200"/>
            <a:ext cx="1066800" cy="457200"/>
          </a:xfrm>
          <a:prstGeom prst="rect">
            <a:avLst/>
          </a:prstGeom>
          <a:noFill/>
          <a:ln w="9525">
            <a:noFill/>
            <a:miter lim="800000"/>
            <a:headEnd/>
            <a:tailEnd/>
          </a:ln>
          <a:effectLst/>
        </p:spPr>
        <p:txBody>
          <a:bodyPr>
            <a:spAutoFit/>
          </a:bodyPr>
          <a:lstStyle/>
          <a:p>
            <a:pPr>
              <a:spcBef>
                <a:spcPct val="50000"/>
              </a:spcBef>
            </a:pPr>
            <a:r>
              <a:rPr lang="en-US">
                <a:solidFill>
                  <a:srgbClr val="FF3300"/>
                </a:solidFill>
                <a:latin typeface="Arial" charset="0"/>
              </a:rPr>
              <a:t>Rat</a:t>
            </a:r>
            <a:endParaRPr lang="en-US" sz="3200">
              <a:latin typeface="Arial" charset="0"/>
            </a:endParaRPr>
          </a:p>
        </p:txBody>
      </p:sp>
      <p:sp>
        <p:nvSpPr>
          <p:cNvPr id="88075" name="Text Box 11"/>
          <p:cNvSpPr txBox="1">
            <a:spLocks noChangeArrowheads="1"/>
          </p:cNvSpPr>
          <p:nvPr/>
        </p:nvSpPr>
        <p:spPr bwMode="auto">
          <a:xfrm>
            <a:off x="7620000" y="2667000"/>
            <a:ext cx="1066800" cy="457200"/>
          </a:xfrm>
          <a:prstGeom prst="rect">
            <a:avLst/>
          </a:prstGeom>
          <a:noFill/>
          <a:ln w="9525">
            <a:noFill/>
            <a:miter lim="800000"/>
            <a:headEnd/>
            <a:tailEnd/>
          </a:ln>
          <a:effectLst/>
        </p:spPr>
        <p:txBody>
          <a:bodyPr>
            <a:spAutoFit/>
          </a:bodyPr>
          <a:lstStyle/>
          <a:p>
            <a:pPr>
              <a:spcBef>
                <a:spcPct val="50000"/>
              </a:spcBef>
            </a:pPr>
            <a:r>
              <a:rPr lang="en-US">
                <a:solidFill>
                  <a:srgbClr val="FF3300"/>
                </a:solidFill>
                <a:latin typeface="Arial" charset="0"/>
              </a:rPr>
              <a:t>Flea</a:t>
            </a:r>
            <a:endParaRPr lang="en-US" sz="3200">
              <a:solidFill>
                <a:srgbClr val="FF3300"/>
              </a:solidFill>
              <a:latin typeface="Arial" charset="0"/>
            </a:endParaRPr>
          </a:p>
        </p:txBody>
      </p:sp>
      <p:sp>
        <p:nvSpPr>
          <p:cNvPr id="88076" name="Line 12"/>
          <p:cNvSpPr>
            <a:spLocks noChangeShapeType="1"/>
          </p:cNvSpPr>
          <p:nvPr/>
        </p:nvSpPr>
        <p:spPr bwMode="auto">
          <a:xfrm flipH="1">
            <a:off x="7010400" y="2438400"/>
            <a:ext cx="762000" cy="457200"/>
          </a:xfrm>
          <a:prstGeom prst="line">
            <a:avLst/>
          </a:prstGeom>
          <a:noFill/>
          <a:ln w="57150">
            <a:solidFill>
              <a:srgbClr val="FF0000"/>
            </a:solidFill>
            <a:round/>
            <a:headEnd/>
            <a:tailEnd type="triangle" w="med" len="med"/>
          </a:ln>
          <a:effectLst/>
        </p:spPr>
        <p:txBody>
          <a:bodyPr wrap="none" anchor="ctr"/>
          <a:lstStyle/>
          <a:p>
            <a:endParaRPr lang="en-S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5D2E8C0-6018-47E6-AFF9-FB1C591D4702}" type="slidenum">
              <a:rPr lang="en-US"/>
              <a:pPr/>
              <a:t>33</a:t>
            </a:fld>
            <a:endParaRPr lang="en-US"/>
          </a:p>
        </p:txBody>
      </p:sp>
      <p:sp>
        <p:nvSpPr>
          <p:cNvPr id="123906" name="Rectangle 1026"/>
          <p:cNvSpPr>
            <a:spLocks noGrp="1" noChangeArrowheads="1"/>
          </p:cNvSpPr>
          <p:nvPr>
            <p:ph type="title"/>
          </p:nvPr>
        </p:nvSpPr>
        <p:spPr>
          <a:xfrm>
            <a:off x="838200" y="609600"/>
            <a:ext cx="7772400" cy="1143000"/>
          </a:xfrm>
        </p:spPr>
        <p:txBody>
          <a:bodyPr/>
          <a:lstStyle/>
          <a:p>
            <a:r>
              <a:rPr lang="en-GB" dirty="0" smtClean="0">
                <a:solidFill>
                  <a:schemeClr val="tx2"/>
                </a:solidFill>
              </a:rPr>
              <a:t>Plague</a:t>
            </a:r>
            <a:endParaRPr lang="en-GB" b="1" dirty="0">
              <a:latin typeface="Arial" charset="0"/>
            </a:endParaRPr>
          </a:p>
        </p:txBody>
      </p:sp>
      <p:pic>
        <p:nvPicPr>
          <p:cNvPr id="123908" name="Picture 1028" descr="yersinia"/>
          <p:cNvPicPr>
            <a:picLocks noChangeAspect="1" noChangeArrowheads="1"/>
          </p:cNvPicPr>
          <p:nvPr/>
        </p:nvPicPr>
        <p:blipFill>
          <a:blip r:embed="rId2" cstate="print"/>
          <a:srcRect/>
          <a:stretch>
            <a:fillRect/>
          </a:stretch>
        </p:blipFill>
        <p:spPr bwMode="auto">
          <a:xfrm>
            <a:off x="2057400" y="2057400"/>
            <a:ext cx="4876800" cy="3582988"/>
          </a:xfrm>
          <a:prstGeom prst="rect">
            <a:avLst/>
          </a:prstGeom>
          <a:noFill/>
        </p:spPr>
      </p:pic>
      <p:sp>
        <p:nvSpPr>
          <p:cNvPr id="123910" name="Text Box 1030"/>
          <p:cNvSpPr txBox="1">
            <a:spLocks noChangeArrowheads="1"/>
          </p:cNvSpPr>
          <p:nvPr/>
        </p:nvSpPr>
        <p:spPr bwMode="auto">
          <a:xfrm>
            <a:off x="2209800" y="5638800"/>
            <a:ext cx="4419600" cy="1220788"/>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a:solidFill>
                  <a:srgbClr val="FFFFFF"/>
                </a:solidFill>
              </a:rPr>
              <a:t>‘</a:t>
            </a:r>
            <a:r>
              <a:rPr lang="en-US" sz="3200">
                <a:solidFill>
                  <a:srgbClr val="FFFFFF"/>
                </a:solidFill>
              </a:rPr>
              <a:t>Safety pin appearance’</a:t>
            </a:r>
          </a:p>
          <a:p>
            <a:pPr algn="ctr">
              <a:spcBef>
                <a:spcPct val="50000"/>
              </a:spcBef>
            </a:pPr>
            <a:r>
              <a:rPr lang="en-US" sz="2800">
                <a:solidFill>
                  <a:srgbClr val="FFFFFF"/>
                </a:solidFill>
              </a:rPr>
              <a:t>(Wayson stain)</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solidFill>
                  <a:schemeClr val="tx2"/>
                </a:solidFill>
              </a:rPr>
              <a:t>Plague</a:t>
            </a:r>
            <a:endParaRPr lang="en-SG" dirty="0"/>
          </a:p>
        </p:txBody>
      </p:sp>
      <p:sp>
        <p:nvSpPr>
          <p:cNvPr id="5" name="Slide Number Placeholder 5"/>
          <p:cNvSpPr>
            <a:spLocks noGrp="1"/>
          </p:cNvSpPr>
          <p:nvPr>
            <p:ph type="sldNum" sz="quarter" idx="12"/>
          </p:nvPr>
        </p:nvSpPr>
        <p:spPr/>
        <p:txBody>
          <a:bodyPr/>
          <a:lstStyle/>
          <a:p>
            <a:fld id="{4DE355B6-355C-4718-BFEC-B41520359A3E}" type="slidenum">
              <a:rPr lang="en-US"/>
              <a:pPr/>
              <a:t>34</a:t>
            </a:fld>
            <a:endParaRPr lang="en-US"/>
          </a:p>
        </p:txBody>
      </p:sp>
      <p:graphicFrame>
        <p:nvGraphicFramePr>
          <p:cNvPr id="129033" name="Object 9"/>
          <p:cNvGraphicFramePr>
            <a:graphicFrameLocks noChangeAspect="1"/>
          </p:cNvGraphicFramePr>
          <p:nvPr/>
        </p:nvGraphicFramePr>
        <p:xfrm>
          <a:off x="1820863" y="2057400"/>
          <a:ext cx="5502275" cy="3581400"/>
        </p:xfrm>
        <a:graphic>
          <a:graphicData uri="http://schemas.openxmlformats.org/presentationml/2006/ole">
            <p:oleObj spid="_x0000_s4100" name="Bitmap Image" r:id="rId3" imgW="5500952" imgH="3580952" progId="PBrush">
              <p:embed/>
            </p:oleObj>
          </a:graphicData>
        </a:graphic>
      </p:graphicFrame>
      <p:sp>
        <p:nvSpPr>
          <p:cNvPr id="129034" name="Text Box 10"/>
          <p:cNvSpPr txBox="1">
            <a:spLocks noChangeArrowheads="1"/>
          </p:cNvSpPr>
          <p:nvPr/>
        </p:nvSpPr>
        <p:spPr bwMode="auto">
          <a:xfrm>
            <a:off x="2057400" y="5638800"/>
            <a:ext cx="5257800" cy="579438"/>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200">
                <a:solidFill>
                  <a:srgbClr val="FFFFFF"/>
                </a:solidFill>
                <a:latin typeface="Bookman Old Style" pitchFamily="18" charset="0"/>
              </a:rPr>
              <a:t>Bubo of plague</a:t>
            </a:r>
            <a:endParaRPr lang="en-US">
              <a:solidFill>
                <a:srgbClr val="FFFFFF"/>
              </a:solidFill>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GB" dirty="0" smtClean="0">
                <a:solidFill>
                  <a:schemeClr val="tx2"/>
                </a:solidFill>
              </a:rPr>
              <a:t>Tularaemia</a:t>
            </a:r>
            <a:endParaRPr lang="en-GB" dirty="0"/>
          </a:p>
        </p:txBody>
      </p:sp>
      <p:sp>
        <p:nvSpPr>
          <p:cNvPr id="89091" name="Rectangle 3"/>
          <p:cNvSpPr>
            <a:spLocks noGrp="1" noChangeArrowheads="1"/>
          </p:cNvSpPr>
          <p:nvPr>
            <p:ph idx="1"/>
          </p:nvPr>
        </p:nvSpPr>
        <p:spPr/>
        <p:txBody>
          <a:bodyPr>
            <a:normAutofit/>
          </a:bodyPr>
          <a:lstStyle/>
          <a:p>
            <a:pPr>
              <a:lnSpc>
                <a:spcPct val="90000"/>
              </a:lnSpc>
            </a:pPr>
            <a:r>
              <a:rPr lang="en-GB" sz="2800" dirty="0">
                <a:latin typeface="Arial" charset="0"/>
              </a:rPr>
              <a:t> </a:t>
            </a:r>
            <a:r>
              <a:rPr lang="en-GB" sz="2800" dirty="0" smtClean="0"/>
              <a:t>Caused by </a:t>
            </a:r>
            <a:r>
              <a:rPr lang="en-GB" sz="2800" i="1" dirty="0" err="1" smtClean="0"/>
              <a:t>Francisella</a:t>
            </a:r>
            <a:r>
              <a:rPr lang="en-GB" sz="2800" i="1" dirty="0" smtClean="0"/>
              <a:t> </a:t>
            </a:r>
            <a:r>
              <a:rPr lang="en-GB" sz="2800" i="1" dirty="0" err="1" smtClean="0"/>
              <a:t>tularensis</a:t>
            </a:r>
            <a:endParaRPr lang="en-GB" sz="2800" dirty="0"/>
          </a:p>
          <a:p>
            <a:pPr lvl="1">
              <a:lnSpc>
                <a:spcPct val="90000"/>
              </a:lnSpc>
            </a:pPr>
            <a:r>
              <a:rPr lang="en-GB" dirty="0"/>
              <a:t>Enzootic in many countries</a:t>
            </a:r>
          </a:p>
          <a:p>
            <a:pPr lvl="1">
              <a:lnSpc>
                <a:spcPct val="90000"/>
              </a:lnSpc>
            </a:pPr>
            <a:r>
              <a:rPr lang="en-GB" dirty="0"/>
              <a:t>10 - 50 orgs by aerial route and </a:t>
            </a:r>
            <a:br>
              <a:rPr lang="en-GB" dirty="0"/>
            </a:br>
            <a:r>
              <a:rPr lang="en-GB" dirty="0"/>
              <a:t>100 orgs by oral route infective</a:t>
            </a:r>
          </a:p>
          <a:p>
            <a:pPr lvl="1">
              <a:lnSpc>
                <a:spcPct val="90000"/>
              </a:lnSpc>
            </a:pPr>
            <a:r>
              <a:rPr lang="en-GB" dirty="0"/>
              <a:t>Gram -</a:t>
            </a:r>
            <a:r>
              <a:rPr lang="en-GB" dirty="0" err="1"/>
              <a:t>ve</a:t>
            </a:r>
            <a:r>
              <a:rPr lang="en-GB" dirty="0"/>
              <a:t> </a:t>
            </a:r>
            <a:r>
              <a:rPr lang="en-GB" dirty="0" err="1"/>
              <a:t>coccobacilli</a:t>
            </a:r>
            <a:r>
              <a:rPr lang="en-GB" dirty="0"/>
              <a:t>, </a:t>
            </a:r>
          </a:p>
          <a:p>
            <a:pPr lvl="1">
              <a:lnSpc>
                <a:spcPct val="90000"/>
              </a:lnSpc>
            </a:pPr>
            <a:r>
              <a:rPr lang="en-GB" dirty="0"/>
              <a:t>Ulcers, lymphadenitis, septicaemia, pneumonia, 30 - 40 % fatality.</a:t>
            </a:r>
          </a:p>
          <a:p>
            <a:pPr lvl="1">
              <a:lnSpc>
                <a:spcPct val="90000"/>
              </a:lnSpc>
            </a:pPr>
            <a:r>
              <a:rPr lang="en-GB" dirty="0"/>
              <a:t>Incubation period 2 - 10 days</a:t>
            </a:r>
          </a:p>
          <a:p>
            <a:endParaRPr lang="en-GB" sz="2800" dirty="0"/>
          </a:p>
        </p:txBody>
      </p:sp>
      <p:sp>
        <p:nvSpPr>
          <p:cNvPr id="4" name="Slide Number Placeholder 5"/>
          <p:cNvSpPr>
            <a:spLocks noGrp="1"/>
          </p:cNvSpPr>
          <p:nvPr>
            <p:ph type="sldNum" sz="quarter" idx="12"/>
          </p:nvPr>
        </p:nvSpPr>
        <p:spPr/>
        <p:txBody>
          <a:bodyPr/>
          <a:lstStyle/>
          <a:p>
            <a:fld id="{035DC56B-2FB8-4462-AD82-F6CC479B8D8B}"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53" name="Picture 5" descr="tularemia"/>
          <p:cNvPicPr>
            <a:picLocks noChangeAspect="1" noChangeArrowheads="1"/>
          </p:cNvPicPr>
          <p:nvPr/>
        </p:nvPicPr>
        <p:blipFill>
          <a:blip r:embed="rId3" cstate="print"/>
          <a:srcRect/>
          <a:stretch>
            <a:fillRect/>
          </a:stretch>
        </p:blipFill>
        <p:spPr bwMode="auto">
          <a:xfrm>
            <a:off x="862331" y="305495"/>
            <a:ext cx="7245350" cy="5727428"/>
          </a:xfrm>
          <a:prstGeom prst="rect">
            <a:avLst/>
          </a:prstGeom>
          <a:noFill/>
        </p:spPr>
      </p:pic>
      <p:sp>
        <p:nvSpPr>
          <p:cNvPr id="923655" name="Rectangle 7"/>
          <p:cNvSpPr>
            <a:spLocks noChangeArrowheads="1"/>
          </p:cNvSpPr>
          <p:nvPr/>
        </p:nvSpPr>
        <p:spPr bwMode="auto">
          <a:xfrm>
            <a:off x="0" y="6266254"/>
            <a:ext cx="9144000" cy="379220"/>
          </a:xfrm>
          <a:prstGeom prst="rect">
            <a:avLst/>
          </a:prstGeom>
          <a:noFill/>
          <a:ln w="9525">
            <a:noFill/>
            <a:miter lim="800000"/>
            <a:headEnd/>
            <a:tailEnd/>
          </a:ln>
          <a:effectLst/>
        </p:spPr>
        <p:txBody>
          <a:bodyPr lIns="85991" tIns="42996" rIns="85991" bIns="42996">
            <a:spAutoFit/>
          </a:bodyPr>
          <a:lstStyle/>
          <a:p>
            <a:pPr defTabSz="860668">
              <a:spcBef>
                <a:spcPct val="50000"/>
              </a:spcBef>
            </a:pPr>
            <a:r>
              <a:rPr lang="en-US" sz="1900" dirty="0"/>
              <a:t>CDC/Emory University/Dr. Sellers. PHIL1344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Bacillus anthracis </a:t>
            </a:r>
            <a:endParaRPr lang="en-SG" i="1" dirty="0">
              <a:solidFill>
                <a:schemeClr val="tx2"/>
              </a:solidFill>
            </a:endParaRPr>
          </a:p>
        </p:txBody>
      </p:sp>
      <p:sp>
        <p:nvSpPr>
          <p:cNvPr id="4" name="Content Placeholder 3"/>
          <p:cNvSpPr>
            <a:spLocks noGrp="1"/>
          </p:cNvSpPr>
          <p:nvPr>
            <p:ph idx="1"/>
          </p:nvPr>
        </p:nvSpPr>
        <p:spPr/>
        <p:txBody>
          <a:bodyPr>
            <a:normAutofit/>
          </a:bodyPr>
          <a:lstStyle/>
          <a:p>
            <a:r>
              <a:rPr lang="en-US" dirty="0" smtClean="0"/>
              <a:t>Naturally contracted through wounds and through inhalation of spores (high mortality rate).</a:t>
            </a:r>
          </a:p>
          <a:p>
            <a:r>
              <a:rPr lang="en-US" dirty="0" err="1" smtClean="0"/>
              <a:t>Cutaneous</a:t>
            </a:r>
            <a:r>
              <a:rPr lang="en-US" dirty="0" smtClean="0"/>
              <a:t>, pulmonary and intestinal anthrax.</a:t>
            </a:r>
          </a:p>
          <a:p>
            <a:r>
              <a:rPr lang="en-US" dirty="0" smtClean="0"/>
              <a:t>Rapidly fatal in 85% cases.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pPr algn="l"/>
            <a:r>
              <a:rPr lang="en-GB" i="1" dirty="0" smtClean="0">
                <a:solidFill>
                  <a:schemeClr val="tx2"/>
                </a:solidFill>
              </a:rPr>
              <a:t>Bacillus </a:t>
            </a:r>
            <a:r>
              <a:rPr lang="en-GB" i="1" dirty="0" err="1" smtClean="0">
                <a:solidFill>
                  <a:schemeClr val="tx2"/>
                </a:solidFill>
              </a:rPr>
              <a:t>anthracis</a:t>
            </a:r>
            <a:r>
              <a:rPr lang="en-GB" dirty="0" smtClean="0">
                <a:solidFill>
                  <a:schemeClr val="tx2"/>
                </a:solidFill>
              </a:rPr>
              <a:t> </a:t>
            </a:r>
            <a:endParaRPr lang="en-GB" dirty="0">
              <a:solidFill>
                <a:schemeClr val="tx2"/>
              </a:solidFill>
            </a:endParaRPr>
          </a:p>
        </p:txBody>
      </p:sp>
      <p:sp>
        <p:nvSpPr>
          <p:cNvPr id="86019" name="Rectangle 3"/>
          <p:cNvSpPr>
            <a:spLocks noGrp="1" noChangeArrowheads="1"/>
          </p:cNvSpPr>
          <p:nvPr>
            <p:ph idx="1"/>
          </p:nvPr>
        </p:nvSpPr>
        <p:spPr/>
        <p:txBody>
          <a:bodyPr>
            <a:normAutofit/>
          </a:bodyPr>
          <a:lstStyle/>
          <a:p>
            <a:pPr>
              <a:lnSpc>
                <a:spcPct val="90000"/>
              </a:lnSpc>
              <a:buFont typeface="Monotype Sorts" pitchFamily="2" charset="2"/>
              <a:buNone/>
            </a:pPr>
            <a:r>
              <a:rPr lang="en-GB" dirty="0" smtClean="0"/>
              <a:t>Lungs</a:t>
            </a:r>
            <a:r>
              <a:rPr lang="en-GB" dirty="0"/>
              <a:t>, </a:t>
            </a:r>
            <a:r>
              <a:rPr lang="en-GB" dirty="0" err="1"/>
              <a:t>meninges</a:t>
            </a:r>
            <a:r>
              <a:rPr lang="en-GB" dirty="0"/>
              <a:t> affected</a:t>
            </a:r>
          </a:p>
          <a:p>
            <a:pPr lvl="1">
              <a:lnSpc>
                <a:spcPct val="80000"/>
              </a:lnSpc>
            </a:pPr>
            <a:r>
              <a:rPr lang="en-GB" dirty="0"/>
              <a:t> Skin ulcers  </a:t>
            </a:r>
          </a:p>
          <a:p>
            <a:pPr lvl="1">
              <a:lnSpc>
                <a:spcPct val="80000"/>
              </a:lnSpc>
            </a:pPr>
            <a:r>
              <a:rPr lang="en-GB" dirty="0"/>
              <a:t> Intestine - if meat of   </a:t>
            </a:r>
            <a:br>
              <a:rPr lang="en-GB" dirty="0"/>
            </a:br>
            <a:r>
              <a:rPr lang="en-GB" dirty="0"/>
              <a:t> infected dead animals </a:t>
            </a:r>
            <a:br>
              <a:rPr lang="en-GB" dirty="0"/>
            </a:br>
            <a:r>
              <a:rPr lang="en-GB" dirty="0"/>
              <a:t> consumed</a:t>
            </a:r>
          </a:p>
          <a:p>
            <a:pPr>
              <a:lnSpc>
                <a:spcPct val="90000"/>
              </a:lnSpc>
              <a:buClr>
                <a:schemeClr val="tx2"/>
              </a:buClr>
              <a:buFont typeface="Monotype Sorts" pitchFamily="2" charset="2"/>
              <a:buNone/>
            </a:pPr>
            <a:r>
              <a:rPr lang="en-GB" sz="2400" b="1" i="1" dirty="0" smtClean="0">
                <a:latin typeface="Arial" charset="0"/>
              </a:rPr>
              <a:t> </a:t>
            </a:r>
            <a:endParaRPr lang="en-GB" dirty="0"/>
          </a:p>
        </p:txBody>
      </p:sp>
      <p:sp>
        <p:nvSpPr>
          <p:cNvPr id="13" name="Slide Number Placeholder 5"/>
          <p:cNvSpPr>
            <a:spLocks noGrp="1"/>
          </p:cNvSpPr>
          <p:nvPr>
            <p:ph type="sldNum" sz="quarter" idx="12"/>
          </p:nvPr>
        </p:nvSpPr>
        <p:spPr/>
        <p:txBody>
          <a:bodyPr/>
          <a:lstStyle/>
          <a:p>
            <a:fld id="{170C6CAA-096B-40F7-97F8-A84EC3DCA214}" type="slidenum">
              <a:rPr lang="en-US"/>
              <a:pPr/>
              <a:t>38</a:t>
            </a:fld>
            <a:endParaRPr lang="en-US"/>
          </a:p>
        </p:txBody>
      </p:sp>
      <p:graphicFrame>
        <p:nvGraphicFramePr>
          <p:cNvPr id="133120" name="Object 0"/>
          <p:cNvGraphicFramePr>
            <a:graphicFrameLocks noChangeAspect="1"/>
          </p:cNvGraphicFramePr>
          <p:nvPr/>
        </p:nvGraphicFramePr>
        <p:xfrm>
          <a:off x="6972300" y="2438400"/>
          <a:ext cx="1714500" cy="1274763"/>
        </p:xfrm>
        <a:graphic>
          <a:graphicData uri="http://schemas.openxmlformats.org/presentationml/2006/ole">
            <p:oleObj spid="_x0000_s63496" name="Clip" r:id="rId3" imgW="4495800" imgH="3344863" progId="">
              <p:embed/>
            </p:oleObj>
          </a:graphicData>
        </a:graphic>
      </p:graphicFrame>
      <p:graphicFrame>
        <p:nvGraphicFramePr>
          <p:cNvPr id="133121" name="Object 1"/>
          <p:cNvGraphicFramePr>
            <a:graphicFrameLocks noChangeAspect="1"/>
          </p:cNvGraphicFramePr>
          <p:nvPr/>
        </p:nvGraphicFramePr>
        <p:xfrm>
          <a:off x="7239000" y="4114800"/>
          <a:ext cx="1249363" cy="1398588"/>
        </p:xfrm>
        <a:graphic>
          <a:graphicData uri="http://schemas.openxmlformats.org/presentationml/2006/ole">
            <p:oleObj spid="_x0000_s63497" name="Clip" r:id="rId4" imgW="3040063" imgH="3405188" progId="">
              <p:embed/>
            </p:oleObj>
          </a:graphicData>
        </a:graphic>
      </p:graphicFrame>
      <p:sp>
        <p:nvSpPr>
          <p:cNvPr id="86022" name="Text Box 6"/>
          <p:cNvSpPr txBox="1">
            <a:spLocks noChangeArrowheads="1"/>
          </p:cNvSpPr>
          <p:nvPr/>
        </p:nvSpPr>
        <p:spPr bwMode="auto">
          <a:xfrm>
            <a:off x="4191000" y="5399088"/>
            <a:ext cx="3352800" cy="1306512"/>
          </a:xfrm>
          <a:prstGeom prst="rect">
            <a:avLst/>
          </a:prstGeom>
          <a:solidFill>
            <a:srgbClr val="FFFFCC"/>
          </a:solidFill>
          <a:ln w="9525">
            <a:solidFill>
              <a:srgbClr val="FF0000"/>
            </a:solidFill>
            <a:miter lim="800000"/>
            <a:headEnd/>
            <a:tailEnd/>
          </a:ln>
          <a:effectLst/>
        </p:spPr>
        <p:txBody>
          <a:bodyPr>
            <a:spAutoFit/>
          </a:bodyPr>
          <a:lstStyle/>
          <a:p>
            <a:pPr>
              <a:lnSpc>
                <a:spcPct val="70000"/>
              </a:lnSpc>
              <a:spcBef>
                <a:spcPct val="50000"/>
              </a:spcBef>
              <a:buFontTx/>
              <a:buChar char="•"/>
            </a:pPr>
            <a:r>
              <a:rPr lang="en-US" dirty="0">
                <a:solidFill>
                  <a:srgbClr val="FF0000"/>
                </a:solidFill>
                <a:latin typeface="Bookman Old Style" pitchFamily="18" charset="0"/>
              </a:rPr>
              <a:t> Vaccine (human)</a:t>
            </a:r>
            <a:br>
              <a:rPr lang="en-US" dirty="0">
                <a:solidFill>
                  <a:srgbClr val="FF0000"/>
                </a:solidFill>
                <a:latin typeface="Bookman Old Style" pitchFamily="18" charset="0"/>
              </a:rPr>
            </a:br>
            <a:r>
              <a:rPr lang="en-US" dirty="0">
                <a:solidFill>
                  <a:srgbClr val="FF0000"/>
                </a:solidFill>
                <a:latin typeface="Bookman Old Style" pitchFamily="18" charset="0"/>
              </a:rPr>
              <a:t>   long procedure,   </a:t>
            </a:r>
            <a:br>
              <a:rPr lang="en-US" dirty="0">
                <a:solidFill>
                  <a:srgbClr val="FF0000"/>
                </a:solidFill>
                <a:latin typeface="Bookman Old Style" pitchFamily="18" charset="0"/>
              </a:rPr>
            </a:br>
            <a:r>
              <a:rPr lang="en-US" dirty="0">
                <a:solidFill>
                  <a:srgbClr val="FF0000"/>
                </a:solidFill>
                <a:latin typeface="Bookman Old Style" pitchFamily="18" charset="0"/>
              </a:rPr>
              <a:t>   short protection</a:t>
            </a:r>
          </a:p>
          <a:p>
            <a:pPr>
              <a:lnSpc>
                <a:spcPct val="70000"/>
              </a:lnSpc>
              <a:spcBef>
                <a:spcPct val="50000"/>
              </a:spcBef>
              <a:buFontTx/>
              <a:buChar char="•"/>
            </a:pPr>
            <a:r>
              <a:rPr lang="en-US" dirty="0">
                <a:solidFill>
                  <a:srgbClr val="FF0000"/>
                </a:solidFill>
                <a:latin typeface="Bookman Old Style" pitchFamily="18" charset="0"/>
              </a:rPr>
              <a:t> Antibiotics</a:t>
            </a:r>
            <a:endParaRPr lang="en-US" sz="3200" dirty="0">
              <a:solidFill>
                <a:srgbClr val="FF0000"/>
              </a:solidFill>
              <a:latin typeface="Bookman Old Style" pitchFamily="18" charset="0"/>
            </a:endParaRPr>
          </a:p>
        </p:txBody>
      </p:sp>
      <p:sp>
        <p:nvSpPr>
          <p:cNvPr id="86023" name="AutoShape 7"/>
          <p:cNvSpPr>
            <a:spLocks noChangeArrowheads="1"/>
          </p:cNvSpPr>
          <p:nvPr/>
        </p:nvSpPr>
        <p:spPr bwMode="auto">
          <a:xfrm>
            <a:off x="7772400" y="3429000"/>
            <a:ext cx="152400" cy="671513"/>
          </a:xfrm>
          <a:prstGeom prst="downArrow">
            <a:avLst>
              <a:gd name="adj1" fmla="val 50000"/>
              <a:gd name="adj2" fmla="val 110156"/>
            </a:avLst>
          </a:prstGeom>
          <a:solidFill>
            <a:schemeClr val="accent1"/>
          </a:solidFill>
          <a:ln w="9525">
            <a:solidFill>
              <a:schemeClr val="tx1"/>
            </a:solidFill>
            <a:miter lim="800000"/>
            <a:headEnd/>
            <a:tailEnd/>
          </a:ln>
          <a:effectLst/>
        </p:spPr>
        <p:txBody>
          <a:bodyPr wrap="none" anchor="ctr"/>
          <a:lstStyle/>
          <a:p>
            <a:endParaRPr lang="en-SG"/>
          </a:p>
        </p:txBody>
      </p:sp>
      <p:sp>
        <p:nvSpPr>
          <p:cNvPr id="86024" name="AutoShape 8"/>
          <p:cNvSpPr>
            <a:spLocks noChangeArrowheads="1"/>
          </p:cNvSpPr>
          <p:nvPr/>
        </p:nvSpPr>
        <p:spPr bwMode="auto">
          <a:xfrm>
            <a:off x="7696200" y="2209800"/>
            <a:ext cx="152400" cy="366713"/>
          </a:xfrm>
          <a:prstGeom prst="downArrow">
            <a:avLst>
              <a:gd name="adj1" fmla="val 50000"/>
              <a:gd name="adj2" fmla="val 60156"/>
            </a:avLst>
          </a:prstGeom>
          <a:solidFill>
            <a:schemeClr val="accent1"/>
          </a:solidFill>
          <a:ln w="9525">
            <a:solidFill>
              <a:schemeClr val="tx1"/>
            </a:solidFill>
            <a:miter lim="800000"/>
            <a:headEnd/>
            <a:tailEnd/>
          </a:ln>
          <a:effectLst/>
        </p:spPr>
        <p:txBody>
          <a:bodyPr wrap="none" anchor="ctr"/>
          <a:lstStyle/>
          <a:p>
            <a:endParaRPr lang="en-SG"/>
          </a:p>
        </p:txBody>
      </p:sp>
      <p:graphicFrame>
        <p:nvGraphicFramePr>
          <p:cNvPr id="133122" name="Object 2"/>
          <p:cNvGraphicFramePr>
            <a:graphicFrameLocks noChangeAspect="1"/>
          </p:cNvGraphicFramePr>
          <p:nvPr/>
        </p:nvGraphicFramePr>
        <p:xfrm>
          <a:off x="5105400" y="228600"/>
          <a:ext cx="1004888" cy="1851025"/>
        </p:xfrm>
        <a:graphic>
          <a:graphicData uri="http://schemas.openxmlformats.org/presentationml/2006/ole">
            <p:oleObj spid="_x0000_s63498" name="Bitmap Image" r:id="rId5" imgW="1005927" imgH="1851820" progId="PBrush">
              <p:embed/>
            </p:oleObj>
          </a:graphicData>
        </a:graphic>
      </p:graphicFrame>
      <p:sp>
        <p:nvSpPr>
          <p:cNvPr id="86026" name="AutoShape 10"/>
          <p:cNvSpPr>
            <a:spLocks noChangeArrowheads="1"/>
          </p:cNvSpPr>
          <p:nvPr/>
        </p:nvSpPr>
        <p:spPr bwMode="auto">
          <a:xfrm>
            <a:off x="6248400" y="1066800"/>
            <a:ext cx="457200" cy="457200"/>
          </a:xfrm>
          <a:prstGeom prst="lef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SG"/>
          </a:p>
        </p:txBody>
      </p:sp>
      <p:sp>
        <p:nvSpPr>
          <p:cNvPr id="86028" name="Text Box 12"/>
          <p:cNvSpPr txBox="1">
            <a:spLocks noChangeArrowheads="1"/>
          </p:cNvSpPr>
          <p:nvPr/>
        </p:nvSpPr>
        <p:spPr bwMode="auto">
          <a:xfrm>
            <a:off x="179512" y="4005064"/>
            <a:ext cx="3048000" cy="1196975"/>
          </a:xfrm>
          <a:prstGeom prst="rect">
            <a:avLst/>
          </a:prstGeom>
          <a:solidFill>
            <a:srgbClr val="FFFFCC"/>
          </a:solidFill>
          <a:ln w="9525">
            <a:solidFill>
              <a:srgbClr val="FF0000"/>
            </a:solidFill>
            <a:miter lim="800000"/>
            <a:headEnd/>
            <a:tailEnd/>
          </a:ln>
          <a:effectLst/>
        </p:spPr>
        <p:txBody>
          <a:bodyPr>
            <a:spAutoFit/>
          </a:bodyPr>
          <a:lstStyle/>
          <a:p>
            <a:pPr>
              <a:spcBef>
                <a:spcPct val="50000"/>
              </a:spcBef>
            </a:pPr>
            <a:r>
              <a:rPr lang="en-GB" i="1">
                <a:solidFill>
                  <a:srgbClr val="FF3300"/>
                </a:solidFill>
                <a:latin typeface="Bookman Old Style" pitchFamily="18" charset="0"/>
              </a:rPr>
              <a:t>No person to person </a:t>
            </a:r>
            <a:br>
              <a:rPr lang="en-GB" i="1">
                <a:solidFill>
                  <a:srgbClr val="FF3300"/>
                </a:solidFill>
                <a:latin typeface="Bookman Old Style" pitchFamily="18" charset="0"/>
              </a:rPr>
            </a:br>
            <a:r>
              <a:rPr lang="en-GB" i="1">
                <a:solidFill>
                  <a:srgbClr val="FF3300"/>
                </a:solidFill>
                <a:latin typeface="Bookman Old Style" pitchFamily="18" charset="0"/>
              </a:rPr>
              <a:t>transmission</a:t>
            </a:r>
            <a:endParaRPr lang="en-US" i="1">
              <a:solidFill>
                <a:srgbClr val="FF3300"/>
              </a:solidFill>
              <a:latin typeface="Bookman Old Style" pitchFamily="18" charset="0"/>
            </a:endParaRPr>
          </a:p>
        </p:txBody>
      </p:sp>
      <p:pic>
        <p:nvPicPr>
          <p:cNvPr id="86029" name="Picture 13" descr="B_anthracis"/>
          <p:cNvPicPr>
            <a:picLocks noChangeAspect="1" noChangeArrowheads="1"/>
          </p:cNvPicPr>
          <p:nvPr/>
        </p:nvPicPr>
        <p:blipFill>
          <a:blip r:embed="rId6" cstate="print"/>
          <a:srcRect/>
          <a:stretch>
            <a:fillRect/>
          </a:stretch>
        </p:blipFill>
        <p:spPr bwMode="auto">
          <a:xfrm>
            <a:off x="6858000" y="260350"/>
            <a:ext cx="2286000" cy="17970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Anthrax</a:t>
            </a:r>
            <a:endParaRPr lang="en-SG" dirty="0"/>
          </a:p>
        </p:txBody>
      </p:sp>
      <p:sp>
        <p:nvSpPr>
          <p:cNvPr id="7" name="Slide Number Placeholder 5"/>
          <p:cNvSpPr>
            <a:spLocks noGrp="1"/>
          </p:cNvSpPr>
          <p:nvPr>
            <p:ph type="sldNum" sz="quarter" idx="12"/>
          </p:nvPr>
        </p:nvSpPr>
        <p:spPr/>
        <p:txBody>
          <a:bodyPr/>
          <a:lstStyle/>
          <a:p>
            <a:fld id="{E8E707AD-102D-4E0D-9C9D-373A97785A71}" type="slidenum">
              <a:rPr lang="en-US"/>
              <a:pPr/>
              <a:t>39</a:t>
            </a:fld>
            <a:endParaRPr lang="en-US"/>
          </a:p>
        </p:txBody>
      </p:sp>
      <p:graphicFrame>
        <p:nvGraphicFramePr>
          <p:cNvPr id="87058" name="Object 18"/>
          <p:cNvGraphicFramePr>
            <a:graphicFrameLocks noChangeAspect="1"/>
          </p:cNvGraphicFramePr>
          <p:nvPr/>
        </p:nvGraphicFramePr>
        <p:xfrm>
          <a:off x="0" y="1897063"/>
          <a:ext cx="4495800" cy="3284537"/>
        </p:xfrm>
        <a:graphic>
          <a:graphicData uri="http://schemas.openxmlformats.org/presentationml/2006/ole">
            <p:oleObj spid="_x0000_s64518" name="Bitmap Image" r:id="rId3" imgW="2887619" imgH="2110476" progId="PBrush">
              <p:embed/>
            </p:oleObj>
          </a:graphicData>
        </a:graphic>
      </p:graphicFrame>
      <p:graphicFrame>
        <p:nvGraphicFramePr>
          <p:cNvPr id="87060" name="Object 20"/>
          <p:cNvGraphicFramePr>
            <a:graphicFrameLocks noChangeAspect="1"/>
          </p:cNvGraphicFramePr>
          <p:nvPr/>
        </p:nvGraphicFramePr>
        <p:xfrm>
          <a:off x="4624388" y="1981200"/>
          <a:ext cx="4443412" cy="3189288"/>
        </p:xfrm>
        <a:graphic>
          <a:graphicData uri="http://schemas.openxmlformats.org/presentationml/2006/ole">
            <p:oleObj spid="_x0000_s64519" name="Bitmap Image" r:id="rId4" imgW="4671465" imgH="3352381" progId="PBrush">
              <p:embed/>
            </p:oleObj>
          </a:graphicData>
        </a:graphic>
      </p:graphicFrame>
      <p:sp>
        <p:nvSpPr>
          <p:cNvPr id="87061" name="Text Box 21"/>
          <p:cNvSpPr txBox="1">
            <a:spLocks noChangeArrowheads="1"/>
          </p:cNvSpPr>
          <p:nvPr/>
        </p:nvSpPr>
        <p:spPr bwMode="auto">
          <a:xfrm>
            <a:off x="76200" y="5334000"/>
            <a:ext cx="4267200" cy="106680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200" i="1">
                <a:solidFill>
                  <a:srgbClr val="FFFFFF"/>
                </a:solidFill>
              </a:rPr>
              <a:t>Widening of medistinum</a:t>
            </a:r>
            <a:r>
              <a:rPr lang="en-US" i="1">
                <a:solidFill>
                  <a:srgbClr val="FFFFFF"/>
                </a:solidFill>
              </a:rPr>
              <a:t> </a:t>
            </a:r>
          </a:p>
        </p:txBody>
      </p:sp>
      <p:sp>
        <p:nvSpPr>
          <p:cNvPr id="87062" name="Text Box 22"/>
          <p:cNvSpPr txBox="1">
            <a:spLocks noChangeArrowheads="1"/>
          </p:cNvSpPr>
          <p:nvPr/>
        </p:nvSpPr>
        <p:spPr bwMode="auto">
          <a:xfrm>
            <a:off x="4724400" y="5334000"/>
            <a:ext cx="4267200" cy="64135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600" i="1">
                <a:solidFill>
                  <a:srgbClr val="FFFFFF"/>
                </a:solidFill>
              </a:rPr>
              <a:t>Eschar on skin</a:t>
            </a:r>
            <a:r>
              <a:rPr lang="en-US" i="1">
                <a:solidFill>
                  <a:srgbClr val="FFFFFF"/>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Definition</a:t>
            </a:r>
            <a:endParaRPr lang="en-SG" dirty="0">
              <a:solidFill>
                <a:schemeClr val="tx2"/>
              </a:solidFill>
            </a:endParaRPr>
          </a:p>
        </p:txBody>
      </p:sp>
      <p:sp>
        <p:nvSpPr>
          <p:cNvPr id="3" name="Content Placeholder 2"/>
          <p:cNvSpPr>
            <a:spLocks noGrp="1"/>
          </p:cNvSpPr>
          <p:nvPr>
            <p:ph idx="1"/>
          </p:nvPr>
        </p:nvSpPr>
        <p:spPr/>
        <p:txBody>
          <a:bodyPr>
            <a:normAutofit/>
          </a:bodyPr>
          <a:lstStyle/>
          <a:p>
            <a:pPr algn="just"/>
            <a:r>
              <a:rPr lang="en-US" dirty="0" smtClean="0">
                <a:solidFill>
                  <a:srgbClr val="FF0000"/>
                </a:solidFill>
              </a:rPr>
              <a:t>Biological chemical weapon</a:t>
            </a:r>
            <a:r>
              <a:rPr lang="en-US" dirty="0" smtClean="0"/>
              <a:t>: produced by cultivating an organism and extracting from it the toxic material, e.g. botulinum toxin.</a:t>
            </a:r>
          </a:p>
          <a:p>
            <a:pPr algn="just"/>
            <a:r>
              <a:rPr lang="en-US" dirty="0" smtClean="0">
                <a:solidFill>
                  <a:srgbClr val="FF0000"/>
                </a:solidFill>
              </a:rPr>
              <a:t>Strict chemical weapon</a:t>
            </a:r>
            <a:r>
              <a:rPr lang="en-US" dirty="0" smtClean="0"/>
              <a:t>: One that is produced in a chemical plant and does not involve growing a living organism, e.g. nerve gas, </a:t>
            </a:r>
            <a:r>
              <a:rPr lang="en-US" dirty="0" err="1" smtClean="0"/>
              <a:t>sarin</a:t>
            </a:r>
            <a:r>
              <a:rPr lang="en-US" dirty="0" smtClean="0"/>
              <a:t>.</a:t>
            </a:r>
            <a:endParaRPr lang="en-S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Bacillus anthracis </a:t>
            </a:r>
            <a:endParaRPr lang="en-SG" i="1" dirty="0">
              <a:solidFill>
                <a:schemeClr val="tx2"/>
              </a:solidFill>
            </a:endParaRPr>
          </a:p>
        </p:txBody>
      </p:sp>
      <p:sp>
        <p:nvSpPr>
          <p:cNvPr id="4" name="Content Placeholder 3"/>
          <p:cNvSpPr>
            <a:spLocks noGrp="1"/>
          </p:cNvSpPr>
          <p:nvPr>
            <p:ph idx="1"/>
          </p:nvPr>
        </p:nvSpPr>
        <p:spPr/>
        <p:txBody>
          <a:bodyPr>
            <a:normAutofit/>
          </a:bodyPr>
          <a:lstStyle/>
          <a:p>
            <a:pPr algn="just"/>
            <a:r>
              <a:rPr lang="en-US" dirty="0" smtClean="0"/>
              <a:t>Production of spores easy, cheap and no high technology required.</a:t>
            </a:r>
          </a:p>
          <a:p>
            <a:pPr algn="just"/>
            <a:r>
              <a:rPr lang="en-US" dirty="0" smtClean="0"/>
              <a:t>Spores have been called as ‘perfect germs’ for bioterrorism.</a:t>
            </a:r>
          </a:p>
          <a:p>
            <a:pPr algn="just"/>
            <a:r>
              <a:rPr lang="en-US" dirty="0" smtClean="0"/>
              <a:t>Extremely stable and stored indefinitely as dry powder.</a:t>
            </a:r>
          </a:p>
          <a:p>
            <a:pPr algn="just"/>
            <a:r>
              <a:rPr lang="en-US" dirty="0" smtClean="0"/>
              <a:t>Loaded in freeze dried condition and disseminated as aerosol with crude sprayers.</a:t>
            </a:r>
          </a:p>
          <a:p>
            <a:pPr algn="just"/>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Bacillus anthracis </a:t>
            </a:r>
            <a:endParaRPr lang="en-SG" dirty="0"/>
          </a:p>
        </p:txBody>
      </p:sp>
      <p:sp>
        <p:nvSpPr>
          <p:cNvPr id="4" name="Content Placeholder 3"/>
          <p:cNvSpPr>
            <a:spLocks noGrp="1"/>
          </p:cNvSpPr>
          <p:nvPr>
            <p:ph idx="1"/>
          </p:nvPr>
        </p:nvSpPr>
        <p:spPr/>
        <p:txBody>
          <a:bodyPr>
            <a:normAutofit/>
          </a:bodyPr>
          <a:lstStyle/>
          <a:p>
            <a:pPr algn="just"/>
            <a:r>
              <a:rPr lang="en-US" dirty="0" smtClean="0"/>
              <a:t>Lethal inhalation dose: one millionth of gram of anthrax spores.</a:t>
            </a:r>
          </a:p>
          <a:p>
            <a:pPr algn="just"/>
            <a:r>
              <a:rPr lang="en-US" dirty="0" smtClean="0"/>
              <a:t>Spores remain viable in soil for many years and renders the contaminated land unusable for non immune farm animals and man for years</a:t>
            </a:r>
            <a:r>
              <a:rPr lang="en-SG" dirty="0" smtClean="0"/>
              <a:t>.</a:t>
            </a:r>
          </a:p>
          <a:p>
            <a:pPr algn="just"/>
            <a:r>
              <a:rPr lang="en-US" dirty="0" smtClean="0"/>
              <a:t>Strains of increased virulence and antibiotic resistance have been produced.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Bacillus anthracis </a:t>
            </a:r>
            <a:endParaRPr lang="en-SG" dirty="0"/>
          </a:p>
        </p:txBody>
      </p:sp>
      <p:sp>
        <p:nvSpPr>
          <p:cNvPr id="4" name="Content Placeholder 3"/>
          <p:cNvSpPr>
            <a:spLocks noGrp="1"/>
          </p:cNvSpPr>
          <p:nvPr>
            <p:ph idx="1"/>
          </p:nvPr>
        </p:nvSpPr>
        <p:spPr/>
        <p:txBody>
          <a:bodyPr>
            <a:normAutofit/>
          </a:bodyPr>
          <a:lstStyle/>
          <a:p>
            <a:r>
              <a:rPr lang="en-US" dirty="0" smtClean="0"/>
              <a:t>Prevention: vaccination</a:t>
            </a:r>
          </a:p>
          <a:p>
            <a:r>
              <a:rPr lang="en-US" dirty="0" smtClean="0"/>
              <a:t>Treatment: antibiotics if diagnosed in time; Ciprofloxacin and Doxycycline.</a:t>
            </a:r>
          </a:p>
          <a:p>
            <a:r>
              <a:rPr lang="en-US" dirty="0" smtClean="0"/>
              <a:t>Continue antibiotic treatment for 60 days as remain dormant in lung.</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8" name="Rectangle 10"/>
          <p:cNvSpPr>
            <a:spLocks noGrp="1" noChangeArrowheads="1"/>
          </p:cNvSpPr>
          <p:nvPr>
            <p:ph type="title"/>
          </p:nvPr>
        </p:nvSpPr>
        <p:spPr>
          <a:noFill/>
          <a:ln/>
        </p:spPr>
        <p:txBody>
          <a:bodyPr>
            <a:noAutofit/>
          </a:bodyPr>
          <a:lstStyle/>
          <a:p>
            <a:pPr>
              <a:lnSpc>
                <a:spcPct val="90000"/>
              </a:lnSpc>
            </a:pPr>
            <a:r>
              <a:rPr lang="en-GB" sz="4000" dirty="0" smtClean="0">
                <a:solidFill>
                  <a:schemeClr val="tx2"/>
                </a:solidFill>
              </a:rPr>
              <a:t>Viral Haemorrhagic Fever Group (VHF)</a:t>
            </a:r>
          </a:p>
        </p:txBody>
      </p:sp>
      <p:sp>
        <p:nvSpPr>
          <p:cNvPr id="7" name="Content Placeholder 6"/>
          <p:cNvSpPr>
            <a:spLocks noGrp="1"/>
          </p:cNvSpPr>
          <p:nvPr>
            <p:ph idx="1"/>
          </p:nvPr>
        </p:nvSpPr>
        <p:spPr/>
        <p:txBody>
          <a:bodyPr>
            <a:normAutofit/>
          </a:bodyPr>
          <a:lstStyle/>
          <a:p>
            <a:pPr lvl="1">
              <a:lnSpc>
                <a:spcPct val="90000"/>
              </a:lnSpc>
              <a:buNone/>
            </a:pPr>
            <a:r>
              <a:rPr lang="en-GB" sz="3200" b="1" u="sng" dirty="0" smtClean="0"/>
              <a:t>Ebola virus</a:t>
            </a:r>
            <a:endParaRPr lang="en-GB" sz="3200" b="1" dirty="0" smtClean="0"/>
          </a:p>
          <a:p>
            <a:pPr lvl="2">
              <a:lnSpc>
                <a:spcPct val="90000"/>
              </a:lnSpc>
              <a:buClr>
                <a:schemeClr val="accent1"/>
              </a:buClr>
              <a:buSzPct val="115000"/>
            </a:pPr>
            <a:r>
              <a:rPr lang="en-GB" dirty="0" smtClean="0"/>
              <a:t>  </a:t>
            </a:r>
            <a:r>
              <a:rPr lang="en-GB" sz="2800" dirty="0" smtClean="0"/>
              <a:t>First noticed in Sudan, Zaire in </a:t>
            </a:r>
            <a:br>
              <a:rPr lang="en-GB" sz="2800" dirty="0" smtClean="0"/>
            </a:br>
            <a:r>
              <a:rPr lang="en-GB" sz="2800" dirty="0" smtClean="0"/>
              <a:t>   1976</a:t>
            </a:r>
          </a:p>
          <a:p>
            <a:pPr lvl="2">
              <a:lnSpc>
                <a:spcPct val="90000"/>
              </a:lnSpc>
              <a:buClr>
                <a:schemeClr val="accent1"/>
              </a:buClr>
              <a:buSzPct val="115000"/>
              <a:buFontTx/>
              <a:buChar char="•"/>
            </a:pPr>
            <a:r>
              <a:rPr lang="en-GB" sz="2800" dirty="0" smtClean="0"/>
              <a:t> 319 cases in Zimbabwe in 1995</a:t>
            </a:r>
          </a:p>
          <a:p>
            <a:pPr lvl="2">
              <a:lnSpc>
                <a:spcPct val="90000"/>
              </a:lnSpc>
              <a:buClr>
                <a:schemeClr val="accent1"/>
              </a:buClr>
              <a:buSzPct val="115000"/>
              <a:buFontTx/>
              <a:buChar char="•"/>
            </a:pPr>
            <a:r>
              <a:rPr lang="en-GB" sz="2800" dirty="0" smtClean="0"/>
              <a:t> Death in a week, connective tissue </a:t>
            </a:r>
            <a:br>
              <a:rPr lang="en-GB" sz="2800" dirty="0" smtClean="0"/>
            </a:br>
            <a:r>
              <a:rPr lang="en-GB" sz="2800" dirty="0" smtClean="0"/>
              <a:t>   liquefies, patients ooze blood, </a:t>
            </a:r>
            <a:br>
              <a:rPr lang="en-GB" sz="2800" dirty="0" smtClean="0"/>
            </a:br>
            <a:r>
              <a:rPr lang="en-GB" sz="2800" dirty="0" smtClean="0"/>
              <a:t>   tissue from orifices</a:t>
            </a:r>
          </a:p>
          <a:p>
            <a:pPr lvl="2">
              <a:lnSpc>
                <a:spcPct val="90000"/>
              </a:lnSpc>
              <a:buClr>
                <a:schemeClr val="accent1"/>
              </a:buClr>
              <a:buSzPct val="115000"/>
              <a:buFontTx/>
              <a:buChar char="•"/>
            </a:pPr>
            <a:r>
              <a:rPr lang="en-GB" sz="2800" dirty="0" smtClean="0"/>
              <a:t> Patients ‘twitch, shake and </a:t>
            </a:r>
            <a:br>
              <a:rPr lang="en-GB" sz="2800" dirty="0" smtClean="0"/>
            </a:br>
            <a:r>
              <a:rPr lang="en-GB" sz="2800" dirty="0" smtClean="0"/>
              <a:t>  thrash to death’</a:t>
            </a:r>
          </a:p>
          <a:p>
            <a:pPr lvl="2">
              <a:lnSpc>
                <a:spcPct val="90000"/>
              </a:lnSpc>
              <a:buClr>
                <a:schemeClr val="accent1"/>
              </a:buClr>
              <a:buSzPct val="115000"/>
              <a:buFontTx/>
              <a:buChar char="•"/>
            </a:pPr>
            <a:r>
              <a:rPr lang="en-GB" sz="2800" dirty="0" smtClean="0"/>
              <a:t> Spread unclear</a:t>
            </a:r>
          </a:p>
          <a:p>
            <a:pPr lvl="2">
              <a:lnSpc>
                <a:spcPct val="90000"/>
              </a:lnSpc>
            </a:pPr>
            <a:endParaRPr lang="en-GB" dirty="0" smtClean="0"/>
          </a:p>
          <a:p>
            <a:pPr lvl="2">
              <a:lnSpc>
                <a:spcPct val="90000"/>
              </a:lnSpc>
            </a:pPr>
            <a:endParaRPr lang="en-GB" dirty="0" smtClean="0">
              <a:latin typeface="Arial" charset="0"/>
            </a:endParaRPr>
          </a:p>
          <a:p>
            <a:pPr lvl="2">
              <a:lnSpc>
                <a:spcPct val="90000"/>
              </a:lnSpc>
            </a:pPr>
            <a:endParaRPr lang="en-GB" dirty="0" smtClean="0">
              <a:latin typeface="Arial" charset="0"/>
            </a:endParaRPr>
          </a:p>
          <a:p>
            <a:pPr lvl="2">
              <a:lnSpc>
                <a:spcPct val="90000"/>
              </a:lnSpc>
            </a:pPr>
            <a:endParaRPr lang="en-US" dirty="0" smtClean="0">
              <a:latin typeface="Arial" charset="0"/>
            </a:endParaRPr>
          </a:p>
          <a:p>
            <a:endParaRPr lang="en-SG" dirty="0"/>
          </a:p>
        </p:txBody>
      </p:sp>
      <p:sp>
        <p:nvSpPr>
          <p:cNvPr id="6" name="Slide Number Placeholder 5"/>
          <p:cNvSpPr>
            <a:spLocks noGrp="1"/>
          </p:cNvSpPr>
          <p:nvPr>
            <p:ph type="sldNum" sz="quarter" idx="12"/>
          </p:nvPr>
        </p:nvSpPr>
        <p:spPr/>
        <p:txBody>
          <a:bodyPr/>
          <a:lstStyle/>
          <a:p>
            <a:fld id="{F4FB628E-7634-4A6A-848B-D0E10298DE9A}" type="slidenum">
              <a:rPr lang="en-US"/>
              <a:pPr/>
              <a:t>43</a:t>
            </a:fld>
            <a:endParaRPr lang="en-US"/>
          </a:p>
        </p:txBody>
      </p:sp>
      <p:pic>
        <p:nvPicPr>
          <p:cNvPr id="94219" name="Picture 11"/>
          <p:cNvPicPr>
            <a:picLocks noChangeAspect="1" noChangeArrowheads="1"/>
          </p:cNvPicPr>
          <p:nvPr/>
        </p:nvPicPr>
        <p:blipFill>
          <a:blip r:embed="rId2" cstate="print"/>
          <a:srcRect/>
          <a:stretch>
            <a:fillRect/>
          </a:stretch>
        </p:blipFill>
        <p:spPr bwMode="auto">
          <a:xfrm>
            <a:off x="6732240" y="4221088"/>
            <a:ext cx="2133600" cy="1798638"/>
          </a:xfrm>
          <a:prstGeom prst="rect">
            <a:avLst/>
          </a:prstGeom>
          <a:noFill/>
          <a:ln w="12700">
            <a:noFill/>
            <a:miter lim="800000"/>
            <a:headEnd type="none" w="sm" len="sm"/>
            <a:tailEnd type="none" w="sm" len="sm"/>
          </a:ln>
          <a:effectLst/>
        </p:spPr>
      </p:pic>
      <p:sp>
        <p:nvSpPr>
          <p:cNvPr id="94221" name="Rectangle 13"/>
          <p:cNvSpPr>
            <a:spLocks noChangeArrowheads="1"/>
          </p:cNvSpPr>
          <p:nvPr/>
        </p:nvSpPr>
        <p:spPr bwMode="auto">
          <a:xfrm>
            <a:off x="4038600" y="6629400"/>
            <a:ext cx="1066800" cy="228600"/>
          </a:xfrm>
          <a:prstGeom prst="rect">
            <a:avLst/>
          </a:prstGeom>
          <a:solidFill>
            <a:schemeClr val="bg1"/>
          </a:solidFill>
          <a:ln w="12700">
            <a:noFill/>
            <a:miter lim="800000"/>
            <a:headEnd type="none" w="sm" len="sm"/>
            <a:tailEnd type="none" w="sm" len="sm"/>
          </a:ln>
          <a:effectLst/>
        </p:spPr>
        <p:txBody>
          <a:bodyPr wrap="none" anchor="ctr"/>
          <a:lstStyle/>
          <a:p>
            <a:endParaRPr lang="en-SG"/>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title"/>
          </p:nvPr>
        </p:nvSpPr>
        <p:spPr>
          <a:noFill/>
          <a:ln/>
        </p:spPr>
        <p:txBody>
          <a:bodyPr/>
          <a:lstStyle/>
          <a:p>
            <a:r>
              <a:rPr lang="en-GB" sz="3600" dirty="0" smtClean="0">
                <a:solidFill>
                  <a:schemeClr val="tx2"/>
                </a:solidFill>
              </a:rPr>
              <a:t>Viral Haemorrhagic Fever Group (VHF)</a:t>
            </a:r>
            <a:endParaRPr lang="en-GB" sz="3600" b="1" dirty="0">
              <a:latin typeface="Arial" charset="0"/>
            </a:endParaRPr>
          </a:p>
        </p:txBody>
      </p:sp>
      <p:sp>
        <p:nvSpPr>
          <p:cNvPr id="6" name="Content Placeholder 5"/>
          <p:cNvSpPr>
            <a:spLocks noGrp="1"/>
          </p:cNvSpPr>
          <p:nvPr>
            <p:ph idx="1"/>
          </p:nvPr>
        </p:nvSpPr>
        <p:spPr/>
        <p:txBody>
          <a:bodyPr>
            <a:normAutofit/>
          </a:bodyPr>
          <a:lstStyle/>
          <a:p>
            <a:pPr>
              <a:lnSpc>
                <a:spcPct val="90000"/>
              </a:lnSpc>
              <a:buNone/>
            </a:pPr>
            <a:r>
              <a:rPr lang="en-GB" sz="2800" b="1" u="sng" dirty="0" smtClean="0"/>
              <a:t>Marburg Virus</a:t>
            </a:r>
            <a:r>
              <a:rPr lang="en-GB" sz="2800" b="1" dirty="0" smtClean="0"/>
              <a:t> </a:t>
            </a:r>
          </a:p>
          <a:p>
            <a:pPr lvl="2">
              <a:lnSpc>
                <a:spcPct val="90000"/>
              </a:lnSpc>
              <a:buFontTx/>
              <a:buChar char="•"/>
            </a:pPr>
            <a:r>
              <a:rPr lang="en-GB" sz="2800" dirty="0" smtClean="0"/>
              <a:t> 3 outbreaks in Africa,  </a:t>
            </a:r>
          </a:p>
          <a:p>
            <a:pPr lvl="2">
              <a:lnSpc>
                <a:spcPct val="90000"/>
              </a:lnSpc>
              <a:buFontTx/>
              <a:buChar char="•"/>
            </a:pPr>
            <a:r>
              <a:rPr lang="en-GB" sz="2800" dirty="0" smtClean="0"/>
              <a:t> 1 in Germany</a:t>
            </a:r>
          </a:p>
          <a:p>
            <a:pPr lvl="2">
              <a:lnSpc>
                <a:spcPct val="90000"/>
              </a:lnSpc>
              <a:buFontTx/>
              <a:buChar char="•"/>
            </a:pPr>
            <a:r>
              <a:rPr lang="en-GB" sz="2800" dirty="0" smtClean="0"/>
              <a:t> Spread  ?Aerosol, direct </a:t>
            </a:r>
            <a:br>
              <a:rPr lang="en-GB" sz="2800" dirty="0" smtClean="0"/>
            </a:br>
            <a:r>
              <a:rPr lang="en-GB" sz="2800" dirty="0" smtClean="0"/>
              <a:t>  contact, blood</a:t>
            </a:r>
            <a:endParaRPr lang="en-US" sz="2800" dirty="0" smtClean="0"/>
          </a:p>
          <a:p>
            <a:endParaRPr lang="en-SG" sz="2800" dirty="0"/>
          </a:p>
        </p:txBody>
      </p:sp>
      <p:sp>
        <p:nvSpPr>
          <p:cNvPr id="5" name="Slide Number Placeholder 5"/>
          <p:cNvSpPr>
            <a:spLocks noGrp="1"/>
          </p:cNvSpPr>
          <p:nvPr>
            <p:ph type="sldNum" sz="quarter" idx="12"/>
          </p:nvPr>
        </p:nvSpPr>
        <p:spPr/>
        <p:txBody>
          <a:bodyPr/>
          <a:lstStyle/>
          <a:p>
            <a:fld id="{7C99CAA8-1552-4235-8FEC-F15C77D6ECA6}" type="slidenum">
              <a:rPr lang="en-US"/>
              <a:pPr/>
              <a:t>44</a:t>
            </a:fld>
            <a:endParaRPr lang="en-US"/>
          </a:p>
        </p:txBody>
      </p:sp>
      <p:pic>
        <p:nvPicPr>
          <p:cNvPr id="95237" name="Picture 5" descr="African geen Monkey"/>
          <p:cNvPicPr>
            <a:picLocks noChangeAspect="1" noChangeArrowheads="1"/>
          </p:cNvPicPr>
          <p:nvPr/>
        </p:nvPicPr>
        <p:blipFill>
          <a:blip r:embed="rId2" cstate="print"/>
          <a:srcRect/>
          <a:stretch>
            <a:fillRect/>
          </a:stretch>
        </p:blipFill>
        <p:spPr bwMode="auto">
          <a:xfrm>
            <a:off x="6084168" y="3789040"/>
            <a:ext cx="2065337" cy="2438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r>
              <a:rPr lang="en-GB" sz="3200" dirty="0" smtClean="0">
                <a:solidFill>
                  <a:schemeClr val="tx2"/>
                </a:solidFill>
              </a:rPr>
              <a:t>Viral Haemorrhagic Fever Group (VHF)</a:t>
            </a:r>
            <a:endParaRPr lang="en-GB" sz="2400" b="1" dirty="0">
              <a:solidFill>
                <a:srgbClr val="FF9900"/>
              </a:solidFill>
              <a:latin typeface="Arial" charset="0"/>
            </a:endParaRPr>
          </a:p>
        </p:txBody>
      </p:sp>
      <p:sp>
        <p:nvSpPr>
          <p:cNvPr id="96259" name="Rectangle 1027"/>
          <p:cNvSpPr>
            <a:spLocks noGrp="1" noChangeArrowheads="1"/>
          </p:cNvSpPr>
          <p:nvPr>
            <p:ph idx="1"/>
          </p:nvPr>
        </p:nvSpPr>
        <p:spPr>
          <a:xfrm>
            <a:off x="611560" y="1600200"/>
            <a:ext cx="8075240" cy="4525963"/>
          </a:xfrm>
        </p:spPr>
        <p:txBody>
          <a:bodyPr>
            <a:normAutofit/>
          </a:bodyPr>
          <a:lstStyle/>
          <a:p>
            <a:pPr lvl="1">
              <a:buClr>
                <a:srgbClr val="FF0000"/>
              </a:buClr>
              <a:buSzPct val="115000"/>
              <a:buNone/>
            </a:pPr>
            <a:r>
              <a:rPr lang="en-GB" b="1" dirty="0" smtClean="0"/>
              <a:t>Hanta </a:t>
            </a:r>
            <a:r>
              <a:rPr lang="en-GB" b="1" dirty="0"/>
              <a:t>Virus</a:t>
            </a:r>
            <a:r>
              <a:rPr lang="en-GB" dirty="0"/>
              <a:t> -  fever with renal </a:t>
            </a:r>
            <a:br>
              <a:rPr lang="en-GB" dirty="0"/>
            </a:br>
            <a:r>
              <a:rPr lang="en-GB" dirty="0"/>
              <a:t>complications, respiratory distress</a:t>
            </a:r>
            <a:endParaRPr lang="en-GB" u="sng" dirty="0"/>
          </a:p>
          <a:p>
            <a:pPr>
              <a:buNone/>
            </a:pPr>
            <a:r>
              <a:rPr lang="en-GB" sz="2400" dirty="0" smtClean="0"/>
              <a:t> </a:t>
            </a:r>
          </a:p>
          <a:p>
            <a:pPr>
              <a:buNone/>
            </a:pPr>
            <a:r>
              <a:rPr lang="en-GB" sz="2400" b="1" dirty="0" smtClean="0">
                <a:solidFill>
                  <a:schemeClr val="tx2"/>
                </a:solidFill>
              </a:rPr>
              <a:t>Other </a:t>
            </a:r>
            <a:r>
              <a:rPr lang="en-GB" sz="2400" b="1" dirty="0">
                <a:solidFill>
                  <a:schemeClr val="tx2"/>
                </a:solidFill>
              </a:rPr>
              <a:t>viruses</a:t>
            </a:r>
          </a:p>
          <a:p>
            <a:pPr lvl="1">
              <a:lnSpc>
                <a:spcPct val="90000"/>
              </a:lnSpc>
            </a:pPr>
            <a:r>
              <a:rPr lang="en-GB" sz="2400" dirty="0"/>
              <a:t>Dengue, Yellow fever by bite of mosquito </a:t>
            </a:r>
          </a:p>
          <a:p>
            <a:pPr lvl="1">
              <a:lnSpc>
                <a:spcPct val="90000"/>
              </a:lnSpc>
            </a:pPr>
            <a:r>
              <a:rPr lang="en-GB" sz="2400" dirty="0"/>
              <a:t>Japanese Encephalitis </a:t>
            </a:r>
          </a:p>
          <a:p>
            <a:pPr lvl="1">
              <a:lnSpc>
                <a:spcPct val="90000"/>
              </a:lnSpc>
            </a:pPr>
            <a:r>
              <a:rPr lang="en-GB" sz="2400" dirty="0"/>
              <a:t>Argentine Haemorrhagic Fever (AHF)</a:t>
            </a:r>
          </a:p>
          <a:p>
            <a:pPr lvl="1">
              <a:lnSpc>
                <a:spcPct val="90000"/>
              </a:lnSpc>
            </a:pPr>
            <a:r>
              <a:rPr lang="en-GB" sz="2400" dirty="0"/>
              <a:t>Lassa fever   </a:t>
            </a:r>
          </a:p>
          <a:p>
            <a:pPr lvl="1">
              <a:lnSpc>
                <a:spcPct val="90000"/>
              </a:lnSpc>
            </a:pPr>
            <a:r>
              <a:rPr lang="en-GB" sz="2400" dirty="0"/>
              <a:t>Crimean-Congo </a:t>
            </a:r>
            <a:r>
              <a:rPr lang="en-GB" sz="2400" dirty="0" smtClean="0"/>
              <a:t>Haemorrhagic </a:t>
            </a:r>
            <a:r>
              <a:rPr lang="en-GB" sz="2400" dirty="0"/>
              <a:t>Fever (CCHF)</a:t>
            </a:r>
          </a:p>
          <a:p>
            <a:pPr lvl="1">
              <a:lnSpc>
                <a:spcPct val="90000"/>
              </a:lnSpc>
              <a:buNone/>
            </a:pPr>
            <a:endParaRPr lang="en-GB" sz="2400" u="sng" dirty="0"/>
          </a:p>
        </p:txBody>
      </p:sp>
      <p:sp>
        <p:nvSpPr>
          <p:cNvPr id="6" name="Slide Number Placeholder 5"/>
          <p:cNvSpPr>
            <a:spLocks noGrp="1"/>
          </p:cNvSpPr>
          <p:nvPr>
            <p:ph type="sldNum" sz="quarter" idx="12"/>
          </p:nvPr>
        </p:nvSpPr>
        <p:spPr/>
        <p:txBody>
          <a:bodyPr/>
          <a:lstStyle/>
          <a:p>
            <a:fld id="{039043B5-6E2A-4F18-BC45-6DFAA99BFFA8}" type="slidenum">
              <a:rPr lang="en-US"/>
              <a:pPr/>
              <a:t>45</a:t>
            </a:fld>
            <a:endParaRPr lang="en-US"/>
          </a:p>
        </p:txBody>
      </p:sp>
      <p:pic>
        <p:nvPicPr>
          <p:cNvPr id="96260" name="Picture 1028" descr="aedis"/>
          <p:cNvPicPr>
            <a:picLocks noChangeAspect="1" noChangeArrowheads="1"/>
          </p:cNvPicPr>
          <p:nvPr/>
        </p:nvPicPr>
        <p:blipFill>
          <a:blip r:embed="rId2" cstate="print"/>
          <a:srcRect/>
          <a:stretch>
            <a:fillRect/>
          </a:stretch>
        </p:blipFill>
        <p:spPr bwMode="auto">
          <a:xfrm>
            <a:off x="7543800" y="2514600"/>
            <a:ext cx="1600200" cy="1270000"/>
          </a:xfrm>
          <a:prstGeom prst="rect">
            <a:avLst/>
          </a:prstGeom>
          <a:noFill/>
        </p:spPr>
      </p:pic>
      <p:pic>
        <p:nvPicPr>
          <p:cNvPr id="96261" name="Picture 1029" descr="Brain"/>
          <p:cNvPicPr>
            <a:picLocks noChangeAspect="1" noChangeArrowheads="1"/>
          </p:cNvPicPr>
          <p:nvPr/>
        </p:nvPicPr>
        <p:blipFill>
          <a:blip r:embed="rId3" cstate="print"/>
          <a:srcRect/>
          <a:stretch>
            <a:fillRect/>
          </a:stretch>
        </p:blipFill>
        <p:spPr bwMode="auto">
          <a:xfrm>
            <a:off x="7543800" y="3733800"/>
            <a:ext cx="1600200" cy="12001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Botulinum toxin</a:t>
            </a:r>
            <a:endParaRPr lang="en-SG" dirty="0">
              <a:solidFill>
                <a:schemeClr val="tx2"/>
              </a:solidFill>
            </a:endParaRPr>
          </a:p>
        </p:txBody>
      </p:sp>
      <p:sp>
        <p:nvSpPr>
          <p:cNvPr id="5" name="Content Placeholder 4"/>
          <p:cNvSpPr>
            <a:spLocks noGrp="1"/>
          </p:cNvSpPr>
          <p:nvPr>
            <p:ph idx="1"/>
          </p:nvPr>
        </p:nvSpPr>
        <p:spPr/>
        <p:txBody>
          <a:bodyPr>
            <a:normAutofit/>
          </a:bodyPr>
          <a:lstStyle/>
          <a:p>
            <a:r>
              <a:rPr lang="en-US" dirty="0" smtClean="0"/>
              <a:t>Botulinum toxin (Botox)-most toxic</a:t>
            </a:r>
          </a:p>
          <a:p>
            <a:r>
              <a:rPr lang="en-US" dirty="0" smtClean="0"/>
              <a:t>Minute quantities(in the dot of ‘i’) can kill 10 people.</a:t>
            </a:r>
          </a:p>
          <a:p>
            <a:r>
              <a:rPr lang="en-US" dirty="0" smtClean="0"/>
              <a:t>Produced by </a:t>
            </a:r>
            <a:r>
              <a:rPr lang="en-US" i="1" dirty="0" smtClean="0"/>
              <a:t>Clostridium botulinum</a:t>
            </a:r>
            <a:r>
              <a:rPr lang="en-US" dirty="0" smtClean="0"/>
              <a:t>, obligate anaerobe.</a:t>
            </a:r>
          </a:p>
          <a:p>
            <a:r>
              <a:rPr lang="en-US" dirty="0" smtClean="0"/>
              <a:t>Highly considered as biological weapon</a:t>
            </a:r>
          </a:p>
          <a:p>
            <a:r>
              <a:rPr lang="en-US" dirty="0" smtClean="0"/>
              <a:t>Grow on ordinary media, tasteless and odorless.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Botulinum toxin</a:t>
            </a:r>
            <a:endParaRPr lang="en-SG" dirty="0">
              <a:solidFill>
                <a:schemeClr val="tx2"/>
              </a:solidFill>
            </a:endParaRPr>
          </a:p>
        </p:txBody>
      </p:sp>
      <p:sp>
        <p:nvSpPr>
          <p:cNvPr id="5" name="Content Placeholder 4"/>
          <p:cNvSpPr>
            <a:spLocks noGrp="1"/>
          </p:cNvSpPr>
          <p:nvPr>
            <p:ph idx="1"/>
          </p:nvPr>
        </p:nvSpPr>
        <p:spPr/>
        <p:txBody>
          <a:bodyPr>
            <a:normAutofit fontScale="92500" lnSpcReduction="20000"/>
          </a:bodyPr>
          <a:lstStyle/>
          <a:p>
            <a:pPr algn="just"/>
            <a:r>
              <a:rPr lang="en-US" dirty="0" smtClean="0"/>
              <a:t>Can be absorbed through mucous membrane, so aerosol dispersal and through municipal water or food supplies.</a:t>
            </a:r>
          </a:p>
          <a:p>
            <a:pPr algn="just"/>
            <a:r>
              <a:rPr lang="en-US" dirty="0" smtClean="0"/>
              <a:t>Unstable in air, destroyed by brief boiling.</a:t>
            </a:r>
          </a:p>
          <a:p>
            <a:pPr algn="just"/>
            <a:r>
              <a:rPr lang="en-US" dirty="0" smtClean="0"/>
              <a:t>Symptoms are delayed (2-14 days), irreversible damage before victims realize what happened.</a:t>
            </a:r>
          </a:p>
          <a:p>
            <a:pPr algn="just"/>
            <a:r>
              <a:rPr lang="en-US" dirty="0" smtClean="0"/>
              <a:t>Treatment: polyvalent immune serum that prevents the toxin from binding to receptors in nervous system.</a:t>
            </a:r>
          </a:p>
          <a:p>
            <a:pPr algn="just"/>
            <a:r>
              <a:rPr lang="en-US" dirty="0" smtClean="0"/>
              <a:t>No effective vaccine</a:t>
            </a:r>
            <a:endParaRPr lang="en-S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solidFill>
              </a:rPr>
              <a:t>Clostridium perfringens</a:t>
            </a:r>
            <a:endParaRPr lang="en-SG" i="1" dirty="0">
              <a:solidFill>
                <a:schemeClr val="tx2"/>
              </a:solidFill>
            </a:endParaRPr>
          </a:p>
        </p:txBody>
      </p:sp>
      <p:sp>
        <p:nvSpPr>
          <p:cNvPr id="5" name="Content Placeholder 4"/>
          <p:cNvSpPr>
            <a:spLocks noGrp="1"/>
          </p:cNvSpPr>
          <p:nvPr>
            <p:ph idx="1"/>
          </p:nvPr>
        </p:nvSpPr>
        <p:spPr/>
        <p:txBody>
          <a:bodyPr>
            <a:normAutofit/>
          </a:bodyPr>
          <a:lstStyle/>
          <a:p>
            <a:r>
              <a:rPr lang="en-US" dirty="0" smtClean="0"/>
              <a:t>Enters through wounds</a:t>
            </a:r>
          </a:p>
          <a:p>
            <a:r>
              <a:rPr lang="en-US" dirty="0" smtClean="0"/>
              <a:t>Gas gangrene</a:t>
            </a:r>
          </a:p>
          <a:p>
            <a:r>
              <a:rPr lang="en-US" dirty="0" smtClean="0"/>
              <a:t>Most common agent causing food poisoning</a:t>
            </a:r>
            <a:endParaRPr lang="en-S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Aflatoxin</a:t>
            </a:r>
            <a:endParaRPr lang="en-SG" dirty="0">
              <a:solidFill>
                <a:schemeClr val="tx2"/>
              </a:solidFill>
            </a:endParaRPr>
          </a:p>
        </p:txBody>
      </p:sp>
      <p:sp>
        <p:nvSpPr>
          <p:cNvPr id="5" name="Content Placeholder 4"/>
          <p:cNvSpPr>
            <a:spLocks noGrp="1"/>
          </p:cNvSpPr>
          <p:nvPr>
            <p:ph idx="1"/>
          </p:nvPr>
        </p:nvSpPr>
        <p:spPr/>
        <p:txBody>
          <a:bodyPr>
            <a:normAutofit/>
          </a:bodyPr>
          <a:lstStyle/>
          <a:p>
            <a:r>
              <a:rPr lang="en-US" dirty="0" smtClean="0"/>
              <a:t>Carcinogen; from molds</a:t>
            </a:r>
          </a:p>
          <a:p>
            <a:r>
              <a:rPr lang="en-US" dirty="0" smtClean="0"/>
              <a:t>Induce liver cancer</a:t>
            </a:r>
          </a:p>
          <a:p>
            <a:r>
              <a:rPr lang="en-US" dirty="0" smtClean="0"/>
              <a:t>Man and many animals susceptible</a:t>
            </a:r>
          </a:p>
          <a:p>
            <a:r>
              <a:rPr lang="en-US" dirty="0" smtClean="0"/>
              <a:t>Can be loaded in missiles and bombs</a:t>
            </a:r>
            <a:endParaRPr lang="en-S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nl-NL" dirty="0" smtClean="0">
                <a:solidFill>
                  <a:schemeClr val="tx2"/>
                </a:solidFill>
              </a:rPr>
              <a:t>Targets</a:t>
            </a:r>
          </a:p>
        </p:txBody>
      </p:sp>
      <p:sp>
        <p:nvSpPr>
          <p:cNvPr id="31747" name="Rectangle 3"/>
          <p:cNvSpPr>
            <a:spLocks noGrp="1" noChangeArrowheads="1"/>
          </p:cNvSpPr>
          <p:nvPr>
            <p:ph type="body" idx="1"/>
          </p:nvPr>
        </p:nvSpPr>
        <p:spPr/>
        <p:txBody>
          <a:bodyPr/>
          <a:lstStyle/>
          <a:p>
            <a:pPr eaLnBrk="1" hangingPunct="1">
              <a:defRPr/>
            </a:pPr>
            <a:r>
              <a:rPr lang="nl-NL" dirty="0" smtClean="0"/>
              <a:t>Humans (direct)</a:t>
            </a:r>
          </a:p>
          <a:p>
            <a:pPr eaLnBrk="1" hangingPunct="1">
              <a:defRPr/>
            </a:pPr>
            <a:r>
              <a:rPr lang="nl-NL" dirty="0" smtClean="0"/>
              <a:t>Economical (indirect)</a:t>
            </a:r>
          </a:p>
          <a:p>
            <a:pPr lvl="1" eaLnBrk="1" hangingPunct="1">
              <a:defRPr/>
            </a:pPr>
            <a:r>
              <a:rPr lang="nl-NL" dirty="0" smtClean="0"/>
              <a:t>livestock</a:t>
            </a:r>
          </a:p>
          <a:p>
            <a:pPr lvl="1" eaLnBrk="1" hangingPunct="1">
              <a:defRPr/>
            </a:pPr>
            <a:r>
              <a:rPr lang="nl-NL" dirty="0" smtClean="0"/>
              <a:t>crops</a:t>
            </a:r>
          </a:p>
          <a:p>
            <a:pPr lvl="1" eaLnBrk="1" hangingPunct="1">
              <a:defRPr/>
            </a:pPr>
            <a:r>
              <a:rPr lang="nl-NL" dirty="0" smtClean="0"/>
              <a:t>environment</a:t>
            </a:r>
          </a:p>
        </p:txBody>
      </p:sp>
      <p:pic>
        <p:nvPicPr>
          <p:cNvPr id="14340" name="Picture 4" descr="cbsz-w transparant"/>
          <p:cNvPicPr>
            <a:picLocks noChangeAspect="1" noChangeArrowheads="1"/>
          </p:cNvPicPr>
          <p:nvPr/>
        </p:nvPicPr>
        <p:blipFill>
          <a:blip r:embed="rId2" cstate="print"/>
          <a:srcRect/>
          <a:stretch>
            <a:fillRect/>
          </a:stretch>
        </p:blipFill>
        <p:spPr bwMode="auto">
          <a:xfrm>
            <a:off x="122238" y="6319838"/>
            <a:ext cx="796925" cy="476250"/>
          </a:xfrm>
          <a:prstGeom prst="rect">
            <a:avLst/>
          </a:prstGeom>
          <a:noFill/>
          <a:ln w="9525">
            <a:noFill/>
            <a:miter lim="800000"/>
            <a:headEnd/>
            <a:tailEnd/>
          </a:ln>
        </p:spPr>
      </p:pic>
      <p:pic>
        <p:nvPicPr>
          <p:cNvPr id="14341" name="Picture 6" descr="spheresfig_title.jpg"/>
          <p:cNvPicPr>
            <a:picLocks noChangeAspect="1"/>
          </p:cNvPicPr>
          <p:nvPr/>
        </p:nvPicPr>
        <p:blipFill>
          <a:blip r:embed="rId3" cstate="print"/>
          <a:srcRect/>
          <a:stretch>
            <a:fillRect/>
          </a:stretch>
        </p:blipFill>
        <p:spPr bwMode="auto">
          <a:xfrm>
            <a:off x="5514975" y="1785938"/>
            <a:ext cx="3629025" cy="2276475"/>
          </a:xfrm>
          <a:prstGeom prst="rect">
            <a:avLst/>
          </a:prstGeom>
          <a:noFill/>
          <a:ln w="9525">
            <a:noFill/>
            <a:miter lim="800000"/>
            <a:headEnd/>
            <a:tailEnd/>
          </a:ln>
        </p:spPr>
      </p:pic>
      <p:pic>
        <p:nvPicPr>
          <p:cNvPr id="14342" name="Picture 7" descr="photo_bioterrorism.jpg"/>
          <p:cNvPicPr>
            <a:picLocks noChangeAspect="1"/>
          </p:cNvPicPr>
          <p:nvPr/>
        </p:nvPicPr>
        <p:blipFill>
          <a:blip r:embed="rId4" cstate="print"/>
          <a:srcRect/>
          <a:stretch>
            <a:fillRect/>
          </a:stretch>
        </p:blipFill>
        <p:spPr bwMode="auto">
          <a:xfrm>
            <a:off x="1714500" y="4500563"/>
            <a:ext cx="3124200" cy="2190750"/>
          </a:xfrm>
          <a:prstGeom prst="rect">
            <a:avLst/>
          </a:prstGeom>
          <a:noFill/>
          <a:ln w="9525">
            <a:noFill/>
            <a:miter lim="800000"/>
            <a:headEnd/>
            <a:tailEnd/>
          </a:ln>
        </p:spPr>
      </p:pic>
      <p:sp>
        <p:nvSpPr>
          <p:cNvPr id="14344" name="Text Box 8"/>
          <p:cNvSpPr txBox="1">
            <a:spLocks noChangeArrowheads="1"/>
          </p:cNvSpPr>
          <p:nvPr/>
        </p:nvSpPr>
        <p:spPr bwMode="auto">
          <a:xfrm>
            <a:off x="6891338" y="4941888"/>
            <a:ext cx="2252662" cy="1200329"/>
          </a:xfrm>
          <a:prstGeom prst="rect">
            <a:avLst/>
          </a:prstGeom>
          <a:noFill/>
          <a:ln w="9525">
            <a:noFill/>
            <a:miter lim="800000"/>
            <a:headEnd/>
            <a:tailEnd/>
          </a:ln>
          <a:effectLst/>
        </p:spPr>
        <p:txBody>
          <a:bodyPr>
            <a:spAutoFit/>
          </a:bodyPr>
          <a:lstStyle/>
          <a:p>
            <a:pPr>
              <a:buFontTx/>
              <a:buChar char="•"/>
            </a:pPr>
            <a:r>
              <a:rPr lang="nl-NL" sz="2400" dirty="0"/>
              <a:t>viruses</a:t>
            </a:r>
          </a:p>
          <a:p>
            <a:pPr>
              <a:buFontTx/>
              <a:buChar char="•"/>
            </a:pPr>
            <a:r>
              <a:rPr lang="nl-NL" sz="2400" dirty="0"/>
              <a:t>bacteria</a:t>
            </a:r>
          </a:p>
          <a:p>
            <a:pPr>
              <a:buFontTx/>
              <a:buChar char="•"/>
            </a:pPr>
            <a:r>
              <a:rPr lang="nl-NL" sz="2400" dirty="0"/>
              <a:t>fungi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Ricin</a:t>
            </a:r>
            <a:endParaRPr lang="en-SG" dirty="0">
              <a:solidFill>
                <a:schemeClr val="tx2"/>
              </a:solidFill>
            </a:endParaRPr>
          </a:p>
        </p:txBody>
      </p:sp>
      <p:sp>
        <p:nvSpPr>
          <p:cNvPr id="5" name="Content Placeholder 4"/>
          <p:cNvSpPr>
            <a:spLocks noGrp="1"/>
          </p:cNvSpPr>
          <p:nvPr>
            <p:ph idx="1"/>
          </p:nvPr>
        </p:nvSpPr>
        <p:spPr/>
        <p:txBody>
          <a:bodyPr>
            <a:normAutofit/>
          </a:bodyPr>
          <a:lstStyle/>
          <a:p>
            <a:pPr algn="just"/>
            <a:r>
              <a:rPr lang="en-US" dirty="0" smtClean="0"/>
              <a:t>Protein toxin extracted from castor bean plant</a:t>
            </a:r>
          </a:p>
          <a:p>
            <a:pPr algn="just"/>
            <a:r>
              <a:rPr lang="en-US" dirty="0" smtClean="0"/>
              <a:t>Used to target single individual for assassination.</a:t>
            </a:r>
            <a:endParaRPr lang="en-SG" dirty="0"/>
          </a:p>
        </p:txBody>
      </p:sp>
      <p:pic>
        <p:nvPicPr>
          <p:cNvPr id="69634" name="Picture 2" descr="C:\Users\microsoft\Desktop\ricin_shooting_umbrella_vert.jpg"/>
          <p:cNvPicPr>
            <a:picLocks noChangeAspect="1" noChangeArrowheads="1"/>
          </p:cNvPicPr>
          <p:nvPr/>
        </p:nvPicPr>
        <p:blipFill>
          <a:blip r:embed="rId2"/>
          <a:srcRect/>
          <a:stretch>
            <a:fillRect/>
          </a:stretch>
        </p:blipFill>
        <p:spPr bwMode="auto">
          <a:xfrm>
            <a:off x="838200" y="4114800"/>
            <a:ext cx="3048000" cy="2181225"/>
          </a:xfrm>
          <a:prstGeom prst="rect">
            <a:avLst/>
          </a:prstGeom>
          <a:noFill/>
        </p:spPr>
      </p:pic>
      <p:pic>
        <p:nvPicPr>
          <p:cNvPr id="69635" name="Picture 3" descr="C:\Users\microsoft\Desktop\images.jpg"/>
          <p:cNvPicPr>
            <a:picLocks noChangeAspect="1" noChangeArrowheads="1"/>
          </p:cNvPicPr>
          <p:nvPr/>
        </p:nvPicPr>
        <p:blipFill>
          <a:blip r:embed="rId3"/>
          <a:srcRect/>
          <a:stretch>
            <a:fillRect/>
          </a:stretch>
        </p:blipFill>
        <p:spPr bwMode="auto">
          <a:xfrm>
            <a:off x="4876800" y="4191000"/>
            <a:ext cx="2238375" cy="2047875"/>
          </a:xfrm>
          <a:prstGeom prst="rect">
            <a:avLst/>
          </a:prstGeom>
          <a:noFill/>
        </p:spPr>
      </p:pic>
      <p:sp>
        <p:nvSpPr>
          <p:cNvPr id="6" name="TextBox 5"/>
          <p:cNvSpPr txBox="1"/>
          <p:nvPr/>
        </p:nvSpPr>
        <p:spPr>
          <a:xfrm>
            <a:off x="2971800" y="3429000"/>
            <a:ext cx="3697872" cy="523220"/>
          </a:xfrm>
          <a:prstGeom prst="rect">
            <a:avLst/>
          </a:prstGeom>
          <a:noFill/>
        </p:spPr>
        <p:txBody>
          <a:bodyPr wrap="none" rtlCol="0">
            <a:spAutoFit/>
          </a:bodyPr>
          <a:lstStyle/>
          <a:p>
            <a:r>
              <a:rPr lang="en-US" sz="2800" b="1" dirty="0" smtClean="0">
                <a:solidFill>
                  <a:srgbClr val="FF0000"/>
                </a:solidFill>
              </a:rPr>
              <a:t>BULGARIAN UMBRELLA</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 y="0"/>
          <a:ext cx="9143995" cy="6744687"/>
        </p:xfrm>
        <a:graphic>
          <a:graphicData uri="http://schemas.openxmlformats.org/drawingml/2006/table">
            <a:tbl>
              <a:tblPr firstRow="1" bandRow="1">
                <a:tableStyleId>{5C22544A-7EE6-4342-B048-85BDC9FD1C3A}</a:tableStyleId>
              </a:tblPr>
              <a:tblGrid>
                <a:gridCol w="971598">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1440160">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1547661">
                  <a:extLst>
                    <a:ext uri="{9D8B030D-6E8A-4147-A177-3AD203B41FA5}">
                      <a16:colId xmlns="" xmlns:a16="http://schemas.microsoft.com/office/drawing/2014/main" val="20006"/>
                    </a:ext>
                  </a:extLst>
                </a:gridCol>
              </a:tblGrid>
              <a:tr h="673287">
                <a:tc>
                  <a:txBody>
                    <a:bodyPr/>
                    <a:lstStyle/>
                    <a:p>
                      <a:r>
                        <a:rPr lang="en-US" dirty="0" smtClean="0"/>
                        <a:t>Disease</a:t>
                      </a:r>
                      <a:endParaRPr lang="en-SG" dirty="0"/>
                    </a:p>
                  </a:txBody>
                  <a:tcPr/>
                </a:tc>
                <a:tc>
                  <a:txBody>
                    <a:bodyPr/>
                    <a:lstStyle/>
                    <a:p>
                      <a:r>
                        <a:rPr lang="en-US" dirty="0" smtClean="0"/>
                        <a:t>Causative agent</a:t>
                      </a:r>
                      <a:endParaRPr lang="en-SG" dirty="0"/>
                    </a:p>
                  </a:txBody>
                  <a:tcPr/>
                </a:tc>
                <a:tc>
                  <a:txBody>
                    <a:bodyPr/>
                    <a:lstStyle/>
                    <a:p>
                      <a:r>
                        <a:rPr lang="en-US" dirty="0" smtClean="0"/>
                        <a:t>Clinical features</a:t>
                      </a:r>
                      <a:endParaRPr lang="en-SG" dirty="0"/>
                    </a:p>
                  </a:txBody>
                  <a:tcPr/>
                </a:tc>
                <a:tc>
                  <a:txBody>
                    <a:bodyPr/>
                    <a:lstStyle/>
                    <a:p>
                      <a:r>
                        <a:rPr lang="en-US" dirty="0" smtClean="0"/>
                        <a:t>Diagnosis</a:t>
                      </a:r>
                      <a:endParaRPr lang="en-SG" dirty="0"/>
                    </a:p>
                  </a:txBody>
                  <a:tcPr/>
                </a:tc>
                <a:tc>
                  <a:txBody>
                    <a:bodyPr/>
                    <a:lstStyle/>
                    <a:p>
                      <a:r>
                        <a:rPr lang="en-US" dirty="0" smtClean="0"/>
                        <a:t>Treatment</a:t>
                      </a:r>
                      <a:endParaRPr lang="en-SG" dirty="0"/>
                    </a:p>
                  </a:txBody>
                  <a:tcPr/>
                </a:tc>
                <a:tc>
                  <a:txBody>
                    <a:bodyPr/>
                    <a:lstStyle/>
                    <a:p>
                      <a:r>
                        <a:rPr lang="en-US" dirty="0" smtClean="0"/>
                        <a:t>Prevention</a:t>
                      </a:r>
                      <a:endParaRPr lang="en-SG" dirty="0"/>
                    </a:p>
                  </a:txBody>
                  <a:tcPr/>
                </a:tc>
                <a:tc>
                  <a:txBody>
                    <a:bodyPr/>
                    <a:lstStyle/>
                    <a:p>
                      <a:r>
                        <a:rPr lang="en-US" dirty="0" smtClean="0"/>
                        <a:t>Infection control</a:t>
                      </a:r>
                      <a:endParaRPr lang="en-SG" dirty="0"/>
                    </a:p>
                  </a:txBody>
                  <a:tcPr/>
                </a:tc>
                <a:extLst>
                  <a:ext uri="{0D108BD9-81ED-4DB2-BD59-A6C34878D82A}">
                    <a16:rowId xmlns="" xmlns:a16="http://schemas.microsoft.com/office/drawing/2014/main" val="10000"/>
                  </a:ext>
                </a:extLst>
              </a:tr>
              <a:tr h="2129232">
                <a:tc>
                  <a:txBody>
                    <a:bodyPr/>
                    <a:lstStyle/>
                    <a:p>
                      <a:r>
                        <a:rPr lang="en-US" dirty="0" smtClean="0"/>
                        <a:t>Anthrax</a:t>
                      </a:r>
                      <a:endParaRPr lang="en-SG" dirty="0"/>
                    </a:p>
                  </a:txBody>
                  <a:tcPr/>
                </a:tc>
                <a:tc>
                  <a:txBody>
                    <a:bodyPr/>
                    <a:lstStyle/>
                    <a:p>
                      <a:r>
                        <a:rPr lang="en-US" i="1" dirty="0" smtClean="0"/>
                        <a:t>Bacillus anthracis</a:t>
                      </a:r>
                      <a:endParaRPr lang="en-SG" i="1" dirty="0"/>
                    </a:p>
                  </a:txBody>
                  <a:tcPr/>
                </a:tc>
                <a:tc>
                  <a:txBody>
                    <a:bodyPr/>
                    <a:lstStyle/>
                    <a:p>
                      <a:r>
                        <a:rPr lang="en-US" dirty="0" smtClean="0"/>
                        <a:t>Flu like symptoms, </a:t>
                      </a:r>
                      <a:r>
                        <a:rPr lang="en-US" dirty="0" err="1" smtClean="0"/>
                        <a:t>eschar</a:t>
                      </a:r>
                      <a:r>
                        <a:rPr lang="en-US" dirty="0" smtClean="0"/>
                        <a:t> formation, GI</a:t>
                      </a:r>
                      <a:r>
                        <a:rPr lang="en-US" baseline="0" dirty="0" smtClean="0"/>
                        <a:t> symptoms</a:t>
                      </a:r>
                      <a:endParaRPr lang="en-SG" dirty="0"/>
                    </a:p>
                  </a:txBody>
                  <a:tcPr/>
                </a:tc>
                <a:tc>
                  <a:txBody>
                    <a:bodyPr/>
                    <a:lstStyle/>
                    <a:p>
                      <a:r>
                        <a:rPr lang="en-US" dirty="0" smtClean="0"/>
                        <a:t>High index of suspicion, Blood</a:t>
                      </a:r>
                      <a:r>
                        <a:rPr lang="en-US" baseline="0" dirty="0" smtClean="0"/>
                        <a:t> and fluid culture, PCR, Special stain, Serology</a:t>
                      </a:r>
                      <a:endParaRPr lang="en-SG" dirty="0"/>
                    </a:p>
                  </a:txBody>
                  <a:tcPr/>
                </a:tc>
                <a:tc>
                  <a:txBody>
                    <a:bodyPr/>
                    <a:lstStyle/>
                    <a:p>
                      <a:r>
                        <a:rPr lang="en-US" dirty="0" smtClean="0"/>
                        <a:t>Ciprofloxacin, </a:t>
                      </a:r>
                      <a:r>
                        <a:rPr lang="en-US" dirty="0" err="1" smtClean="0"/>
                        <a:t>doxycycline</a:t>
                      </a:r>
                      <a:endParaRPr lang="en-SG" dirty="0"/>
                    </a:p>
                  </a:txBody>
                  <a:tcPr/>
                </a:tc>
                <a:tc>
                  <a:txBody>
                    <a:bodyPr/>
                    <a:lstStyle/>
                    <a:p>
                      <a:r>
                        <a:rPr lang="en-US" dirty="0" smtClean="0"/>
                        <a:t>Inactivated cell free vaccine</a:t>
                      </a:r>
                      <a:endParaRPr lang="en-SG" dirty="0"/>
                    </a:p>
                  </a:txBody>
                  <a:tcPr/>
                </a:tc>
                <a:tc>
                  <a:txBody>
                    <a:bodyPr/>
                    <a:lstStyle/>
                    <a:p>
                      <a:r>
                        <a:rPr lang="en-US" dirty="0" smtClean="0"/>
                        <a:t>Standard precautions</a:t>
                      </a:r>
                    </a:p>
                    <a:p>
                      <a:r>
                        <a:rPr lang="en-US" dirty="0" smtClean="0"/>
                        <a:t>BSL-2:</a:t>
                      </a:r>
                      <a:r>
                        <a:rPr lang="en-US" baseline="0" dirty="0" smtClean="0"/>
                        <a:t> Clinical specimen and BSL3 for environmental samples</a:t>
                      </a:r>
                      <a:endParaRPr lang="en-SG" dirty="0"/>
                    </a:p>
                  </a:txBody>
                  <a:tcPr/>
                </a:tc>
                <a:extLst>
                  <a:ext uri="{0D108BD9-81ED-4DB2-BD59-A6C34878D82A}">
                    <a16:rowId xmlns="" xmlns:a16="http://schemas.microsoft.com/office/drawing/2014/main" val="10001"/>
                  </a:ext>
                </a:extLst>
              </a:tr>
              <a:tr h="1342014">
                <a:tc>
                  <a:txBody>
                    <a:bodyPr/>
                    <a:lstStyle/>
                    <a:p>
                      <a:r>
                        <a:rPr lang="en-US" dirty="0" smtClean="0"/>
                        <a:t>Smallpox</a:t>
                      </a:r>
                      <a:endParaRPr lang="en-SG" dirty="0"/>
                    </a:p>
                  </a:txBody>
                  <a:tcPr/>
                </a:tc>
                <a:tc>
                  <a:txBody>
                    <a:bodyPr/>
                    <a:lstStyle/>
                    <a:p>
                      <a:r>
                        <a:rPr lang="en-US" i="0" dirty="0" err="1" smtClean="0"/>
                        <a:t>Variola</a:t>
                      </a:r>
                      <a:r>
                        <a:rPr lang="en-US" i="0" dirty="0" smtClean="0"/>
                        <a:t> virus</a:t>
                      </a:r>
                      <a:endParaRPr lang="en-SG" i="0" dirty="0"/>
                    </a:p>
                  </a:txBody>
                  <a:tcPr/>
                </a:tc>
                <a:tc>
                  <a:txBody>
                    <a:bodyPr/>
                    <a:lstStyle/>
                    <a:p>
                      <a:r>
                        <a:rPr lang="en-US" dirty="0" smtClean="0"/>
                        <a:t>Scarring</a:t>
                      </a:r>
                      <a:r>
                        <a:rPr lang="en-US" baseline="0" dirty="0" smtClean="0"/>
                        <a:t> skin lesions, </a:t>
                      </a:r>
                      <a:r>
                        <a:rPr lang="en-US" dirty="0" smtClean="0"/>
                        <a:t>Papules,</a:t>
                      </a:r>
                      <a:r>
                        <a:rPr lang="en-US" baseline="0" dirty="0" smtClean="0"/>
                        <a:t> pustules</a:t>
                      </a:r>
                      <a:endParaRPr lang="en-SG" dirty="0"/>
                    </a:p>
                  </a:txBody>
                  <a:tcPr/>
                </a:tc>
                <a:tc>
                  <a:txBody>
                    <a:bodyPr/>
                    <a:lstStyle/>
                    <a:p>
                      <a:r>
                        <a:rPr lang="en-US" dirty="0" smtClean="0"/>
                        <a:t>Clinical, Electron microscopy,</a:t>
                      </a:r>
                      <a:r>
                        <a:rPr lang="en-US" baseline="0" dirty="0" smtClean="0"/>
                        <a:t> PCR, RFLP</a:t>
                      </a:r>
                      <a:endParaRPr lang="en-SG" dirty="0"/>
                    </a:p>
                  </a:txBody>
                  <a:tcPr/>
                </a:tc>
                <a:tc>
                  <a:txBody>
                    <a:bodyPr/>
                    <a:lstStyle/>
                    <a:p>
                      <a:r>
                        <a:rPr lang="en-US" dirty="0" err="1" smtClean="0"/>
                        <a:t>Antivirals</a:t>
                      </a:r>
                      <a:r>
                        <a:rPr lang="en-US" dirty="0" smtClean="0"/>
                        <a:t> not effective, Supportive care</a:t>
                      </a:r>
                      <a:endParaRPr lang="en-SG" dirty="0"/>
                    </a:p>
                  </a:txBody>
                  <a:tcPr/>
                </a:tc>
                <a:tc>
                  <a:txBody>
                    <a:bodyPr/>
                    <a:lstStyle/>
                    <a:p>
                      <a:r>
                        <a:rPr lang="en-US" dirty="0" smtClean="0"/>
                        <a:t>Vaccine, VIG, </a:t>
                      </a:r>
                      <a:r>
                        <a:rPr lang="en-US" dirty="0" err="1" smtClean="0"/>
                        <a:t>Cidofovir</a:t>
                      </a:r>
                      <a:endParaRPr lang="en-SG" dirty="0"/>
                    </a:p>
                  </a:txBody>
                  <a:tcPr/>
                </a:tc>
                <a:tc>
                  <a:txBody>
                    <a:bodyPr/>
                    <a:lstStyle/>
                    <a:p>
                      <a:r>
                        <a:rPr lang="en-US" dirty="0" smtClean="0"/>
                        <a:t>Isolation of cases</a:t>
                      </a:r>
                      <a:endParaRPr lang="en-SG" dirty="0"/>
                    </a:p>
                  </a:txBody>
                  <a:tcPr/>
                </a:tc>
                <a:extLst>
                  <a:ext uri="{0D108BD9-81ED-4DB2-BD59-A6C34878D82A}">
                    <a16:rowId xmlns="" xmlns:a16="http://schemas.microsoft.com/office/drawing/2014/main" val="10002"/>
                  </a:ext>
                </a:extLst>
              </a:tr>
              <a:tr h="2600154">
                <a:tc>
                  <a:txBody>
                    <a:bodyPr/>
                    <a:lstStyle/>
                    <a:p>
                      <a:r>
                        <a:rPr lang="en-US" dirty="0" smtClean="0"/>
                        <a:t>Tularemia</a:t>
                      </a:r>
                      <a:endParaRPr lang="en-SG" dirty="0"/>
                    </a:p>
                  </a:txBody>
                  <a:tcPr/>
                </a:tc>
                <a:tc>
                  <a:txBody>
                    <a:bodyPr/>
                    <a:lstStyle/>
                    <a:p>
                      <a:r>
                        <a:rPr lang="en-US" i="1" dirty="0" smtClean="0"/>
                        <a:t>F. </a:t>
                      </a:r>
                      <a:r>
                        <a:rPr lang="en-US" i="1" dirty="0" err="1" smtClean="0"/>
                        <a:t>tularensis</a:t>
                      </a:r>
                      <a:endParaRPr lang="en-SG" i="1" dirty="0"/>
                    </a:p>
                  </a:txBody>
                  <a:tcPr/>
                </a:tc>
                <a:tc>
                  <a:txBody>
                    <a:bodyPr/>
                    <a:lstStyle/>
                    <a:p>
                      <a:r>
                        <a:rPr lang="en-US" dirty="0" err="1" smtClean="0"/>
                        <a:t>Ulceroglandular</a:t>
                      </a:r>
                      <a:r>
                        <a:rPr lang="en-US" dirty="0" smtClean="0"/>
                        <a:t>, eye, respiratory, </a:t>
                      </a:r>
                      <a:r>
                        <a:rPr lang="en-US" dirty="0" err="1" smtClean="0"/>
                        <a:t>oropharynx</a:t>
                      </a:r>
                      <a:r>
                        <a:rPr lang="en-US" dirty="0" smtClean="0"/>
                        <a:t> involvement</a:t>
                      </a:r>
                      <a:endParaRPr lang="en-S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index of suspicion, </a:t>
                      </a:r>
                      <a:r>
                        <a:rPr lang="en-US" baseline="0" dirty="0" smtClean="0"/>
                        <a:t>culture, PCR, Serology</a:t>
                      </a:r>
                      <a:endParaRPr lang="en-SG" dirty="0" smtClean="0"/>
                    </a:p>
                    <a:p>
                      <a:endParaRPr lang="en-SG" dirty="0"/>
                    </a:p>
                  </a:txBody>
                  <a:tcPr/>
                </a:tc>
                <a:tc>
                  <a:txBody>
                    <a:bodyPr/>
                    <a:lstStyle/>
                    <a:p>
                      <a:r>
                        <a:rPr lang="en-US" dirty="0" smtClean="0"/>
                        <a:t>Supportive care, Aminoglycosides, </a:t>
                      </a:r>
                      <a:r>
                        <a:rPr lang="en-US" dirty="0" err="1" smtClean="0"/>
                        <a:t>Tetracyclines</a:t>
                      </a:r>
                      <a:r>
                        <a:rPr lang="en-US" dirty="0" smtClean="0"/>
                        <a:t>, Chloramphenicol, Ciprofloxacin</a:t>
                      </a:r>
                      <a:endParaRPr lang="en-SG" dirty="0"/>
                    </a:p>
                  </a:txBody>
                  <a:tcPr/>
                </a:tc>
                <a:tc>
                  <a:txBody>
                    <a:bodyPr/>
                    <a:lstStyle/>
                    <a:p>
                      <a:r>
                        <a:rPr lang="en-US" dirty="0" smtClean="0"/>
                        <a:t>Live attenuated vaccine</a:t>
                      </a:r>
                      <a:endParaRPr lang="en-SG" dirty="0"/>
                    </a:p>
                  </a:txBody>
                  <a:tcPr/>
                </a:tc>
                <a:tc>
                  <a:txBody>
                    <a:bodyPr/>
                    <a:lstStyle/>
                    <a:p>
                      <a:r>
                        <a:rPr lang="en-US" dirty="0" smtClean="0"/>
                        <a:t>Standard precautions, Pure culture handling hazardous, BSL-2 handling</a:t>
                      </a:r>
                      <a:endParaRPr lang="en-SG" dirty="0"/>
                    </a:p>
                  </a:txBody>
                  <a:tcPr/>
                </a:tc>
                <a:extLst>
                  <a:ext uri="{0D108BD9-81ED-4DB2-BD59-A6C34878D82A}">
                    <a16:rowId xmlns="" xmlns:a16="http://schemas.microsoft.com/office/drawing/2014/main" val="10003"/>
                  </a:ext>
                </a:extLst>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 y="0"/>
          <a:ext cx="9144001" cy="6949440"/>
        </p:xfrm>
        <a:graphic>
          <a:graphicData uri="http://schemas.openxmlformats.org/drawingml/2006/table">
            <a:tbl>
              <a:tblPr firstRow="1" bandRow="1">
                <a:tableStyleId>{5C22544A-7EE6-4342-B048-85BDC9FD1C3A}</a:tableStyleId>
              </a:tblPr>
              <a:tblGrid>
                <a:gridCol w="1120124">
                  <a:extLst>
                    <a:ext uri="{9D8B030D-6E8A-4147-A177-3AD203B41FA5}">
                      <a16:colId xmlns="" xmlns:a16="http://schemas.microsoft.com/office/drawing/2014/main" val="20000"/>
                    </a:ext>
                  </a:extLst>
                </a:gridCol>
                <a:gridCol w="1492447">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631658">
                <a:tc>
                  <a:txBody>
                    <a:bodyPr/>
                    <a:lstStyle/>
                    <a:p>
                      <a:r>
                        <a:rPr lang="en-US" dirty="0" smtClean="0"/>
                        <a:t>Disease</a:t>
                      </a:r>
                      <a:endParaRPr lang="en-SG" dirty="0"/>
                    </a:p>
                  </a:txBody>
                  <a:tcPr/>
                </a:tc>
                <a:tc>
                  <a:txBody>
                    <a:bodyPr/>
                    <a:lstStyle/>
                    <a:p>
                      <a:r>
                        <a:rPr lang="en-US" dirty="0" smtClean="0"/>
                        <a:t>Causative agent</a:t>
                      </a:r>
                      <a:endParaRPr lang="en-SG" dirty="0"/>
                    </a:p>
                  </a:txBody>
                  <a:tcPr/>
                </a:tc>
                <a:tc>
                  <a:txBody>
                    <a:bodyPr/>
                    <a:lstStyle/>
                    <a:p>
                      <a:r>
                        <a:rPr lang="en-US" dirty="0" smtClean="0"/>
                        <a:t>Clinical features</a:t>
                      </a:r>
                      <a:endParaRPr lang="en-SG" dirty="0"/>
                    </a:p>
                  </a:txBody>
                  <a:tcPr/>
                </a:tc>
                <a:tc>
                  <a:txBody>
                    <a:bodyPr/>
                    <a:lstStyle/>
                    <a:p>
                      <a:r>
                        <a:rPr lang="en-US" dirty="0" smtClean="0"/>
                        <a:t>Diagnosis</a:t>
                      </a:r>
                      <a:endParaRPr lang="en-SG" dirty="0"/>
                    </a:p>
                  </a:txBody>
                  <a:tcPr/>
                </a:tc>
                <a:tc>
                  <a:txBody>
                    <a:bodyPr/>
                    <a:lstStyle/>
                    <a:p>
                      <a:r>
                        <a:rPr lang="en-US" dirty="0" smtClean="0"/>
                        <a:t>Treatment</a:t>
                      </a:r>
                      <a:endParaRPr lang="en-SG" dirty="0"/>
                    </a:p>
                  </a:txBody>
                  <a:tcPr/>
                </a:tc>
                <a:tc>
                  <a:txBody>
                    <a:bodyPr/>
                    <a:lstStyle/>
                    <a:p>
                      <a:r>
                        <a:rPr lang="en-US" dirty="0" smtClean="0"/>
                        <a:t>Prevention</a:t>
                      </a:r>
                      <a:endParaRPr lang="en-SG" dirty="0"/>
                    </a:p>
                  </a:txBody>
                  <a:tcPr/>
                </a:tc>
                <a:tc>
                  <a:txBody>
                    <a:bodyPr/>
                    <a:lstStyle/>
                    <a:p>
                      <a:r>
                        <a:rPr lang="en-US" dirty="0" smtClean="0"/>
                        <a:t>Infection control</a:t>
                      </a:r>
                      <a:endParaRPr lang="en-SG" dirty="0"/>
                    </a:p>
                  </a:txBody>
                  <a:tcPr/>
                </a:tc>
                <a:extLst>
                  <a:ext uri="{0D108BD9-81ED-4DB2-BD59-A6C34878D82A}">
                    <a16:rowId xmlns="" xmlns:a16="http://schemas.microsoft.com/office/drawing/2014/main" val="10000"/>
                  </a:ext>
                </a:extLst>
              </a:tr>
              <a:tr h="2255921">
                <a:tc>
                  <a:txBody>
                    <a:bodyPr/>
                    <a:lstStyle/>
                    <a:p>
                      <a:r>
                        <a:rPr lang="en-US" dirty="0" smtClean="0"/>
                        <a:t>Botulism</a:t>
                      </a:r>
                      <a:endParaRPr lang="en-SG" dirty="0"/>
                    </a:p>
                  </a:txBody>
                  <a:tcPr/>
                </a:tc>
                <a:tc>
                  <a:txBody>
                    <a:bodyPr/>
                    <a:lstStyle/>
                    <a:p>
                      <a:r>
                        <a:rPr lang="en-US" i="1" dirty="0" smtClean="0"/>
                        <a:t>C. botulinum</a:t>
                      </a:r>
                      <a:endParaRPr lang="en-SG" i="1" dirty="0"/>
                    </a:p>
                  </a:txBody>
                  <a:tcPr/>
                </a:tc>
                <a:tc>
                  <a:txBody>
                    <a:bodyPr/>
                    <a:lstStyle/>
                    <a:p>
                      <a:r>
                        <a:rPr lang="en-US" dirty="0" smtClean="0"/>
                        <a:t>Flaccid paralysis, cranial nerve palsies, GI symptoms</a:t>
                      </a:r>
                      <a:endParaRPr lang="en-S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index of suspicion, Clinical, Blood</a:t>
                      </a:r>
                      <a:r>
                        <a:rPr lang="en-US" baseline="0" dirty="0" smtClean="0"/>
                        <a:t> and stool culture, ELISA</a:t>
                      </a:r>
                      <a:endParaRPr lang="en-SG" dirty="0"/>
                    </a:p>
                  </a:txBody>
                  <a:tcPr/>
                </a:tc>
                <a:tc>
                  <a:txBody>
                    <a:bodyPr/>
                    <a:lstStyle/>
                    <a:p>
                      <a:r>
                        <a:rPr lang="en-US" dirty="0" smtClean="0"/>
                        <a:t>Supportive</a:t>
                      </a:r>
                      <a:r>
                        <a:rPr lang="en-US" baseline="0" dirty="0" smtClean="0"/>
                        <a:t> care </a:t>
                      </a:r>
                      <a:endParaRPr lang="en-SG" dirty="0"/>
                    </a:p>
                  </a:txBody>
                  <a:tcPr/>
                </a:tc>
                <a:tc>
                  <a:txBody>
                    <a:bodyPr/>
                    <a:lstStyle/>
                    <a:p>
                      <a:r>
                        <a:rPr lang="en-US" baseline="0" dirty="0" smtClean="0"/>
                        <a:t>Passive immunization with antitoxin, Botulinum </a:t>
                      </a:r>
                      <a:r>
                        <a:rPr lang="en-US" baseline="0" dirty="0" err="1" smtClean="0"/>
                        <a:t>toxoid</a:t>
                      </a:r>
                      <a:endParaRPr lang="en-SG" dirty="0"/>
                    </a:p>
                  </a:txBody>
                  <a:tcPr/>
                </a:tc>
                <a:tc>
                  <a:txBody>
                    <a:bodyPr/>
                    <a:lstStyle/>
                    <a:p>
                      <a:r>
                        <a:rPr lang="en-US" dirty="0" smtClean="0"/>
                        <a:t>No person to person transmission,</a:t>
                      </a:r>
                      <a:r>
                        <a:rPr lang="en-US" baseline="0" dirty="0" smtClean="0"/>
                        <a:t> standard precautions</a:t>
                      </a:r>
                      <a:endParaRPr lang="en-SG" dirty="0"/>
                    </a:p>
                  </a:txBody>
                  <a:tcPr/>
                </a:tc>
                <a:extLst>
                  <a:ext uri="{0D108BD9-81ED-4DB2-BD59-A6C34878D82A}">
                    <a16:rowId xmlns="" xmlns:a16="http://schemas.microsoft.com/office/drawing/2014/main" val="10001"/>
                  </a:ext>
                </a:extLst>
              </a:tr>
              <a:tr h="1799064">
                <a:tc>
                  <a:txBody>
                    <a:bodyPr/>
                    <a:lstStyle/>
                    <a:p>
                      <a:r>
                        <a:rPr lang="en-US" dirty="0" smtClean="0"/>
                        <a:t>Plague</a:t>
                      </a:r>
                      <a:endParaRPr lang="en-SG" dirty="0"/>
                    </a:p>
                  </a:txBody>
                  <a:tcPr/>
                </a:tc>
                <a:tc>
                  <a:txBody>
                    <a:bodyPr/>
                    <a:lstStyle/>
                    <a:p>
                      <a:r>
                        <a:rPr lang="en-US" i="1" dirty="0" smtClean="0"/>
                        <a:t>Y. </a:t>
                      </a:r>
                      <a:r>
                        <a:rPr lang="en-US" i="1" dirty="0" err="1" smtClean="0"/>
                        <a:t>pestis</a:t>
                      </a:r>
                      <a:endParaRPr lang="en-SG" i="1" dirty="0"/>
                    </a:p>
                  </a:txBody>
                  <a:tcPr/>
                </a:tc>
                <a:tc>
                  <a:txBody>
                    <a:bodyPr/>
                    <a:lstStyle/>
                    <a:p>
                      <a:r>
                        <a:rPr lang="en-US" dirty="0" smtClean="0"/>
                        <a:t>Pneumonic, bubonic,</a:t>
                      </a:r>
                      <a:r>
                        <a:rPr lang="en-US" baseline="0" dirty="0" smtClean="0"/>
                        <a:t> </a:t>
                      </a:r>
                      <a:r>
                        <a:rPr lang="en-US" baseline="0" dirty="0" err="1" smtClean="0"/>
                        <a:t>septicemic</a:t>
                      </a:r>
                      <a:endParaRPr lang="en-S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index of suspicion, C</a:t>
                      </a:r>
                      <a:r>
                        <a:rPr lang="en-US" baseline="0" dirty="0" smtClean="0"/>
                        <a:t>ulture, PCR, Serology</a:t>
                      </a:r>
                      <a:endParaRPr lang="en-SG" dirty="0" smtClean="0"/>
                    </a:p>
                    <a:p>
                      <a:endParaRPr lang="en-SG" dirty="0"/>
                    </a:p>
                  </a:txBody>
                  <a:tcPr/>
                </a:tc>
                <a:tc>
                  <a:txBody>
                    <a:bodyPr/>
                    <a:lstStyle/>
                    <a:p>
                      <a:r>
                        <a:rPr lang="en-US" dirty="0" smtClean="0"/>
                        <a:t>Aminoglycosides, Tetracycline, FQs,</a:t>
                      </a:r>
                      <a:r>
                        <a:rPr lang="en-US" baseline="0" dirty="0" smtClean="0"/>
                        <a:t> Chloramphenicol</a:t>
                      </a:r>
                      <a:endParaRPr lang="en-SG" dirty="0"/>
                    </a:p>
                  </a:txBody>
                  <a:tcPr/>
                </a:tc>
                <a:tc>
                  <a:txBody>
                    <a:bodyPr/>
                    <a:lstStyle/>
                    <a:p>
                      <a:r>
                        <a:rPr lang="en-US" dirty="0" smtClean="0"/>
                        <a:t>No vaccine</a:t>
                      </a:r>
                      <a:endParaRPr lang="en-SG" dirty="0"/>
                    </a:p>
                  </a:txBody>
                  <a:tcPr/>
                </a:tc>
                <a:tc>
                  <a:txBody>
                    <a:bodyPr/>
                    <a:lstStyle/>
                    <a:p>
                      <a:r>
                        <a:rPr lang="en-US" dirty="0" smtClean="0"/>
                        <a:t>Isolation of cases, Specimen processing in BSL3</a:t>
                      </a:r>
                      <a:endParaRPr lang="en-SG" dirty="0"/>
                    </a:p>
                  </a:txBody>
                  <a:tcPr/>
                </a:tc>
                <a:extLst>
                  <a:ext uri="{0D108BD9-81ED-4DB2-BD59-A6C34878D82A}">
                    <a16:rowId xmlns="" xmlns:a16="http://schemas.microsoft.com/office/drawing/2014/main" val="10002"/>
                  </a:ext>
                </a:extLst>
              </a:tr>
              <a:tr h="1985211">
                <a:tc>
                  <a:txBody>
                    <a:bodyPr/>
                    <a:lstStyle/>
                    <a:p>
                      <a:r>
                        <a:rPr lang="en-US" dirty="0" smtClean="0"/>
                        <a:t>Viral hemorrhagic</a:t>
                      </a:r>
                      <a:r>
                        <a:rPr lang="en-US" baseline="0" dirty="0" smtClean="0"/>
                        <a:t> fevers</a:t>
                      </a:r>
                      <a:endParaRPr lang="en-SG" dirty="0"/>
                    </a:p>
                  </a:txBody>
                  <a:tcPr/>
                </a:tc>
                <a:tc>
                  <a:txBody>
                    <a:bodyPr/>
                    <a:lstStyle/>
                    <a:p>
                      <a:r>
                        <a:rPr lang="en-US" dirty="0" smtClean="0"/>
                        <a:t>Ebola, Marburg, Lassa, yellow</a:t>
                      </a:r>
                      <a:r>
                        <a:rPr lang="en-US" baseline="0" dirty="0" smtClean="0"/>
                        <a:t> fever, DHF etc.</a:t>
                      </a:r>
                      <a:endParaRPr lang="en-SG" dirty="0"/>
                    </a:p>
                  </a:txBody>
                  <a:tcPr/>
                </a:tc>
                <a:tc>
                  <a:txBody>
                    <a:bodyPr/>
                    <a:lstStyle/>
                    <a:p>
                      <a:r>
                        <a:rPr lang="en-US" dirty="0" smtClean="0"/>
                        <a:t>Fever,</a:t>
                      </a:r>
                      <a:r>
                        <a:rPr lang="en-US" baseline="0" dirty="0" smtClean="0"/>
                        <a:t> </a:t>
                      </a:r>
                      <a:r>
                        <a:rPr lang="en-US" baseline="0" dirty="0" err="1" smtClean="0"/>
                        <a:t>myalgias</a:t>
                      </a:r>
                      <a:r>
                        <a:rPr lang="en-US" baseline="0" dirty="0" smtClean="0"/>
                        <a:t>, bleeding diathesis</a:t>
                      </a:r>
                      <a:endParaRPr lang="en-S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index of suspicion, Clinical, Culture for blood, PCR</a:t>
                      </a:r>
                      <a:endParaRPr lang="en-SG" dirty="0" smtClean="0"/>
                    </a:p>
                    <a:p>
                      <a:endParaRPr lang="en-SG" dirty="0"/>
                    </a:p>
                  </a:txBody>
                  <a:tcPr/>
                </a:tc>
                <a:tc>
                  <a:txBody>
                    <a:bodyPr/>
                    <a:lstStyle/>
                    <a:p>
                      <a:r>
                        <a:rPr lang="en-US" dirty="0" smtClean="0"/>
                        <a:t>Supportive treatment, </a:t>
                      </a:r>
                      <a:r>
                        <a:rPr lang="en-US" dirty="0" err="1" smtClean="0"/>
                        <a:t>Ribavirin</a:t>
                      </a:r>
                      <a:r>
                        <a:rPr lang="en-US" dirty="0" smtClean="0"/>
                        <a:t> useful in some.</a:t>
                      </a:r>
                      <a:endParaRPr lang="en-SG" dirty="0"/>
                    </a:p>
                  </a:txBody>
                  <a:tcPr/>
                </a:tc>
                <a:tc>
                  <a:txBody>
                    <a:bodyPr/>
                    <a:lstStyle/>
                    <a:p>
                      <a:r>
                        <a:rPr lang="en-US" dirty="0" smtClean="0"/>
                        <a:t>Vaccine</a:t>
                      </a:r>
                      <a:r>
                        <a:rPr lang="en-US" baseline="0" dirty="0" smtClean="0"/>
                        <a:t> available for yellow fever</a:t>
                      </a:r>
                      <a:endParaRPr lang="en-SG" dirty="0"/>
                    </a:p>
                  </a:txBody>
                  <a:tcPr/>
                </a:tc>
                <a:tc>
                  <a:txBody>
                    <a:bodyPr/>
                    <a:lstStyle/>
                    <a:p>
                      <a:r>
                        <a:rPr lang="en-US" dirty="0" smtClean="0"/>
                        <a:t>Strict isolation, Handle</a:t>
                      </a:r>
                      <a:r>
                        <a:rPr lang="en-US" baseline="0" dirty="0" smtClean="0"/>
                        <a:t> samples in BSL4</a:t>
                      </a:r>
                      <a:endParaRPr lang="en-SG" dirty="0"/>
                    </a:p>
                  </a:txBody>
                  <a:tcPr/>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uby\My Documents\My Pictures\2011-09-23\Image.JPG"/>
          <p:cNvPicPr>
            <a:picLocks noChangeAspect="1" noChangeArrowheads="1"/>
          </p:cNvPicPr>
          <p:nvPr/>
        </p:nvPicPr>
        <p:blipFill>
          <a:blip r:embed="rId2" cstate="print"/>
          <a:srcRect l="9681" t="8817" r="11615" b="18419"/>
          <a:stretch>
            <a:fillRect/>
          </a:stretch>
        </p:blipFill>
        <p:spPr bwMode="auto">
          <a:xfrm rot="5400000">
            <a:off x="1152708" y="-1133290"/>
            <a:ext cx="6858003" cy="9124579"/>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Epidemiological clues of BW attack</a:t>
            </a:r>
            <a:endParaRPr lang="en-SG" dirty="0"/>
          </a:p>
        </p:txBody>
      </p:sp>
      <p:sp>
        <p:nvSpPr>
          <p:cNvPr id="3" name="Content Placeholder 2"/>
          <p:cNvSpPr>
            <a:spLocks noGrp="1"/>
          </p:cNvSpPr>
          <p:nvPr>
            <p:ph idx="1"/>
          </p:nvPr>
        </p:nvSpPr>
        <p:spPr/>
        <p:txBody>
          <a:bodyPr>
            <a:normAutofit fontScale="70000" lnSpcReduction="20000"/>
          </a:bodyPr>
          <a:lstStyle/>
          <a:p>
            <a:r>
              <a:rPr lang="en-US" dirty="0" smtClean="0"/>
              <a:t>Presence of large epidemic with similar disease or syndrome, especially in discrete population</a:t>
            </a:r>
          </a:p>
          <a:p>
            <a:r>
              <a:rPr lang="en-US" dirty="0" smtClean="0"/>
              <a:t>Many cases of unexplained death or disease</a:t>
            </a:r>
          </a:p>
          <a:p>
            <a:r>
              <a:rPr lang="en-US" dirty="0" smtClean="0"/>
              <a:t>More severe disease than usually expected for a specific pathogen or failure to respond to standard therapy.</a:t>
            </a:r>
          </a:p>
          <a:p>
            <a:r>
              <a:rPr lang="en-US" dirty="0" smtClean="0"/>
              <a:t>Unusual routes of exposure for a pathogen</a:t>
            </a:r>
          </a:p>
          <a:p>
            <a:r>
              <a:rPr lang="en-US" dirty="0" smtClean="0"/>
              <a:t>Disease is unusual for a given geographical area or transmission season.</a:t>
            </a:r>
          </a:p>
          <a:p>
            <a:r>
              <a:rPr lang="en-US" dirty="0" smtClean="0"/>
              <a:t>Disease normally transmitted by a vector that is not present in the local area.</a:t>
            </a:r>
          </a:p>
          <a:p>
            <a:r>
              <a:rPr lang="en-US" dirty="0" smtClean="0"/>
              <a:t>Single case of disease by an uncommon agent(smallpox, viral hemorrhagic fevers)</a:t>
            </a:r>
          </a:p>
          <a:p>
            <a:r>
              <a:rPr lang="en-US" dirty="0" smtClean="0"/>
              <a:t>Disease that is unusual for an age group.</a:t>
            </a:r>
          </a:p>
          <a:p>
            <a:endParaRPr lang="en-US" dirty="0" smtClean="0"/>
          </a:p>
          <a:p>
            <a:endParaRPr lang="en-S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Epidemiological clues of BW attack</a:t>
            </a:r>
            <a:endParaRPr lang="en-SG"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t>Unusual strains or variants of organisms or antimicrobial resistance patterns different form those circulating.</a:t>
            </a:r>
          </a:p>
          <a:p>
            <a:r>
              <a:rPr lang="en-US" dirty="0" smtClean="0"/>
              <a:t>Similar genetic type among agents isolated from distinct sources at different times or locations</a:t>
            </a:r>
          </a:p>
          <a:p>
            <a:r>
              <a:rPr lang="en-US" dirty="0" smtClean="0"/>
              <a:t>Higher attack rates in those exposed in certain areas, such as inside a building.</a:t>
            </a:r>
          </a:p>
          <a:p>
            <a:r>
              <a:rPr lang="en-US" dirty="0" smtClean="0"/>
              <a:t>Disease outbreaks of the same illness occurring in the non contiguous areas.</a:t>
            </a:r>
          </a:p>
          <a:p>
            <a:r>
              <a:rPr lang="en-US" dirty="0" smtClean="0"/>
              <a:t>A disease outbreak with zoonotic impact</a:t>
            </a:r>
          </a:p>
          <a:p>
            <a:r>
              <a:rPr lang="en-US" dirty="0" smtClean="0"/>
              <a:t>Intelligence of a potential attack, claims by a terrorist or aggressor of a release, discovery of munitions or tampering.</a:t>
            </a:r>
            <a:endParaRPr lang="en-S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dirty="0" smtClean="0">
                <a:solidFill>
                  <a:schemeClr val="tx2"/>
                </a:solidFill>
              </a:rPr>
              <a:t>Response to a bioterrorist attack</a:t>
            </a:r>
            <a:endParaRPr lang="en-US" dirty="0">
              <a:solidFill>
                <a:schemeClr val="tx2"/>
              </a:solidFill>
            </a:endParaRPr>
          </a:p>
        </p:txBody>
      </p:sp>
      <p:sp>
        <p:nvSpPr>
          <p:cNvPr id="25603" name="Rectangle 3"/>
          <p:cNvSpPr>
            <a:spLocks noGrp="1" noChangeArrowheads="1"/>
          </p:cNvSpPr>
          <p:nvPr>
            <p:ph idx="1"/>
          </p:nvPr>
        </p:nvSpPr>
        <p:spPr/>
        <p:txBody>
          <a:bodyPr>
            <a:normAutofit/>
          </a:bodyPr>
          <a:lstStyle/>
          <a:p>
            <a:pPr>
              <a:lnSpc>
                <a:spcPct val="80000"/>
              </a:lnSpc>
            </a:pPr>
            <a:r>
              <a:rPr lang="en-US" sz="3600" dirty="0" smtClean="0"/>
              <a:t>Timely </a:t>
            </a:r>
            <a:r>
              <a:rPr lang="en-US" sz="3600" dirty="0"/>
              <a:t>surveillance</a:t>
            </a:r>
          </a:p>
          <a:p>
            <a:pPr>
              <a:lnSpc>
                <a:spcPct val="80000"/>
              </a:lnSpc>
            </a:pPr>
            <a:r>
              <a:rPr lang="en-US" sz="3600" dirty="0" smtClean="0"/>
              <a:t>Clinician </a:t>
            </a:r>
            <a:r>
              <a:rPr lang="en-US" sz="3600" dirty="0"/>
              <a:t>awareness of </a:t>
            </a:r>
            <a:r>
              <a:rPr lang="en-US" sz="3600" dirty="0" smtClean="0"/>
              <a:t>syndromes </a:t>
            </a:r>
            <a:r>
              <a:rPr lang="en-US" sz="3600" dirty="0"/>
              <a:t>of BW</a:t>
            </a:r>
          </a:p>
          <a:p>
            <a:pPr>
              <a:lnSpc>
                <a:spcPct val="80000"/>
              </a:lnSpc>
            </a:pPr>
            <a:r>
              <a:rPr lang="en-US" sz="3600" dirty="0" smtClean="0"/>
              <a:t>Epidemiological </a:t>
            </a:r>
            <a:r>
              <a:rPr lang="en-US" sz="3600" dirty="0"/>
              <a:t>investigation</a:t>
            </a:r>
          </a:p>
          <a:p>
            <a:pPr>
              <a:lnSpc>
                <a:spcPct val="80000"/>
              </a:lnSpc>
            </a:pPr>
            <a:r>
              <a:rPr lang="en-US" sz="3600" smtClean="0"/>
              <a:t>Precise </a:t>
            </a:r>
            <a:r>
              <a:rPr lang="en-US" sz="3600" dirty="0"/>
              <a:t>and early </a:t>
            </a:r>
            <a:r>
              <a:rPr lang="en-US" sz="3600" dirty="0" smtClean="0"/>
              <a:t>Laboratory diagnosis</a:t>
            </a:r>
            <a:endParaRPr lang="en-US" sz="3600" dirty="0"/>
          </a:p>
          <a:p>
            <a:pPr>
              <a:lnSpc>
                <a:spcPct val="80000"/>
              </a:lnSpc>
            </a:pPr>
            <a:r>
              <a:rPr lang="en-US" sz="3600" smtClean="0"/>
              <a:t>Good </a:t>
            </a:r>
            <a:r>
              <a:rPr lang="en-US" sz="3600" dirty="0"/>
              <a:t>communication</a:t>
            </a:r>
          </a:p>
        </p:txBody>
      </p:sp>
      <p:sp>
        <p:nvSpPr>
          <p:cNvPr id="4" name="Slide Number Placeholder 5"/>
          <p:cNvSpPr>
            <a:spLocks noGrp="1"/>
          </p:cNvSpPr>
          <p:nvPr>
            <p:ph type="sldNum" sz="quarter" idx="12"/>
          </p:nvPr>
        </p:nvSpPr>
        <p:spPr/>
        <p:txBody>
          <a:bodyPr/>
          <a:lstStyle/>
          <a:p>
            <a:fld id="{389A096E-78CE-48F4-B855-D6F33BE3FE9C}" type="slidenum">
              <a:rPr lang="en-US"/>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solidFill>
                <a:schemeClr val="tx2"/>
              </a:solidFill>
            </a:endParaRPr>
          </a:p>
        </p:txBody>
      </p:sp>
      <p:sp>
        <p:nvSpPr>
          <p:cNvPr id="3" name="Content Placeholder 2"/>
          <p:cNvSpPr>
            <a:spLocks noGrp="1"/>
          </p:cNvSpPr>
          <p:nvPr>
            <p:ph idx="1"/>
          </p:nvPr>
        </p:nvSpPr>
        <p:spPr/>
        <p:txBody>
          <a:bodyPr>
            <a:normAutofit/>
          </a:bodyPr>
          <a:lstStyle/>
          <a:p>
            <a:pPr>
              <a:lnSpc>
                <a:spcPct val="70000"/>
              </a:lnSpc>
            </a:pPr>
            <a:r>
              <a:rPr lang="en-US" sz="2800" dirty="0" smtClean="0"/>
              <a:t>Early recognition &amp; reporting   </a:t>
            </a:r>
          </a:p>
          <a:p>
            <a:pPr lvl="1">
              <a:buClr>
                <a:schemeClr val="tx2"/>
              </a:buClr>
            </a:pPr>
            <a:r>
              <a:rPr lang="en-US" dirty="0" smtClean="0"/>
              <a:t>‘First responders’ are the public health and medical communities</a:t>
            </a:r>
          </a:p>
          <a:p>
            <a:pPr lvl="1">
              <a:buClr>
                <a:schemeClr val="tx2"/>
              </a:buClr>
            </a:pPr>
            <a:r>
              <a:rPr lang="en-US" dirty="0" smtClean="0"/>
              <a:t>General Practitioners and local health authorities</a:t>
            </a:r>
          </a:p>
          <a:p>
            <a:pPr lvl="1">
              <a:buClr>
                <a:schemeClr val="tx2"/>
              </a:buClr>
            </a:pPr>
            <a:r>
              <a:rPr lang="en-US" dirty="0" smtClean="0"/>
              <a:t>Syndromic approach </a:t>
            </a:r>
          </a:p>
          <a:p>
            <a:pPr lvl="1">
              <a:buClr>
                <a:schemeClr val="tx2"/>
              </a:buClr>
            </a:pPr>
            <a:r>
              <a:rPr lang="en-US" dirty="0" smtClean="0"/>
              <a:t>Establish good communication system and electronic networking</a:t>
            </a:r>
          </a:p>
          <a:p>
            <a:pPr lvl="1">
              <a:lnSpc>
                <a:spcPct val="90000"/>
              </a:lnSpc>
              <a:buClr>
                <a:schemeClr val="tx2"/>
              </a:buClr>
            </a:pPr>
            <a:endParaRPr lang="en-US" dirty="0" smtClean="0"/>
          </a:p>
          <a:p>
            <a:endParaRPr lang="en-SG"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b="1" dirty="0">
                <a:solidFill>
                  <a:srgbClr val="FFFF00"/>
                </a:solidFill>
                <a:latin typeface="Bookman Old Style" pitchFamily="18" charset="0"/>
              </a:rPr>
              <a:t> </a:t>
            </a:r>
            <a:r>
              <a:rPr lang="en-US" dirty="0">
                <a:solidFill>
                  <a:schemeClr val="tx2"/>
                </a:solidFill>
                <a:latin typeface="+mn-lt"/>
              </a:rPr>
              <a:t>Establishment of Labs</a:t>
            </a:r>
          </a:p>
        </p:txBody>
      </p:sp>
      <p:sp>
        <p:nvSpPr>
          <p:cNvPr id="122883" name="Rectangle 3"/>
          <p:cNvSpPr>
            <a:spLocks noGrp="1" noChangeArrowheads="1"/>
          </p:cNvSpPr>
          <p:nvPr>
            <p:ph idx="1"/>
          </p:nvPr>
        </p:nvSpPr>
        <p:spPr/>
        <p:txBody>
          <a:bodyPr/>
          <a:lstStyle/>
          <a:p>
            <a:pPr>
              <a:lnSpc>
                <a:spcPct val="80000"/>
              </a:lnSpc>
            </a:pPr>
            <a:r>
              <a:rPr lang="en-US" dirty="0"/>
              <a:t>Nuclear and CW require separate </a:t>
            </a:r>
            <a:r>
              <a:rPr lang="en-US" dirty="0" smtClean="0"/>
              <a:t>specialized centers</a:t>
            </a:r>
            <a:endParaRPr lang="en-US" dirty="0"/>
          </a:p>
          <a:p>
            <a:pPr>
              <a:lnSpc>
                <a:spcPct val="80000"/>
              </a:lnSpc>
            </a:pPr>
            <a:r>
              <a:rPr lang="en-US" dirty="0" smtClean="0"/>
              <a:t>Specialized equipment</a:t>
            </a:r>
            <a:r>
              <a:rPr lang="en-US" dirty="0"/>
              <a:t>, trained </a:t>
            </a:r>
            <a:r>
              <a:rPr lang="en-US" dirty="0" smtClean="0"/>
              <a:t>personnel </a:t>
            </a:r>
            <a:r>
              <a:rPr lang="en-US" dirty="0"/>
              <a:t/>
            </a:r>
            <a:br>
              <a:rPr lang="en-US" dirty="0"/>
            </a:br>
            <a:r>
              <a:rPr lang="en-US" dirty="0"/>
              <a:t>for detection</a:t>
            </a:r>
          </a:p>
          <a:p>
            <a:pPr>
              <a:lnSpc>
                <a:spcPct val="80000"/>
              </a:lnSpc>
            </a:pPr>
            <a:r>
              <a:rPr lang="en-US" dirty="0"/>
              <a:t>For BW  agents no separate </a:t>
            </a:r>
            <a:r>
              <a:rPr lang="en-US" dirty="0" smtClean="0"/>
              <a:t>establishment </a:t>
            </a:r>
            <a:r>
              <a:rPr lang="en-US" dirty="0"/>
              <a:t>needed  </a:t>
            </a:r>
          </a:p>
          <a:p>
            <a:pPr>
              <a:lnSpc>
                <a:spcPct val="80000"/>
              </a:lnSpc>
            </a:pPr>
            <a:r>
              <a:rPr lang="en-US" dirty="0"/>
              <a:t>Existing hospital labs require strengthening with </a:t>
            </a:r>
            <a:r>
              <a:rPr lang="en-US" dirty="0" smtClean="0"/>
              <a:t>equipment </a:t>
            </a:r>
            <a:r>
              <a:rPr lang="en-US" dirty="0"/>
              <a:t>and minimum training</a:t>
            </a:r>
          </a:p>
        </p:txBody>
      </p:sp>
      <p:sp>
        <p:nvSpPr>
          <p:cNvPr id="4" name="Slide Number Placeholder 5"/>
          <p:cNvSpPr>
            <a:spLocks noGrp="1"/>
          </p:cNvSpPr>
          <p:nvPr>
            <p:ph type="sldNum" sz="quarter" idx="12"/>
          </p:nvPr>
        </p:nvSpPr>
        <p:spPr/>
        <p:txBody>
          <a:bodyPr/>
          <a:lstStyle/>
          <a:p>
            <a:fld id="{3E860B0E-9BC4-4BE6-8258-BA6CAE0B0445}" type="slidenum">
              <a:rPr lang="en-US"/>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Laboratory Response Network(CDC)</a:t>
            </a:r>
            <a:endParaRPr lang="en-SG" dirty="0">
              <a:solidFill>
                <a:schemeClr val="tx2"/>
              </a:solidFill>
            </a:endParaRPr>
          </a:p>
        </p:txBody>
      </p:sp>
      <p:sp>
        <p:nvSpPr>
          <p:cNvPr id="3" name="Content Placeholder 2"/>
          <p:cNvSpPr>
            <a:spLocks noGrp="1"/>
          </p:cNvSpPr>
          <p:nvPr>
            <p:ph idx="1"/>
          </p:nvPr>
        </p:nvSpPr>
        <p:spPr/>
        <p:txBody>
          <a:bodyPr/>
          <a:lstStyle/>
          <a:p>
            <a:pPr>
              <a:buNone/>
            </a:pPr>
            <a:r>
              <a:rPr lang="en-US" dirty="0" smtClean="0"/>
              <a:t>Different level of laboratories</a:t>
            </a:r>
          </a:p>
          <a:p>
            <a:r>
              <a:rPr lang="en-US" dirty="0" smtClean="0"/>
              <a:t>Level A</a:t>
            </a:r>
          </a:p>
          <a:p>
            <a:r>
              <a:rPr lang="en-US" dirty="0" smtClean="0"/>
              <a:t>Level B</a:t>
            </a:r>
          </a:p>
          <a:p>
            <a:r>
              <a:rPr lang="en-US" dirty="0" smtClean="0"/>
              <a:t>Level C</a:t>
            </a:r>
          </a:p>
          <a:p>
            <a:r>
              <a:rPr lang="en-US" dirty="0" smtClean="0"/>
              <a:t>Level D</a:t>
            </a:r>
            <a:endParaRPr lang="en-SG"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4000" dirty="0" smtClean="0">
                <a:solidFill>
                  <a:schemeClr val="tx2"/>
                </a:solidFill>
              </a:rPr>
              <a:t>History of Biological Warfare</a:t>
            </a:r>
            <a:endParaRPr lang="en-GB" dirty="0">
              <a:solidFill>
                <a:srgbClr val="FF0000"/>
              </a:solidFill>
            </a:endParaRPr>
          </a:p>
        </p:txBody>
      </p:sp>
      <p:sp>
        <p:nvSpPr>
          <p:cNvPr id="6" name="Content Placeholder 5"/>
          <p:cNvSpPr>
            <a:spLocks noGrp="1"/>
          </p:cNvSpPr>
          <p:nvPr>
            <p:ph idx="1"/>
          </p:nvPr>
        </p:nvSpPr>
        <p:spPr/>
        <p:txBody>
          <a:bodyPr>
            <a:normAutofit lnSpcReduction="10000"/>
          </a:bodyPr>
          <a:lstStyle/>
          <a:p>
            <a:pPr algn="just"/>
            <a:r>
              <a:rPr lang="en-US" sz="3000" dirty="0" smtClean="0"/>
              <a:t>In ancient Greece, rotting animals were thrown into enemy wells.</a:t>
            </a:r>
          </a:p>
          <a:p>
            <a:pPr algn="just">
              <a:buNone/>
            </a:pPr>
            <a:endParaRPr lang="en-US" sz="3000" dirty="0" smtClean="0"/>
          </a:p>
          <a:p>
            <a:pPr algn="just">
              <a:lnSpc>
                <a:spcPct val="90000"/>
              </a:lnSpc>
            </a:pPr>
            <a:r>
              <a:rPr lang="en-GB" sz="3000" dirty="0" smtClean="0"/>
              <a:t>British during the war with Indians (1763) - “as an act of good will” gave blankets used by small pox victims to the Indians.</a:t>
            </a:r>
          </a:p>
          <a:p>
            <a:pPr algn="just">
              <a:lnSpc>
                <a:spcPct val="90000"/>
              </a:lnSpc>
              <a:buNone/>
            </a:pPr>
            <a:endParaRPr lang="en-GB" sz="3000" dirty="0" smtClean="0"/>
          </a:p>
          <a:p>
            <a:pPr algn="just">
              <a:lnSpc>
                <a:spcPct val="90000"/>
              </a:lnSpc>
            </a:pPr>
            <a:r>
              <a:rPr lang="en-US" sz="3000" dirty="0" smtClean="0"/>
              <a:t>In 1917, German govt. inoculated American horses and cattle bound for France from South America with </a:t>
            </a:r>
            <a:r>
              <a:rPr lang="en-US" sz="3000" dirty="0" err="1" smtClean="0"/>
              <a:t>Glanders</a:t>
            </a:r>
            <a:r>
              <a:rPr lang="en-US" sz="3000" dirty="0" smtClean="0"/>
              <a:t> disease.</a:t>
            </a:r>
          </a:p>
          <a:p>
            <a:pPr>
              <a:lnSpc>
                <a:spcPct val="90000"/>
              </a:lnSpc>
            </a:pPr>
            <a:endParaRPr lang="en-GB" sz="2400" dirty="0" smtClean="0"/>
          </a:p>
          <a:p>
            <a:endParaRPr lang="en-US" dirty="0" smtClean="0"/>
          </a:p>
          <a:p>
            <a:endParaRPr lang="en-SG" dirty="0"/>
          </a:p>
        </p:txBody>
      </p:sp>
      <p:sp>
        <p:nvSpPr>
          <p:cNvPr id="5" name="Slide Number Placeholder 5"/>
          <p:cNvSpPr>
            <a:spLocks noGrp="1"/>
          </p:cNvSpPr>
          <p:nvPr>
            <p:ph type="sldNum" sz="quarter" idx="12"/>
          </p:nvPr>
        </p:nvSpPr>
        <p:spPr/>
        <p:txBody>
          <a:bodyPr/>
          <a:lstStyle/>
          <a:p>
            <a:fld id="{359941AC-A7C1-42B6-808E-CEA68410A84C}" type="slidenum">
              <a:rPr lang="en-US"/>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20835" name="Rectangle 3"/>
          <p:cNvSpPr>
            <a:spLocks noGrp="1" noChangeArrowheads="1"/>
          </p:cNvSpPr>
          <p:nvPr>
            <p:ph idx="1"/>
          </p:nvPr>
        </p:nvSpPr>
        <p:spPr/>
        <p:txBody>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b="1" dirty="0"/>
              <a:t> </a:t>
            </a:r>
            <a:r>
              <a:rPr lang="en-US" sz="2800" b="1" dirty="0"/>
              <a:t>General precautions</a:t>
            </a:r>
          </a:p>
          <a:p>
            <a:pPr lvl="1">
              <a:lnSpc>
                <a:spcPct val="90000"/>
              </a:lnSpc>
              <a:buClr>
                <a:srgbClr val="006600"/>
              </a:buClr>
            </a:pPr>
            <a:r>
              <a:rPr lang="en-US" dirty="0"/>
              <a:t>Personal protection measures</a:t>
            </a:r>
          </a:p>
          <a:p>
            <a:pPr lvl="1">
              <a:lnSpc>
                <a:spcPct val="90000"/>
              </a:lnSpc>
              <a:buClr>
                <a:srgbClr val="006600"/>
              </a:buClr>
            </a:pPr>
            <a:r>
              <a:rPr lang="en-US" dirty="0"/>
              <a:t>Safe handling of Blood as for HIV</a:t>
            </a:r>
          </a:p>
          <a:p>
            <a:pPr lvl="1">
              <a:lnSpc>
                <a:spcPct val="90000"/>
              </a:lnSpc>
              <a:buClr>
                <a:srgbClr val="006600"/>
              </a:buClr>
            </a:pPr>
            <a:r>
              <a:rPr lang="en-US" dirty="0"/>
              <a:t>Vaccination, if available (</a:t>
            </a:r>
            <a:r>
              <a:rPr lang="en-US" dirty="0" err="1"/>
              <a:t>HBsAg</a:t>
            </a:r>
            <a:r>
              <a:rPr lang="en-US" dirty="0"/>
              <a:t>)</a:t>
            </a:r>
          </a:p>
          <a:p>
            <a:pPr lvl="1">
              <a:lnSpc>
                <a:spcPct val="90000"/>
              </a:lnSpc>
              <a:buClr>
                <a:srgbClr val="006600"/>
              </a:buClr>
            </a:pPr>
            <a:r>
              <a:rPr lang="en-US" dirty="0"/>
              <a:t>Samples in leak proof screw cap containers</a:t>
            </a:r>
          </a:p>
          <a:p>
            <a:pPr lvl="1">
              <a:lnSpc>
                <a:spcPct val="90000"/>
              </a:lnSpc>
              <a:buClr>
                <a:srgbClr val="006600"/>
              </a:buClr>
            </a:pPr>
            <a:r>
              <a:rPr lang="en-US" dirty="0"/>
              <a:t>Autoclave / Incineration of waste</a:t>
            </a:r>
          </a:p>
        </p:txBody>
      </p:sp>
      <p:sp>
        <p:nvSpPr>
          <p:cNvPr id="4" name="Slide Number Placeholder 5"/>
          <p:cNvSpPr>
            <a:spLocks noGrp="1"/>
          </p:cNvSpPr>
          <p:nvPr>
            <p:ph type="sldNum" sz="quarter" idx="12"/>
          </p:nvPr>
        </p:nvSpPr>
        <p:spPr/>
        <p:txBody>
          <a:bodyPr/>
          <a:lstStyle/>
          <a:p>
            <a:fld id="{C7A17F22-8E04-4A7F-B117-AD9590BDB38E}" type="slidenum">
              <a:rPr lang="en-US"/>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solidFill>
                  <a:schemeClr val="tx2"/>
                </a:solidFill>
              </a:rPr>
              <a:t>Specimen collection ...</a:t>
            </a:r>
            <a:endParaRPr lang="en-US" dirty="0">
              <a:solidFill>
                <a:schemeClr val="tx2"/>
              </a:solidFill>
              <a:latin typeface="+mn-lt"/>
            </a:endParaRPr>
          </a:p>
        </p:txBody>
      </p:sp>
      <p:sp>
        <p:nvSpPr>
          <p:cNvPr id="118787" name="Rectangle 3"/>
          <p:cNvSpPr>
            <a:spLocks noGrp="1" noChangeArrowheads="1"/>
          </p:cNvSpPr>
          <p:nvPr>
            <p:ph idx="1"/>
          </p:nvPr>
        </p:nvSpPr>
        <p:spPr/>
        <p:txBody>
          <a:bodyPr>
            <a:normAutofit/>
          </a:bodyPr>
          <a:lstStyle/>
          <a:p>
            <a:pPr>
              <a:lnSpc>
                <a:spcPct val="90000"/>
              </a:lnSpc>
              <a:buFont typeface="Monotype Sorts" pitchFamily="2" charset="2"/>
              <a:buNone/>
            </a:pPr>
            <a:r>
              <a:rPr lang="en-US" sz="2800" b="1" dirty="0" smtClean="0"/>
              <a:t>Environmental </a:t>
            </a:r>
            <a:r>
              <a:rPr lang="en-US" sz="2800" b="1" dirty="0"/>
              <a:t>samples (Bacteria)</a:t>
            </a:r>
          </a:p>
          <a:p>
            <a:pPr>
              <a:lnSpc>
                <a:spcPct val="90000"/>
              </a:lnSpc>
              <a:buFont typeface="Monotype Sorts" pitchFamily="2" charset="2"/>
              <a:buNone/>
            </a:pPr>
            <a:r>
              <a:rPr lang="en-US" sz="2800" b="1" dirty="0">
                <a:solidFill>
                  <a:srgbClr val="66CCFF"/>
                </a:solidFill>
                <a:latin typeface="Bookman Old Style" pitchFamily="18" charset="0"/>
              </a:rPr>
              <a:t>    </a:t>
            </a:r>
            <a:r>
              <a:rPr lang="en-US" sz="2800" dirty="0"/>
              <a:t>Air</a:t>
            </a:r>
          </a:p>
          <a:p>
            <a:pPr lvl="1">
              <a:lnSpc>
                <a:spcPct val="90000"/>
              </a:lnSpc>
              <a:buClr>
                <a:schemeClr val="accent1"/>
              </a:buClr>
              <a:buSzPct val="110000"/>
            </a:pPr>
            <a:r>
              <a:rPr lang="en-US" dirty="0"/>
              <a:t>Centrifugal Air sampler for </a:t>
            </a:r>
            <a:r>
              <a:rPr lang="en-US" dirty="0" smtClean="0"/>
              <a:t>plates </a:t>
            </a:r>
            <a:endParaRPr lang="en-US" dirty="0"/>
          </a:p>
          <a:p>
            <a:pPr lvl="1">
              <a:lnSpc>
                <a:spcPct val="90000"/>
              </a:lnSpc>
              <a:buClr>
                <a:schemeClr val="accent1"/>
              </a:buClr>
              <a:buSzPct val="110000"/>
            </a:pPr>
            <a:r>
              <a:rPr lang="en-US" dirty="0"/>
              <a:t>Bacterial culture on </a:t>
            </a:r>
            <a:r>
              <a:rPr lang="en-US" dirty="0" err="1"/>
              <a:t>Trypticase</a:t>
            </a:r>
            <a:r>
              <a:rPr lang="en-US" dirty="0"/>
              <a:t> Soy agar</a:t>
            </a:r>
          </a:p>
          <a:p>
            <a:pPr lvl="1">
              <a:lnSpc>
                <a:spcPct val="90000"/>
              </a:lnSpc>
              <a:buClr>
                <a:srgbClr val="006600"/>
              </a:buClr>
              <a:buFontTx/>
              <a:buNone/>
            </a:pPr>
            <a:r>
              <a:rPr lang="en-US" dirty="0"/>
              <a:t>Water</a:t>
            </a:r>
          </a:p>
          <a:p>
            <a:pPr lvl="1">
              <a:lnSpc>
                <a:spcPct val="90000"/>
              </a:lnSpc>
              <a:buClr>
                <a:schemeClr val="accent1"/>
              </a:buClr>
              <a:buSzPct val="110000"/>
            </a:pPr>
            <a:r>
              <a:rPr lang="en-US" dirty="0"/>
              <a:t>Membrane filtration</a:t>
            </a:r>
          </a:p>
          <a:p>
            <a:pPr lvl="1">
              <a:lnSpc>
                <a:spcPct val="90000"/>
              </a:lnSpc>
              <a:buClr>
                <a:schemeClr val="accent1"/>
              </a:buClr>
              <a:buSzPct val="110000"/>
            </a:pPr>
            <a:r>
              <a:rPr lang="en-US" dirty="0"/>
              <a:t>Bacterial Culture of membrane</a:t>
            </a:r>
          </a:p>
        </p:txBody>
      </p:sp>
      <p:sp>
        <p:nvSpPr>
          <p:cNvPr id="4" name="Slide Number Placeholder 5"/>
          <p:cNvSpPr>
            <a:spLocks noGrp="1"/>
          </p:cNvSpPr>
          <p:nvPr>
            <p:ph type="sldNum" sz="quarter" idx="12"/>
          </p:nvPr>
        </p:nvSpPr>
        <p:spPr/>
        <p:txBody>
          <a:bodyPr/>
          <a:lstStyle/>
          <a:p>
            <a:fld id="{7B6FBB8E-EBF6-462D-BC93-550C80B0AE87}" type="slidenum">
              <a:rPr lang="en-US"/>
              <a:pPr/>
              <a:t>61</a:t>
            </a:fld>
            <a:endParaRPr 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16739" name="Rectangle 3"/>
          <p:cNvSpPr>
            <a:spLocks noGrp="1" noChangeArrowheads="1"/>
          </p:cNvSpPr>
          <p:nvPr>
            <p:ph idx="1"/>
          </p:nvPr>
        </p:nvSpPr>
        <p:spPr/>
        <p:txBody>
          <a:bodyPr>
            <a:normAutofit/>
          </a:bodyPr>
          <a:lstStyle/>
          <a:p>
            <a:pPr>
              <a:lnSpc>
                <a:spcPct val="90000"/>
              </a:lnSpc>
              <a:buFont typeface="Monotype Sorts" pitchFamily="2" charset="2"/>
              <a:buNone/>
            </a:pPr>
            <a:r>
              <a:rPr lang="en-US" sz="2800" b="1" dirty="0" smtClean="0"/>
              <a:t>Environmental </a:t>
            </a:r>
            <a:r>
              <a:rPr lang="en-US" sz="2800" b="1" dirty="0"/>
              <a:t>samples (Bacteria)</a:t>
            </a:r>
          </a:p>
          <a:p>
            <a:pPr>
              <a:lnSpc>
                <a:spcPct val="90000"/>
              </a:lnSpc>
              <a:buFont typeface="Monotype Sorts" pitchFamily="2" charset="2"/>
              <a:buNone/>
            </a:pPr>
            <a:r>
              <a:rPr lang="en-US" sz="2800" dirty="0"/>
              <a:t>	Anthrax powders’ in periphery</a:t>
            </a:r>
          </a:p>
          <a:p>
            <a:pPr lvl="1">
              <a:lnSpc>
                <a:spcPct val="90000"/>
              </a:lnSpc>
              <a:buClr>
                <a:schemeClr val="accent1"/>
              </a:buClr>
              <a:buSzPct val="110000"/>
            </a:pPr>
            <a:r>
              <a:rPr lang="en-US" dirty="0"/>
              <a:t>Avoid opening of suspected letters in open</a:t>
            </a:r>
          </a:p>
          <a:p>
            <a:pPr lvl="1">
              <a:lnSpc>
                <a:spcPct val="90000"/>
              </a:lnSpc>
              <a:buClr>
                <a:schemeClr val="accent1"/>
              </a:buClr>
              <a:buSzPct val="110000"/>
            </a:pPr>
            <a:r>
              <a:rPr lang="en-US" dirty="0"/>
              <a:t>Gloves and masks (moistened)</a:t>
            </a:r>
          </a:p>
          <a:p>
            <a:pPr lvl="1">
              <a:lnSpc>
                <a:spcPct val="90000"/>
              </a:lnSpc>
              <a:buClr>
                <a:schemeClr val="accent1"/>
              </a:buClr>
              <a:buSzPct val="110000"/>
            </a:pPr>
            <a:r>
              <a:rPr lang="en-US" dirty="0"/>
              <a:t>Not under a fan or near window, closed room</a:t>
            </a:r>
          </a:p>
          <a:p>
            <a:pPr lvl="1">
              <a:lnSpc>
                <a:spcPct val="90000"/>
              </a:lnSpc>
              <a:buClr>
                <a:schemeClr val="accent1"/>
              </a:buClr>
              <a:buSzPct val="110000"/>
            </a:pPr>
            <a:r>
              <a:rPr lang="en-US" dirty="0"/>
              <a:t>None else in room, hold breath while opening</a:t>
            </a:r>
          </a:p>
          <a:p>
            <a:pPr lvl="1">
              <a:lnSpc>
                <a:spcPct val="90000"/>
              </a:lnSpc>
              <a:buClr>
                <a:schemeClr val="accent1"/>
              </a:buClr>
              <a:buSzPct val="110000"/>
            </a:pPr>
            <a:r>
              <a:rPr lang="en-US" dirty="0"/>
              <a:t>Scissors to gently cut open letters, ‘peep’ for suspicious powders. If present quickly seal and send to Ref lab. </a:t>
            </a:r>
          </a:p>
        </p:txBody>
      </p:sp>
      <p:sp>
        <p:nvSpPr>
          <p:cNvPr id="4" name="Slide Number Placeholder 5"/>
          <p:cNvSpPr>
            <a:spLocks noGrp="1"/>
          </p:cNvSpPr>
          <p:nvPr>
            <p:ph type="sldNum" sz="quarter" idx="12"/>
          </p:nvPr>
        </p:nvSpPr>
        <p:spPr/>
        <p:txBody>
          <a:bodyPr/>
          <a:lstStyle/>
          <a:p>
            <a:fld id="{2BC3440D-7406-4A6D-982D-BEE1931117FD}" type="slidenum">
              <a:rPr lang="en-US"/>
              <a:pPr/>
              <a:t>62</a:t>
            </a:fld>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15715" name="Rectangle 3"/>
          <p:cNvSpPr>
            <a:spLocks noGrp="1" noChangeArrowheads="1"/>
          </p:cNvSpPr>
          <p:nvPr>
            <p:ph idx="1"/>
          </p:nvPr>
        </p:nvSpPr>
        <p:spPr/>
        <p:txBody>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b="1" dirty="0">
                <a:solidFill>
                  <a:schemeClr val="accent1"/>
                </a:solidFill>
              </a:rPr>
              <a:t> </a:t>
            </a:r>
            <a:r>
              <a:rPr lang="en-US" sz="3600" b="1" dirty="0"/>
              <a:t>Patient samples </a:t>
            </a:r>
            <a:r>
              <a:rPr lang="en-US" sz="2400" b="1" dirty="0"/>
              <a:t> </a:t>
            </a:r>
            <a:endParaRPr lang="en-US" sz="2800" b="1" dirty="0"/>
          </a:p>
          <a:p>
            <a:pPr lvl="1">
              <a:lnSpc>
                <a:spcPct val="90000"/>
              </a:lnSpc>
            </a:pPr>
            <a:r>
              <a:rPr lang="en-US" sz="2400" dirty="0"/>
              <a:t>Syndromic approach</a:t>
            </a:r>
          </a:p>
          <a:p>
            <a:pPr lvl="1">
              <a:lnSpc>
                <a:spcPct val="90000"/>
              </a:lnSpc>
            </a:pPr>
            <a:r>
              <a:rPr lang="en-US" sz="2400" dirty="0"/>
              <a:t>Two samples preferred - one of bacterial agents, one for viral agents</a:t>
            </a:r>
          </a:p>
          <a:p>
            <a:pPr lvl="1">
              <a:lnSpc>
                <a:spcPct val="90000"/>
              </a:lnSpc>
              <a:buClr>
                <a:srgbClr val="006600"/>
              </a:buClr>
              <a:buFontTx/>
              <a:buNone/>
            </a:pPr>
            <a:r>
              <a:rPr lang="en-US" sz="2400" dirty="0">
                <a:solidFill>
                  <a:srgbClr val="C00000"/>
                </a:solidFill>
              </a:rPr>
              <a:t> </a:t>
            </a:r>
            <a:r>
              <a:rPr lang="en-US" dirty="0">
                <a:solidFill>
                  <a:srgbClr val="C00000"/>
                </a:solidFill>
              </a:rPr>
              <a:t>Respiratory Syndrome</a:t>
            </a:r>
          </a:p>
          <a:p>
            <a:pPr lvl="1">
              <a:lnSpc>
                <a:spcPct val="90000"/>
              </a:lnSpc>
              <a:buClr>
                <a:srgbClr val="006600"/>
              </a:buClr>
              <a:buFontTx/>
              <a:buNone/>
            </a:pPr>
            <a:endParaRPr lang="en-US" b="1" dirty="0"/>
          </a:p>
        </p:txBody>
      </p:sp>
      <p:sp>
        <p:nvSpPr>
          <p:cNvPr id="8" name="Slide Number Placeholder 5"/>
          <p:cNvSpPr>
            <a:spLocks noGrp="1"/>
          </p:cNvSpPr>
          <p:nvPr>
            <p:ph type="sldNum" sz="quarter" idx="12"/>
          </p:nvPr>
        </p:nvSpPr>
        <p:spPr/>
        <p:txBody>
          <a:bodyPr/>
          <a:lstStyle/>
          <a:p>
            <a:fld id="{5B53D2CD-D47C-448B-93EE-66643BDE5E8A}" type="slidenum">
              <a:rPr lang="en-US"/>
              <a:pPr/>
              <a:t>63</a:t>
            </a:fld>
            <a:endParaRPr lang="en-US"/>
          </a:p>
        </p:txBody>
      </p:sp>
      <p:sp>
        <p:nvSpPr>
          <p:cNvPr id="115716" name="Text Box 4"/>
          <p:cNvSpPr txBox="1">
            <a:spLocks noChangeArrowheads="1"/>
          </p:cNvSpPr>
          <p:nvPr/>
        </p:nvSpPr>
        <p:spPr bwMode="auto">
          <a:xfrm>
            <a:off x="1371600" y="4114800"/>
            <a:ext cx="2895600" cy="396875"/>
          </a:xfrm>
          <a:prstGeom prst="rect">
            <a:avLst/>
          </a:prstGeom>
          <a:noFill/>
          <a:ln w="9525">
            <a:noFill/>
            <a:miter lim="800000"/>
            <a:headEnd/>
            <a:tailEnd/>
          </a:ln>
          <a:effectLst/>
        </p:spPr>
        <p:txBody>
          <a:bodyPr>
            <a:spAutoFit/>
          </a:bodyPr>
          <a:lstStyle/>
          <a:p>
            <a:pPr>
              <a:spcBef>
                <a:spcPct val="50000"/>
              </a:spcBef>
            </a:pPr>
            <a:r>
              <a:rPr lang="en-US" sz="2000" dirty="0">
                <a:solidFill>
                  <a:schemeClr val="accent1"/>
                </a:solidFill>
                <a:latin typeface="Bookman Old Style" pitchFamily="18" charset="0"/>
              </a:rPr>
              <a:t>Suspected organism</a:t>
            </a:r>
            <a:endParaRPr lang="en-US" b="0" dirty="0">
              <a:solidFill>
                <a:schemeClr val="accent1"/>
              </a:solidFill>
            </a:endParaRPr>
          </a:p>
        </p:txBody>
      </p:sp>
      <p:sp>
        <p:nvSpPr>
          <p:cNvPr id="115717" name="Text Box 5"/>
          <p:cNvSpPr txBox="1">
            <a:spLocks noChangeArrowheads="1"/>
          </p:cNvSpPr>
          <p:nvPr/>
        </p:nvSpPr>
        <p:spPr bwMode="auto">
          <a:xfrm>
            <a:off x="4267200" y="4114800"/>
            <a:ext cx="2895600" cy="400110"/>
          </a:xfrm>
          <a:prstGeom prst="rect">
            <a:avLst/>
          </a:prstGeom>
          <a:noFill/>
          <a:ln w="9525">
            <a:noFill/>
            <a:miter lim="800000"/>
            <a:headEnd/>
            <a:tailEnd/>
          </a:ln>
          <a:effectLst/>
        </p:spPr>
        <p:txBody>
          <a:bodyPr>
            <a:spAutoFit/>
          </a:bodyPr>
          <a:lstStyle/>
          <a:p>
            <a:pPr algn="ctr">
              <a:spcBef>
                <a:spcPct val="50000"/>
              </a:spcBef>
            </a:pPr>
            <a:r>
              <a:rPr lang="en-US" dirty="0">
                <a:solidFill>
                  <a:schemeClr val="accent1"/>
                </a:solidFill>
              </a:rPr>
              <a:t> </a:t>
            </a:r>
            <a:r>
              <a:rPr lang="en-US" sz="2000" dirty="0">
                <a:solidFill>
                  <a:schemeClr val="accent1"/>
                </a:solidFill>
                <a:latin typeface="Bookman Old Style" pitchFamily="18" charset="0"/>
              </a:rPr>
              <a:t>Samples</a:t>
            </a:r>
            <a:r>
              <a:rPr lang="en-US" dirty="0">
                <a:solidFill>
                  <a:schemeClr val="accent1"/>
                </a:solidFill>
                <a:latin typeface="Bookman Old Style" pitchFamily="18" charset="0"/>
              </a:rPr>
              <a:t> </a:t>
            </a:r>
            <a:endParaRPr lang="en-US" b="0" dirty="0">
              <a:solidFill>
                <a:schemeClr val="accent1"/>
              </a:solidFill>
            </a:endParaRPr>
          </a:p>
        </p:txBody>
      </p:sp>
      <p:sp>
        <p:nvSpPr>
          <p:cNvPr id="115718" name="Text Box 6"/>
          <p:cNvSpPr txBox="1">
            <a:spLocks noChangeArrowheads="1"/>
          </p:cNvSpPr>
          <p:nvPr/>
        </p:nvSpPr>
        <p:spPr bwMode="auto">
          <a:xfrm>
            <a:off x="1371600" y="4343400"/>
            <a:ext cx="2895600" cy="1449628"/>
          </a:xfrm>
          <a:prstGeom prst="rect">
            <a:avLst/>
          </a:prstGeom>
          <a:noFill/>
          <a:ln w="9525">
            <a:noFill/>
            <a:miter lim="800000"/>
            <a:headEnd/>
            <a:tailEnd/>
          </a:ln>
          <a:effectLst/>
        </p:spPr>
        <p:txBody>
          <a:bodyPr>
            <a:spAutoFit/>
          </a:bodyPr>
          <a:lstStyle/>
          <a:p>
            <a:pPr>
              <a:lnSpc>
                <a:spcPct val="40000"/>
              </a:lnSpc>
              <a:spcBef>
                <a:spcPct val="50000"/>
              </a:spcBef>
            </a:pPr>
            <a:endParaRPr lang="en-US" i="1" dirty="0">
              <a:solidFill>
                <a:srgbClr val="1F05DF"/>
              </a:solidFill>
            </a:endParaRPr>
          </a:p>
          <a:p>
            <a:pPr>
              <a:lnSpc>
                <a:spcPct val="40000"/>
              </a:lnSpc>
              <a:spcBef>
                <a:spcPct val="50000"/>
              </a:spcBef>
            </a:pPr>
            <a:r>
              <a:rPr lang="en-US" i="1" dirty="0" smtClean="0">
                <a:solidFill>
                  <a:schemeClr val="tx2"/>
                </a:solidFill>
                <a:latin typeface="Bookman Old Style" pitchFamily="18" charset="0"/>
              </a:rPr>
              <a:t>B. </a:t>
            </a:r>
            <a:r>
              <a:rPr lang="en-US" i="1" dirty="0">
                <a:solidFill>
                  <a:schemeClr val="tx2"/>
                </a:solidFill>
                <a:latin typeface="Bookman Old Style" pitchFamily="18" charset="0"/>
              </a:rPr>
              <a:t>anthracis</a:t>
            </a:r>
          </a:p>
          <a:p>
            <a:pPr>
              <a:lnSpc>
                <a:spcPct val="40000"/>
              </a:lnSpc>
              <a:spcBef>
                <a:spcPct val="50000"/>
              </a:spcBef>
            </a:pPr>
            <a:r>
              <a:rPr lang="en-US" i="1" dirty="0" smtClean="0">
                <a:solidFill>
                  <a:schemeClr val="tx2"/>
                </a:solidFill>
                <a:latin typeface="Bookman Old Style" pitchFamily="18" charset="0"/>
              </a:rPr>
              <a:t>Y. </a:t>
            </a:r>
            <a:r>
              <a:rPr lang="en-US" i="1" dirty="0" err="1" smtClean="0">
                <a:solidFill>
                  <a:schemeClr val="tx2"/>
                </a:solidFill>
                <a:latin typeface="Bookman Old Style" pitchFamily="18" charset="0"/>
              </a:rPr>
              <a:t>pestis</a:t>
            </a:r>
            <a:endParaRPr lang="en-US" i="1" dirty="0">
              <a:solidFill>
                <a:schemeClr val="tx2"/>
              </a:solidFill>
              <a:latin typeface="Bookman Old Style" pitchFamily="18" charset="0"/>
            </a:endParaRPr>
          </a:p>
          <a:p>
            <a:pPr>
              <a:lnSpc>
                <a:spcPct val="40000"/>
              </a:lnSpc>
              <a:spcBef>
                <a:spcPct val="50000"/>
              </a:spcBef>
            </a:pPr>
            <a:r>
              <a:rPr lang="en-US" i="1" dirty="0" err="1">
                <a:solidFill>
                  <a:schemeClr val="tx2"/>
                </a:solidFill>
                <a:latin typeface="Bookman Old Style" pitchFamily="18" charset="0"/>
              </a:rPr>
              <a:t>Fr.tularensis</a:t>
            </a:r>
            <a:endParaRPr lang="en-US" i="1" dirty="0">
              <a:solidFill>
                <a:schemeClr val="tx2"/>
              </a:solidFill>
              <a:latin typeface="Bookman Old Style" pitchFamily="18" charset="0"/>
            </a:endParaRPr>
          </a:p>
          <a:p>
            <a:pPr>
              <a:lnSpc>
                <a:spcPct val="40000"/>
              </a:lnSpc>
              <a:spcBef>
                <a:spcPct val="50000"/>
              </a:spcBef>
            </a:pPr>
            <a:r>
              <a:rPr lang="en-US" i="1" dirty="0">
                <a:solidFill>
                  <a:schemeClr val="tx2"/>
                </a:solidFill>
                <a:latin typeface="Bookman Old Style" pitchFamily="18" charset="0"/>
              </a:rPr>
              <a:t>C. </a:t>
            </a:r>
            <a:r>
              <a:rPr lang="en-US" i="1" dirty="0" err="1">
                <a:solidFill>
                  <a:schemeClr val="tx2"/>
                </a:solidFill>
                <a:latin typeface="Bookman Old Style" pitchFamily="18" charset="0"/>
              </a:rPr>
              <a:t>burnetti</a:t>
            </a:r>
            <a:endParaRPr lang="en-US" i="1" dirty="0">
              <a:solidFill>
                <a:schemeClr val="tx2"/>
              </a:solidFill>
              <a:latin typeface="Bookman Old Style" pitchFamily="18" charset="0"/>
            </a:endParaRPr>
          </a:p>
          <a:p>
            <a:pPr>
              <a:lnSpc>
                <a:spcPct val="40000"/>
              </a:lnSpc>
              <a:spcBef>
                <a:spcPct val="50000"/>
              </a:spcBef>
            </a:pPr>
            <a:r>
              <a:rPr lang="en-US" i="1" dirty="0">
                <a:solidFill>
                  <a:schemeClr val="tx2"/>
                </a:solidFill>
                <a:latin typeface="Bookman Old Style" pitchFamily="18" charset="0"/>
              </a:rPr>
              <a:t>Adenoviruses</a:t>
            </a:r>
            <a:endParaRPr lang="en-US" sz="2000" b="0" dirty="0">
              <a:solidFill>
                <a:schemeClr val="tx2"/>
              </a:solidFill>
            </a:endParaRPr>
          </a:p>
        </p:txBody>
      </p:sp>
      <p:sp>
        <p:nvSpPr>
          <p:cNvPr id="115719" name="Text Box 7"/>
          <p:cNvSpPr txBox="1">
            <a:spLocks noChangeArrowheads="1"/>
          </p:cNvSpPr>
          <p:nvPr/>
        </p:nvSpPr>
        <p:spPr bwMode="auto">
          <a:xfrm>
            <a:off x="4953000" y="4648200"/>
            <a:ext cx="3352800" cy="1295739"/>
          </a:xfrm>
          <a:prstGeom prst="rect">
            <a:avLst/>
          </a:prstGeom>
          <a:noFill/>
          <a:ln w="9525">
            <a:noFill/>
            <a:miter lim="800000"/>
            <a:headEnd/>
            <a:tailEnd/>
          </a:ln>
          <a:effectLst/>
        </p:spPr>
        <p:txBody>
          <a:bodyPr>
            <a:spAutoFit/>
          </a:bodyPr>
          <a:lstStyle/>
          <a:p>
            <a:pPr>
              <a:lnSpc>
                <a:spcPct val="60000"/>
              </a:lnSpc>
              <a:spcBef>
                <a:spcPct val="50000"/>
              </a:spcBef>
            </a:pPr>
            <a:r>
              <a:rPr lang="en-US" dirty="0">
                <a:latin typeface="Bookman Old Style" pitchFamily="18" charset="0"/>
              </a:rPr>
              <a:t>Sputum</a:t>
            </a:r>
          </a:p>
          <a:p>
            <a:pPr>
              <a:lnSpc>
                <a:spcPct val="60000"/>
              </a:lnSpc>
              <a:spcBef>
                <a:spcPct val="50000"/>
              </a:spcBef>
            </a:pPr>
            <a:r>
              <a:rPr lang="en-US" dirty="0">
                <a:latin typeface="Bookman Old Style" pitchFamily="18" charset="0"/>
              </a:rPr>
              <a:t>Throat washings  </a:t>
            </a:r>
          </a:p>
          <a:p>
            <a:pPr>
              <a:lnSpc>
                <a:spcPct val="70000"/>
              </a:lnSpc>
              <a:spcBef>
                <a:spcPct val="50000"/>
              </a:spcBef>
            </a:pPr>
            <a:r>
              <a:rPr lang="en-US" dirty="0">
                <a:latin typeface="Bookman Old Style" pitchFamily="18" charset="0"/>
              </a:rPr>
              <a:t>Blood</a:t>
            </a:r>
            <a:r>
              <a:rPr lang="en-US" sz="2800" dirty="0"/>
              <a:t> </a:t>
            </a:r>
            <a:r>
              <a:rPr lang="en-US" sz="2000" dirty="0"/>
              <a:t>for culture </a:t>
            </a:r>
            <a:br>
              <a:rPr lang="en-US" sz="2000" dirty="0"/>
            </a:br>
            <a:r>
              <a:rPr lang="en-US" sz="2000" dirty="0"/>
              <a:t>(5 ml)</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C7503B5-C8F5-498D-8843-0DD1B4C95DC0}" type="slidenum">
              <a:rPr lang="en-US"/>
              <a:pPr/>
              <a:t>64</a:t>
            </a:fld>
            <a:endParaRPr lang="en-US"/>
          </a:p>
        </p:txBody>
      </p:sp>
      <p:sp>
        <p:nvSpPr>
          <p:cNvPr id="113666"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13667" name="Rectangle 3"/>
          <p:cNvSpPr>
            <a:spLocks noGrp="1" noChangeArrowheads="1"/>
          </p:cNvSpPr>
          <p:nvPr>
            <p:ph type="body" idx="1"/>
          </p:nvPr>
        </p:nvSpPr>
        <p:spPr>
          <a:xfrm>
            <a:off x="685800" y="1981200"/>
            <a:ext cx="8077200" cy="4343400"/>
          </a:xfrm>
        </p:spPr>
        <p:txBody>
          <a:bodyPr>
            <a:normAutofit lnSpcReduction="10000"/>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sz="4000" b="1" dirty="0"/>
              <a:t>Fever syndrome... </a:t>
            </a:r>
            <a:r>
              <a:rPr lang="en-US" sz="2400" b="1" dirty="0"/>
              <a:t> </a:t>
            </a:r>
            <a:endParaRPr lang="en-US" sz="2800" b="1" dirty="0"/>
          </a:p>
          <a:p>
            <a:pPr lvl="1">
              <a:lnSpc>
                <a:spcPct val="110000"/>
              </a:lnSpc>
              <a:buFontTx/>
              <a:buNone/>
            </a:pPr>
            <a:r>
              <a:rPr lang="en-US" sz="3200" i="1" dirty="0">
                <a:solidFill>
                  <a:srgbClr val="C00000"/>
                </a:solidFill>
              </a:rPr>
              <a:t>Fever with altered </a:t>
            </a:r>
            <a:r>
              <a:rPr lang="en-US" sz="3200" i="1" dirty="0" err="1">
                <a:solidFill>
                  <a:srgbClr val="C00000"/>
                </a:solidFill>
              </a:rPr>
              <a:t>sensorium</a:t>
            </a:r>
            <a:endParaRPr lang="en-US" dirty="0">
              <a:solidFill>
                <a:srgbClr val="C00000"/>
              </a:solidFill>
            </a:endParaRPr>
          </a:p>
          <a:p>
            <a:pPr lvl="1">
              <a:lnSpc>
                <a:spcPct val="110000"/>
              </a:lnSpc>
              <a:buFontTx/>
              <a:buNone/>
            </a:pPr>
            <a:r>
              <a:rPr lang="en-US" dirty="0">
                <a:solidFill>
                  <a:schemeClr val="accent1"/>
                </a:solidFill>
              </a:rPr>
              <a:t>Suspected 			Samples</a:t>
            </a:r>
          </a:p>
          <a:p>
            <a:pPr lvl="1">
              <a:lnSpc>
                <a:spcPct val="60000"/>
              </a:lnSpc>
              <a:buFontTx/>
              <a:buNone/>
            </a:pPr>
            <a:r>
              <a:rPr lang="en-US" dirty="0">
                <a:solidFill>
                  <a:schemeClr val="accent1"/>
                </a:solidFill>
              </a:rPr>
              <a:t>organisms</a:t>
            </a:r>
          </a:p>
          <a:p>
            <a:pPr lvl="1">
              <a:lnSpc>
                <a:spcPct val="60000"/>
              </a:lnSpc>
              <a:buFontTx/>
              <a:buNone/>
            </a:pPr>
            <a:endParaRPr lang="en-US" sz="2400" dirty="0"/>
          </a:p>
          <a:p>
            <a:pPr lvl="1">
              <a:lnSpc>
                <a:spcPct val="80000"/>
              </a:lnSpc>
              <a:buFontTx/>
              <a:buNone/>
            </a:pPr>
            <a:r>
              <a:rPr lang="en-US" sz="2400" i="1" dirty="0"/>
              <a:t>JE Virus			 	Blood / serum</a:t>
            </a:r>
          </a:p>
          <a:p>
            <a:pPr lvl="1">
              <a:lnSpc>
                <a:spcPct val="80000"/>
              </a:lnSpc>
              <a:buFontTx/>
              <a:buNone/>
            </a:pPr>
            <a:r>
              <a:rPr lang="en-US" sz="2400" i="1" dirty="0"/>
              <a:t>Eastern /Western 		</a:t>
            </a:r>
            <a:r>
              <a:rPr lang="en-US" sz="2400" i="1" dirty="0" smtClean="0"/>
              <a:t>              CSF </a:t>
            </a:r>
            <a:endParaRPr lang="en-US" sz="2400" i="1" dirty="0"/>
          </a:p>
          <a:p>
            <a:pPr lvl="1">
              <a:lnSpc>
                <a:spcPct val="80000"/>
              </a:lnSpc>
              <a:buFontTx/>
              <a:buNone/>
            </a:pPr>
            <a:r>
              <a:rPr lang="en-US" sz="2400" i="1" dirty="0"/>
              <a:t>equine encephalitis			</a:t>
            </a:r>
          </a:p>
          <a:p>
            <a:pPr lvl="1">
              <a:lnSpc>
                <a:spcPct val="90000"/>
              </a:lnSpc>
              <a:buFontTx/>
              <a:buNone/>
            </a:pPr>
            <a:r>
              <a:rPr lang="en-US" sz="2400" i="1" dirty="0"/>
              <a:t>Yellow fever			 </a:t>
            </a:r>
            <a:endParaRPr lang="en-US" sz="2000" i="1" dirty="0"/>
          </a:p>
          <a:p>
            <a:pPr lvl="1">
              <a:lnSpc>
                <a:spcPct val="90000"/>
              </a:lnSpc>
              <a:buFontTx/>
              <a:buNone/>
            </a:pPr>
            <a:endParaRPr lang="en-US" sz="2000" b="1" i="1" dirty="0">
              <a:latin typeface="Bookman Old Style" pitchFamily="18" charset="0"/>
            </a:endParaRPr>
          </a:p>
          <a:p>
            <a:pPr lvl="1">
              <a:lnSpc>
                <a:spcPct val="90000"/>
              </a:lnSpc>
              <a:buFontTx/>
              <a:buNone/>
            </a:pPr>
            <a:r>
              <a:rPr lang="en-US" sz="2400" b="1" i="1" dirty="0">
                <a:latin typeface="Bookman Old Style" pitchFamily="18" charset="0"/>
              </a:rPr>
              <a: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11619" name="Rectangle 3"/>
          <p:cNvSpPr>
            <a:spLocks noGrp="1" noChangeArrowheads="1"/>
          </p:cNvSpPr>
          <p:nvPr>
            <p:ph idx="1"/>
          </p:nvPr>
        </p:nvSpPr>
        <p:spPr/>
        <p:txBody>
          <a:bodyPr>
            <a:normAutofit fontScale="92500" lnSpcReduction="10000"/>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dirty="0"/>
              <a:t> </a:t>
            </a:r>
            <a:r>
              <a:rPr lang="en-US" sz="4000" dirty="0"/>
              <a:t>Fever syndrome... </a:t>
            </a:r>
            <a:r>
              <a:rPr lang="en-US" sz="2400" dirty="0"/>
              <a:t> </a:t>
            </a:r>
            <a:endParaRPr lang="en-US" sz="2800" dirty="0"/>
          </a:p>
          <a:p>
            <a:pPr lvl="1">
              <a:lnSpc>
                <a:spcPct val="110000"/>
              </a:lnSpc>
              <a:buFontTx/>
              <a:buNone/>
            </a:pPr>
            <a:r>
              <a:rPr lang="en-US" sz="3200" i="1" dirty="0">
                <a:solidFill>
                  <a:srgbClr val="C00000"/>
                </a:solidFill>
              </a:rPr>
              <a:t>Fever with </a:t>
            </a:r>
            <a:r>
              <a:rPr lang="en-US" sz="3200" i="1" dirty="0" smtClean="0">
                <a:solidFill>
                  <a:srgbClr val="C00000"/>
                </a:solidFill>
              </a:rPr>
              <a:t>hemorrhages</a:t>
            </a:r>
            <a:endParaRPr lang="en-US" dirty="0">
              <a:solidFill>
                <a:srgbClr val="C00000"/>
              </a:solidFill>
            </a:endParaRPr>
          </a:p>
          <a:p>
            <a:pPr lvl="1">
              <a:lnSpc>
                <a:spcPct val="110000"/>
              </a:lnSpc>
              <a:buFontTx/>
              <a:buNone/>
            </a:pPr>
            <a:r>
              <a:rPr lang="en-US" dirty="0">
                <a:solidFill>
                  <a:schemeClr val="accent1"/>
                </a:solidFill>
              </a:rPr>
              <a:t>Suspected 			Samples</a:t>
            </a:r>
          </a:p>
          <a:p>
            <a:pPr lvl="1">
              <a:lnSpc>
                <a:spcPct val="60000"/>
              </a:lnSpc>
              <a:buFontTx/>
              <a:buNone/>
            </a:pPr>
            <a:r>
              <a:rPr lang="en-US" dirty="0">
                <a:solidFill>
                  <a:schemeClr val="accent1"/>
                </a:solidFill>
              </a:rPr>
              <a:t>organisms</a:t>
            </a:r>
          </a:p>
          <a:p>
            <a:pPr lvl="1">
              <a:lnSpc>
                <a:spcPct val="60000"/>
              </a:lnSpc>
              <a:buFontTx/>
              <a:buNone/>
            </a:pPr>
            <a:endParaRPr lang="en-US" sz="2400" dirty="0"/>
          </a:p>
          <a:p>
            <a:pPr lvl="1">
              <a:lnSpc>
                <a:spcPct val="80000"/>
              </a:lnSpc>
              <a:buFontTx/>
              <a:buNone/>
            </a:pPr>
            <a:r>
              <a:rPr lang="en-US" sz="2400" i="1" dirty="0"/>
              <a:t>Yellow fever  		 	Blood / serum</a:t>
            </a:r>
          </a:p>
          <a:p>
            <a:pPr lvl="1">
              <a:lnSpc>
                <a:spcPct val="80000"/>
              </a:lnSpc>
              <a:buFontTx/>
              <a:buNone/>
            </a:pPr>
            <a:r>
              <a:rPr lang="en-US" sz="2400" i="1" dirty="0"/>
              <a:t>Dengue </a:t>
            </a:r>
            <a:r>
              <a:rPr lang="en-US" sz="2400" i="1" dirty="0" smtClean="0"/>
              <a:t>Hemorrhagic </a:t>
            </a:r>
            <a:r>
              <a:rPr lang="en-US" sz="2400" i="1" dirty="0"/>
              <a:t>fever 		CSF </a:t>
            </a:r>
          </a:p>
          <a:p>
            <a:pPr lvl="1">
              <a:lnSpc>
                <a:spcPct val="80000"/>
              </a:lnSpc>
              <a:buFontTx/>
              <a:buNone/>
            </a:pPr>
            <a:r>
              <a:rPr lang="en-US" sz="2400" i="1" dirty="0"/>
              <a:t>Lassa fever 			</a:t>
            </a:r>
            <a:r>
              <a:rPr lang="en-US" sz="2400" i="1" dirty="0" smtClean="0"/>
              <a:t>               Lung </a:t>
            </a:r>
            <a:r>
              <a:rPr lang="en-US" sz="2400" i="1" dirty="0"/>
              <a:t>washing</a:t>
            </a:r>
          </a:p>
          <a:p>
            <a:pPr lvl="1">
              <a:lnSpc>
                <a:spcPct val="80000"/>
              </a:lnSpc>
              <a:buFontTx/>
              <a:buNone/>
            </a:pPr>
            <a:r>
              <a:rPr lang="en-US" sz="2400" i="1" dirty="0"/>
              <a:t>Ebola, Marburg		</a:t>
            </a:r>
          </a:p>
          <a:p>
            <a:pPr lvl="1">
              <a:lnSpc>
                <a:spcPct val="90000"/>
              </a:lnSpc>
              <a:buFontTx/>
              <a:buNone/>
            </a:pPr>
            <a:r>
              <a:rPr lang="en-US" sz="2400" i="1" dirty="0"/>
              <a:t>			 </a:t>
            </a:r>
            <a:endParaRPr lang="en-US" sz="2000" i="1" dirty="0"/>
          </a:p>
          <a:p>
            <a:pPr lvl="1">
              <a:lnSpc>
                <a:spcPct val="90000"/>
              </a:lnSpc>
              <a:buFontTx/>
              <a:buNone/>
            </a:pPr>
            <a:endParaRPr lang="en-US" sz="2000" i="1" dirty="0"/>
          </a:p>
          <a:p>
            <a:pPr lvl="1">
              <a:lnSpc>
                <a:spcPct val="90000"/>
              </a:lnSpc>
              <a:buFontTx/>
              <a:buNone/>
            </a:pPr>
            <a:r>
              <a:rPr lang="en-US" sz="2400" b="1" i="1" dirty="0">
                <a:latin typeface="Bookman Old Style" pitchFamily="18" charset="0"/>
              </a:rPr>
              <a:t> </a:t>
            </a:r>
          </a:p>
        </p:txBody>
      </p:sp>
      <p:sp>
        <p:nvSpPr>
          <p:cNvPr id="4" name="Slide Number Placeholder 5"/>
          <p:cNvSpPr>
            <a:spLocks noGrp="1"/>
          </p:cNvSpPr>
          <p:nvPr>
            <p:ph type="sldNum" sz="quarter" idx="12"/>
          </p:nvPr>
        </p:nvSpPr>
        <p:spPr/>
        <p:txBody>
          <a:bodyPr/>
          <a:lstStyle/>
          <a:p>
            <a:fld id="{94A8BA13-7A68-461F-A222-21E4CCB1DF7C}" type="slidenum">
              <a:rPr lang="en-US"/>
              <a:pPr/>
              <a:t>65</a:t>
            </a:fld>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09571" name="Rectangle 3"/>
          <p:cNvSpPr>
            <a:spLocks noGrp="1" noChangeArrowheads="1"/>
          </p:cNvSpPr>
          <p:nvPr>
            <p:ph idx="1"/>
          </p:nvPr>
        </p:nvSpPr>
        <p:spPr/>
        <p:txBody>
          <a:bodyPr>
            <a:normAutofit fontScale="92500" lnSpcReduction="10000"/>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dirty="0"/>
              <a:t> </a:t>
            </a:r>
            <a:r>
              <a:rPr lang="en-US" sz="4000" dirty="0"/>
              <a:t>Fever syndrome... </a:t>
            </a:r>
            <a:r>
              <a:rPr lang="en-US" sz="2400" dirty="0"/>
              <a:t> </a:t>
            </a:r>
            <a:endParaRPr lang="en-US" sz="2800" dirty="0"/>
          </a:p>
          <a:p>
            <a:pPr lvl="1">
              <a:lnSpc>
                <a:spcPct val="110000"/>
              </a:lnSpc>
              <a:buFontTx/>
              <a:buNone/>
            </a:pPr>
            <a:r>
              <a:rPr lang="en-US" sz="3200" i="1" dirty="0">
                <a:solidFill>
                  <a:srgbClr val="C00000"/>
                </a:solidFill>
              </a:rPr>
              <a:t>Fever with rash</a:t>
            </a:r>
            <a:endParaRPr lang="en-US" dirty="0">
              <a:solidFill>
                <a:srgbClr val="C00000"/>
              </a:solidFill>
            </a:endParaRPr>
          </a:p>
          <a:p>
            <a:pPr lvl="1">
              <a:lnSpc>
                <a:spcPct val="110000"/>
              </a:lnSpc>
              <a:buFontTx/>
              <a:buNone/>
            </a:pPr>
            <a:r>
              <a:rPr lang="en-US" dirty="0">
                <a:solidFill>
                  <a:schemeClr val="accent1"/>
                </a:solidFill>
              </a:rPr>
              <a:t>Suspected 			Samples</a:t>
            </a:r>
          </a:p>
          <a:p>
            <a:pPr lvl="1">
              <a:lnSpc>
                <a:spcPct val="60000"/>
              </a:lnSpc>
              <a:buFontTx/>
              <a:buNone/>
            </a:pPr>
            <a:r>
              <a:rPr lang="en-US" dirty="0">
                <a:solidFill>
                  <a:schemeClr val="accent1"/>
                </a:solidFill>
              </a:rPr>
              <a:t>organisms</a:t>
            </a:r>
          </a:p>
          <a:p>
            <a:pPr lvl="1">
              <a:lnSpc>
                <a:spcPct val="60000"/>
              </a:lnSpc>
              <a:buFontTx/>
              <a:buNone/>
            </a:pPr>
            <a:endParaRPr lang="en-US" sz="2400" dirty="0"/>
          </a:p>
          <a:p>
            <a:pPr lvl="1">
              <a:lnSpc>
                <a:spcPct val="80000"/>
              </a:lnSpc>
              <a:buFontTx/>
              <a:buNone/>
            </a:pPr>
            <a:r>
              <a:rPr lang="en-US" sz="2400" i="1" dirty="0"/>
              <a:t>Small pox  		 	</a:t>
            </a:r>
            <a:r>
              <a:rPr lang="en-US" sz="2400" i="1" dirty="0" smtClean="0"/>
              <a:t>              Blood </a:t>
            </a:r>
            <a:r>
              <a:rPr lang="en-US" sz="2400" i="1" dirty="0"/>
              <a:t>/ serum</a:t>
            </a:r>
          </a:p>
          <a:p>
            <a:pPr lvl="1">
              <a:lnSpc>
                <a:spcPct val="80000"/>
              </a:lnSpc>
              <a:buFontTx/>
              <a:buNone/>
            </a:pPr>
            <a:r>
              <a:rPr lang="en-US" sz="2400" i="1" dirty="0"/>
              <a:t>Buffalo pox	 		</a:t>
            </a:r>
            <a:r>
              <a:rPr lang="en-US" sz="2400" i="1" dirty="0" smtClean="0"/>
              <a:t>              CSF </a:t>
            </a:r>
            <a:endParaRPr lang="en-US" sz="2400" i="1" dirty="0"/>
          </a:p>
          <a:p>
            <a:pPr lvl="1">
              <a:lnSpc>
                <a:spcPct val="80000"/>
              </a:lnSpc>
              <a:buFontTx/>
              <a:buNone/>
            </a:pPr>
            <a:r>
              <a:rPr lang="en-US" sz="2400" i="1" dirty="0"/>
              <a:t>Rubella				Vesicular fluid</a:t>
            </a:r>
          </a:p>
          <a:p>
            <a:pPr lvl="1">
              <a:lnSpc>
                <a:spcPct val="80000"/>
              </a:lnSpc>
              <a:buFontTx/>
              <a:buNone/>
            </a:pPr>
            <a:r>
              <a:rPr lang="en-US" sz="2400" i="1" dirty="0" smtClean="0"/>
              <a:t>Rickettsiae</a:t>
            </a:r>
            <a:r>
              <a:rPr lang="en-US" sz="2400" i="1" dirty="0"/>
              <a:t>		</a:t>
            </a:r>
          </a:p>
          <a:p>
            <a:pPr lvl="1">
              <a:lnSpc>
                <a:spcPct val="90000"/>
              </a:lnSpc>
              <a:buFontTx/>
              <a:buNone/>
            </a:pPr>
            <a:r>
              <a:rPr lang="en-US" sz="2400" i="1" dirty="0"/>
              <a:t>			 </a:t>
            </a:r>
            <a:endParaRPr lang="en-US" sz="2000" i="1" dirty="0"/>
          </a:p>
          <a:p>
            <a:pPr lvl="1">
              <a:lnSpc>
                <a:spcPct val="90000"/>
              </a:lnSpc>
              <a:buFontTx/>
              <a:buNone/>
            </a:pPr>
            <a:endParaRPr lang="en-US" sz="2000" i="1" dirty="0"/>
          </a:p>
          <a:p>
            <a:pPr lvl="1">
              <a:lnSpc>
                <a:spcPct val="90000"/>
              </a:lnSpc>
              <a:buFontTx/>
              <a:buNone/>
            </a:pPr>
            <a:r>
              <a:rPr lang="en-US" sz="2400" i="1" dirty="0"/>
              <a:t> </a:t>
            </a:r>
          </a:p>
        </p:txBody>
      </p:sp>
      <p:sp>
        <p:nvSpPr>
          <p:cNvPr id="4" name="Slide Number Placeholder 5"/>
          <p:cNvSpPr>
            <a:spLocks noGrp="1"/>
          </p:cNvSpPr>
          <p:nvPr>
            <p:ph type="sldNum" sz="quarter" idx="12"/>
          </p:nvPr>
        </p:nvSpPr>
        <p:spPr/>
        <p:txBody>
          <a:bodyPr/>
          <a:lstStyle/>
          <a:p>
            <a:fld id="{C038189F-6FBD-47E2-9CD9-331AE5B5336B}" type="slidenum">
              <a:rPr lang="en-US"/>
              <a:pPr/>
              <a:t>66</a:t>
            </a:fld>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7FDC5AF-B82B-441A-A529-B4E462ABB642}" type="slidenum">
              <a:rPr lang="en-US"/>
              <a:pPr/>
              <a:t>67</a:t>
            </a:fld>
            <a:endParaRPr lang="en-US"/>
          </a:p>
        </p:txBody>
      </p:sp>
      <p:sp>
        <p:nvSpPr>
          <p:cNvPr id="107522"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chemeClr val="tx2"/>
              </a:solidFill>
              <a:latin typeface="Bookman Old Style" pitchFamily="18" charset="0"/>
            </a:endParaRPr>
          </a:p>
        </p:txBody>
      </p:sp>
      <p:sp>
        <p:nvSpPr>
          <p:cNvPr id="107523" name="Rectangle 3"/>
          <p:cNvSpPr>
            <a:spLocks noGrp="1" noChangeArrowheads="1"/>
          </p:cNvSpPr>
          <p:nvPr>
            <p:ph type="body" idx="1"/>
          </p:nvPr>
        </p:nvSpPr>
        <p:spPr>
          <a:xfrm>
            <a:off x="685800" y="1981200"/>
            <a:ext cx="8077200" cy="4343400"/>
          </a:xfrm>
        </p:spPr>
        <p:txBody>
          <a:bodyPr>
            <a:normAutofit lnSpcReduction="10000"/>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sz="4000" dirty="0">
                <a:solidFill>
                  <a:srgbClr val="C00000"/>
                </a:solidFill>
              </a:rPr>
              <a:t>Jaundice </a:t>
            </a:r>
            <a:r>
              <a:rPr lang="en-US" sz="2400" dirty="0">
                <a:solidFill>
                  <a:srgbClr val="C00000"/>
                </a:solidFill>
              </a:rPr>
              <a:t> </a:t>
            </a:r>
            <a:endParaRPr lang="en-US" sz="2800" dirty="0">
              <a:solidFill>
                <a:srgbClr val="C00000"/>
              </a:solidFill>
            </a:endParaRPr>
          </a:p>
          <a:p>
            <a:pPr lvl="1">
              <a:lnSpc>
                <a:spcPct val="110000"/>
              </a:lnSpc>
              <a:buFontTx/>
              <a:buNone/>
            </a:pPr>
            <a:r>
              <a:rPr lang="en-US" dirty="0">
                <a:solidFill>
                  <a:schemeClr val="accent1"/>
                </a:solidFill>
              </a:rPr>
              <a:t>Suspected 			Samples</a:t>
            </a:r>
          </a:p>
          <a:p>
            <a:pPr lvl="1">
              <a:lnSpc>
                <a:spcPct val="60000"/>
              </a:lnSpc>
              <a:buFontTx/>
              <a:buNone/>
            </a:pPr>
            <a:r>
              <a:rPr lang="en-US" dirty="0">
                <a:solidFill>
                  <a:schemeClr val="accent1"/>
                </a:solidFill>
              </a:rPr>
              <a:t>organisms</a:t>
            </a:r>
          </a:p>
          <a:p>
            <a:pPr lvl="1">
              <a:lnSpc>
                <a:spcPct val="60000"/>
              </a:lnSpc>
              <a:buFontTx/>
              <a:buNone/>
            </a:pPr>
            <a:endParaRPr lang="en-US" sz="2400" dirty="0"/>
          </a:p>
          <a:p>
            <a:pPr lvl="1">
              <a:lnSpc>
                <a:spcPct val="80000"/>
              </a:lnSpc>
              <a:buFontTx/>
              <a:buNone/>
            </a:pPr>
            <a:r>
              <a:rPr lang="en-US" i="1" dirty="0" err="1"/>
              <a:t>Hep</a:t>
            </a:r>
            <a:r>
              <a:rPr lang="en-US" i="1" dirty="0"/>
              <a:t> A virus  		</a:t>
            </a:r>
            <a:r>
              <a:rPr lang="en-US" i="1" dirty="0" smtClean="0"/>
              <a:t>            Blood </a:t>
            </a:r>
            <a:r>
              <a:rPr lang="en-US" i="1" dirty="0"/>
              <a:t>/ serum</a:t>
            </a:r>
          </a:p>
          <a:p>
            <a:pPr lvl="1">
              <a:lnSpc>
                <a:spcPct val="80000"/>
              </a:lnSpc>
              <a:buFontTx/>
              <a:buNone/>
            </a:pPr>
            <a:r>
              <a:rPr lang="en-US" i="1" dirty="0" err="1"/>
              <a:t>Hep</a:t>
            </a:r>
            <a:r>
              <a:rPr lang="en-US" i="1" dirty="0"/>
              <a:t> E virus	 		</a:t>
            </a:r>
            <a:r>
              <a:rPr lang="en-US" i="1" dirty="0" smtClean="0"/>
              <a:t>Stool</a:t>
            </a:r>
            <a:endParaRPr lang="en-US" i="1" dirty="0"/>
          </a:p>
          <a:p>
            <a:pPr lvl="1">
              <a:lnSpc>
                <a:spcPct val="80000"/>
              </a:lnSpc>
              <a:buFontTx/>
              <a:buNone/>
            </a:pPr>
            <a:r>
              <a:rPr lang="en-US" i="1" dirty="0"/>
              <a:t>Yellow fever</a:t>
            </a:r>
            <a:r>
              <a:rPr lang="en-US" sz="2400" i="1" dirty="0"/>
              <a:t>			 </a:t>
            </a:r>
          </a:p>
          <a:p>
            <a:pPr lvl="1">
              <a:lnSpc>
                <a:spcPct val="80000"/>
              </a:lnSpc>
              <a:buFontTx/>
              <a:buNone/>
            </a:pPr>
            <a:r>
              <a:rPr lang="en-US" sz="2400" i="1" dirty="0"/>
              <a:t> 		</a:t>
            </a:r>
          </a:p>
          <a:p>
            <a:pPr lvl="1">
              <a:lnSpc>
                <a:spcPct val="90000"/>
              </a:lnSpc>
              <a:buFontTx/>
              <a:buNone/>
            </a:pPr>
            <a:r>
              <a:rPr lang="en-US" sz="2400" i="1" dirty="0"/>
              <a:t>			 </a:t>
            </a:r>
            <a:endParaRPr lang="en-US" sz="2000" i="1" dirty="0"/>
          </a:p>
          <a:p>
            <a:pPr lvl="1">
              <a:lnSpc>
                <a:spcPct val="90000"/>
              </a:lnSpc>
              <a:buFontTx/>
              <a:buNone/>
            </a:pPr>
            <a:endParaRPr lang="en-US" sz="2000" b="1" i="1" dirty="0">
              <a:latin typeface="Bookman Old Style" pitchFamily="18" charset="0"/>
            </a:endParaRPr>
          </a:p>
          <a:p>
            <a:pPr lvl="1">
              <a:lnSpc>
                <a:spcPct val="90000"/>
              </a:lnSpc>
              <a:buFontTx/>
              <a:buNone/>
            </a:pPr>
            <a:r>
              <a:rPr lang="en-US" sz="2400" b="1" i="1" dirty="0">
                <a:latin typeface="Bookman Old Style" pitchFamily="18" charset="0"/>
              </a:rPr>
              <a:t>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solidFill>
                  <a:schemeClr val="tx2"/>
                </a:solidFill>
              </a:rPr>
              <a:t>Specimen collection ...</a:t>
            </a:r>
            <a:endParaRPr lang="en-US" b="1" dirty="0">
              <a:solidFill>
                <a:srgbClr val="FFFF00"/>
              </a:solidFill>
              <a:latin typeface="Bookman Old Style" pitchFamily="18" charset="0"/>
            </a:endParaRPr>
          </a:p>
        </p:txBody>
      </p:sp>
      <p:sp>
        <p:nvSpPr>
          <p:cNvPr id="105475" name="Rectangle 3"/>
          <p:cNvSpPr>
            <a:spLocks noGrp="1" noChangeArrowheads="1"/>
          </p:cNvSpPr>
          <p:nvPr>
            <p:ph idx="1"/>
          </p:nvPr>
        </p:nvSpPr>
        <p:spPr/>
        <p:txBody>
          <a:bodyPr>
            <a:normAutofit fontScale="25000" lnSpcReduction="20000"/>
          </a:bodyPr>
          <a:lstStyle/>
          <a:p>
            <a:pPr>
              <a:lnSpc>
                <a:spcPct val="90000"/>
              </a:lnSpc>
              <a:buFont typeface="Monotype Sorts" pitchFamily="2" charset="2"/>
              <a:buNone/>
            </a:pPr>
            <a:r>
              <a:rPr lang="en-US" b="1" dirty="0">
                <a:solidFill>
                  <a:schemeClr val="accent1"/>
                </a:solidFill>
                <a:latin typeface="Bookman Old Style" pitchFamily="18" charset="0"/>
              </a:rPr>
              <a:t> </a:t>
            </a:r>
            <a:r>
              <a:rPr lang="en-US" dirty="0" smtClean="0"/>
              <a:t> </a:t>
            </a:r>
            <a:r>
              <a:rPr lang="en-US" sz="11200" dirty="0" smtClean="0"/>
              <a:t>Other specimen  </a:t>
            </a:r>
          </a:p>
          <a:p>
            <a:pPr>
              <a:lnSpc>
                <a:spcPct val="90000"/>
              </a:lnSpc>
              <a:buFont typeface="Monotype Sorts" pitchFamily="2" charset="2"/>
              <a:buNone/>
            </a:pPr>
            <a:endParaRPr lang="en-US" sz="11200" dirty="0" smtClean="0"/>
          </a:p>
          <a:p>
            <a:pPr lvl="1">
              <a:lnSpc>
                <a:spcPct val="70000"/>
              </a:lnSpc>
              <a:buFont typeface="Arial" pitchFamily="34" charset="0"/>
              <a:buChar char="•"/>
            </a:pPr>
            <a:r>
              <a:rPr lang="en-US" sz="11200" dirty="0" smtClean="0"/>
              <a:t>Viscera from autopsy material</a:t>
            </a:r>
          </a:p>
          <a:p>
            <a:pPr lvl="1">
              <a:lnSpc>
                <a:spcPct val="70000"/>
              </a:lnSpc>
              <a:buFontTx/>
              <a:buNone/>
            </a:pPr>
            <a:r>
              <a:rPr lang="en-US" sz="11200" dirty="0" smtClean="0"/>
              <a:t>     including </a:t>
            </a:r>
          </a:p>
          <a:p>
            <a:pPr lvl="1">
              <a:lnSpc>
                <a:spcPct val="110000"/>
              </a:lnSpc>
            </a:pPr>
            <a:r>
              <a:rPr lang="en-US" sz="11200" dirty="0" smtClean="0"/>
              <a:t>Brain</a:t>
            </a:r>
          </a:p>
          <a:p>
            <a:pPr lvl="1">
              <a:lnSpc>
                <a:spcPct val="110000"/>
              </a:lnSpc>
            </a:pPr>
            <a:r>
              <a:rPr lang="en-US" sz="11200" dirty="0" smtClean="0"/>
              <a:t>Liver</a:t>
            </a:r>
          </a:p>
          <a:p>
            <a:pPr lvl="1">
              <a:lnSpc>
                <a:spcPct val="110000"/>
              </a:lnSpc>
            </a:pPr>
            <a:r>
              <a:rPr lang="en-US" sz="11200" dirty="0" smtClean="0"/>
              <a:t>Kidney</a:t>
            </a:r>
          </a:p>
          <a:p>
            <a:pPr lvl="1">
              <a:lnSpc>
                <a:spcPct val="110000"/>
              </a:lnSpc>
              <a:buFontTx/>
              <a:buNone/>
            </a:pPr>
            <a:r>
              <a:rPr lang="en-US" sz="11200" dirty="0" smtClean="0"/>
              <a:t>Transported in Viral Transport medium</a:t>
            </a:r>
          </a:p>
          <a:p>
            <a:pPr lvl="1">
              <a:lnSpc>
                <a:spcPct val="110000"/>
              </a:lnSpc>
              <a:buFontTx/>
              <a:buNone/>
            </a:pPr>
            <a:endParaRPr lang="en-US" sz="11200" i="1" dirty="0" smtClean="0"/>
          </a:p>
          <a:p>
            <a:pPr lvl="1">
              <a:lnSpc>
                <a:spcPct val="80000"/>
              </a:lnSpc>
              <a:buFontTx/>
              <a:buNone/>
            </a:pPr>
            <a:r>
              <a:rPr lang="en-US" sz="11200" b="1" i="1" dirty="0" smtClean="0"/>
              <a:t> 		</a:t>
            </a:r>
          </a:p>
          <a:p>
            <a:pPr lvl="1">
              <a:lnSpc>
                <a:spcPct val="90000"/>
              </a:lnSpc>
              <a:buFontTx/>
              <a:buNone/>
            </a:pPr>
            <a:r>
              <a:rPr lang="en-US" sz="11200" b="1" i="1" dirty="0" smtClean="0"/>
              <a:t>			 </a:t>
            </a:r>
          </a:p>
          <a:p>
            <a:pPr>
              <a:lnSpc>
                <a:spcPct val="90000"/>
              </a:lnSpc>
              <a:buFont typeface="Monotype Sorts" pitchFamily="2" charset="2"/>
              <a:buNone/>
            </a:pPr>
            <a:endParaRPr lang="en-US" sz="11200" b="1" i="1" dirty="0"/>
          </a:p>
          <a:p>
            <a:pPr lvl="1">
              <a:lnSpc>
                <a:spcPct val="90000"/>
              </a:lnSpc>
              <a:buFontTx/>
              <a:buNone/>
            </a:pPr>
            <a:r>
              <a:rPr lang="en-US" sz="11200" b="1" i="1" dirty="0"/>
              <a:t> </a:t>
            </a:r>
          </a:p>
        </p:txBody>
      </p:sp>
      <p:sp>
        <p:nvSpPr>
          <p:cNvPr id="4" name="Slide Number Placeholder 5"/>
          <p:cNvSpPr>
            <a:spLocks noGrp="1"/>
          </p:cNvSpPr>
          <p:nvPr>
            <p:ph type="sldNum" sz="quarter" idx="12"/>
          </p:nvPr>
        </p:nvSpPr>
        <p:spPr/>
        <p:txBody>
          <a:bodyPr/>
          <a:lstStyle/>
          <a:p>
            <a:fld id="{B1B46613-D799-42D1-972D-7EB2E6AFDCAE}" type="slidenum">
              <a:rPr lang="en-US"/>
              <a:pPr/>
              <a:t>68</a:t>
            </a:fld>
            <a:endParaRPr 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a:r>
              <a:rPr lang="en-US" dirty="0">
                <a:solidFill>
                  <a:schemeClr val="tx2"/>
                </a:solidFill>
                <a:latin typeface="+mn-lt"/>
              </a:rPr>
              <a:t>Transport of specimen </a:t>
            </a:r>
          </a:p>
        </p:txBody>
      </p:sp>
      <p:sp>
        <p:nvSpPr>
          <p:cNvPr id="103427" name="Rectangle 3"/>
          <p:cNvSpPr>
            <a:spLocks noGrp="1" noChangeArrowheads="1"/>
          </p:cNvSpPr>
          <p:nvPr>
            <p:ph idx="1"/>
          </p:nvPr>
        </p:nvSpPr>
        <p:spPr/>
        <p:txBody>
          <a:bodyPr>
            <a:noAutofit/>
          </a:bodyPr>
          <a:lstStyle/>
          <a:p>
            <a:pPr>
              <a:lnSpc>
                <a:spcPct val="90000"/>
              </a:lnSpc>
              <a:buFont typeface="Monotype Sorts" pitchFamily="2" charset="2"/>
              <a:buNone/>
            </a:pPr>
            <a:r>
              <a:rPr lang="en-US" sz="2800" b="1" dirty="0"/>
              <a:t>Packing</a:t>
            </a:r>
          </a:p>
          <a:p>
            <a:pPr lvl="1">
              <a:lnSpc>
                <a:spcPct val="90000"/>
              </a:lnSpc>
              <a:buClr>
                <a:srgbClr val="66CCFF"/>
              </a:buClr>
              <a:buSzPct val="110000"/>
            </a:pPr>
            <a:r>
              <a:rPr lang="en-US" dirty="0"/>
              <a:t>Leak proof container, sealed</a:t>
            </a:r>
          </a:p>
          <a:p>
            <a:pPr lvl="1">
              <a:lnSpc>
                <a:spcPct val="90000"/>
              </a:lnSpc>
              <a:buClr>
                <a:srgbClr val="66CCFF"/>
              </a:buClr>
              <a:buSzPct val="110000"/>
            </a:pPr>
            <a:r>
              <a:rPr lang="en-US" dirty="0"/>
              <a:t>Packed with absorbent cotton</a:t>
            </a:r>
          </a:p>
          <a:p>
            <a:pPr lvl="1">
              <a:lnSpc>
                <a:spcPct val="90000"/>
              </a:lnSpc>
              <a:buClr>
                <a:srgbClr val="66CCFF"/>
              </a:buClr>
              <a:buSzPct val="110000"/>
            </a:pPr>
            <a:r>
              <a:rPr lang="en-US" dirty="0"/>
              <a:t>Second leak proof container, sealed</a:t>
            </a:r>
          </a:p>
          <a:p>
            <a:pPr lvl="1">
              <a:lnSpc>
                <a:spcPct val="90000"/>
              </a:lnSpc>
              <a:buClr>
                <a:srgbClr val="66CCFF"/>
              </a:buClr>
              <a:buSzPct val="110000"/>
            </a:pPr>
            <a:r>
              <a:rPr lang="en-US" dirty="0"/>
              <a:t>‘Biohazard’ sign on outer pack</a:t>
            </a:r>
          </a:p>
          <a:p>
            <a:pPr lvl="1">
              <a:lnSpc>
                <a:spcPct val="90000"/>
              </a:lnSpc>
              <a:buClr>
                <a:srgbClr val="66CCFF"/>
              </a:buClr>
              <a:buSzPct val="110000"/>
            </a:pPr>
            <a:r>
              <a:rPr lang="en-US" dirty="0"/>
              <a:t>Cold chain </a:t>
            </a:r>
            <a:r>
              <a:rPr lang="en-US" dirty="0" err="1"/>
              <a:t>enroute</a:t>
            </a:r>
            <a:endParaRPr lang="en-US" dirty="0"/>
          </a:p>
          <a:p>
            <a:pPr>
              <a:lnSpc>
                <a:spcPct val="90000"/>
              </a:lnSpc>
              <a:buFont typeface="Monotype Sorts" pitchFamily="2" charset="2"/>
              <a:buNone/>
            </a:pPr>
            <a:r>
              <a:rPr lang="en-US" sz="2800" b="1" dirty="0"/>
              <a:t>Transport</a:t>
            </a:r>
          </a:p>
          <a:p>
            <a:pPr lvl="1">
              <a:lnSpc>
                <a:spcPct val="90000"/>
              </a:lnSpc>
              <a:buClr>
                <a:schemeClr val="accent1"/>
              </a:buClr>
              <a:buSzPct val="110000"/>
            </a:pPr>
            <a:r>
              <a:rPr lang="en-US" dirty="0"/>
              <a:t>Personal courier</a:t>
            </a:r>
          </a:p>
          <a:p>
            <a:pPr lvl="1">
              <a:lnSpc>
                <a:spcPct val="90000"/>
              </a:lnSpc>
              <a:buClr>
                <a:schemeClr val="accent1"/>
              </a:buClr>
              <a:buSzPct val="110000"/>
            </a:pPr>
            <a:r>
              <a:rPr lang="en-US" dirty="0"/>
              <a:t>Airlines / Courier companies </a:t>
            </a:r>
            <a:br>
              <a:rPr lang="en-US" dirty="0"/>
            </a:br>
            <a:r>
              <a:rPr lang="en-US" dirty="0"/>
              <a:t>likely to refuse</a:t>
            </a:r>
          </a:p>
          <a:p>
            <a:pPr lvl="1">
              <a:lnSpc>
                <a:spcPct val="90000"/>
              </a:lnSpc>
              <a:buClr>
                <a:srgbClr val="1F05DF"/>
              </a:buClr>
              <a:buSzPct val="110000"/>
              <a:buFontTx/>
              <a:buNone/>
            </a:pPr>
            <a:r>
              <a:rPr lang="en-US" dirty="0"/>
              <a:t>		</a:t>
            </a:r>
          </a:p>
          <a:p>
            <a:pPr lvl="1">
              <a:lnSpc>
                <a:spcPct val="90000"/>
              </a:lnSpc>
              <a:buFontTx/>
              <a:buNone/>
            </a:pPr>
            <a:r>
              <a:rPr lang="en-US" b="1" dirty="0"/>
              <a:t>			 </a:t>
            </a:r>
          </a:p>
          <a:p>
            <a:pPr lvl="1">
              <a:lnSpc>
                <a:spcPct val="90000"/>
              </a:lnSpc>
              <a:buFontTx/>
              <a:buNone/>
            </a:pPr>
            <a:endParaRPr lang="en-US" b="1" dirty="0"/>
          </a:p>
          <a:p>
            <a:pPr lvl="1">
              <a:lnSpc>
                <a:spcPct val="90000"/>
              </a:lnSpc>
              <a:buFontTx/>
              <a:buNone/>
            </a:pPr>
            <a:r>
              <a:rPr lang="en-US" b="1" dirty="0">
                <a:latin typeface="Bookman Old Style" pitchFamily="18" charset="0"/>
              </a:rPr>
              <a:t> </a:t>
            </a:r>
          </a:p>
        </p:txBody>
      </p:sp>
      <p:sp>
        <p:nvSpPr>
          <p:cNvPr id="5" name="Slide Number Placeholder 5"/>
          <p:cNvSpPr>
            <a:spLocks noGrp="1"/>
          </p:cNvSpPr>
          <p:nvPr>
            <p:ph type="sldNum" sz="quarter" idx="12"/>
          </p:nvPr>
        </p:nvSpPr>
        <p:spPr/>
        <p:txBody>
          <a:bodyPr/>
          <a:lstStyle/>
          <a:p>
            <a:fld id="{24C32B6E-05DD-4FB2-9C05-A476E0BCAF47}" type="slidenum">
              <a:rPr lang="en-US"/>
              <a:pPr/>
              <a:t>69</a:t>
            </a:fld>
            <a:endParaRPr lang="en-US"/>
          </a:p>
        </p:txBody>
      </p:sp>
      <p:pic>
        <p:nvPicPr>
          <p:cNvPr id="103428" name="Picture 4" descr="biohazard"/>
          <p:cNvPicPr>
            <a:picLocks noChangeAspect="1" noChangeArrowheads="1"/>
          </p:cNvPicPr>
          <p:nvPr/>
        </p:nvPicPr>
        <p:blipFill>
          <a:blip r:embed="rId2" cstate="print"/>
          <a:srcRect/>
          <a:stretch>
            <a:fillRect/>
          </a:stretch>
        </p:blipFill>
        <p:spPr bwMode="auto">
          <a:xfrm>
            <a:off x="6705600" y="3765550"/>
            <a:ext cx="2133600" cy="1797050"/>
          </a:xfrm>
          <a:prstGeom prst="rect">
            <a:avLst/>
          </a:prstGeom>
          <a:solidFill>
            <a:schemeClr val="bg1"/>
          </a:solidFill>
          <a:ln w="9525">
            <a:solidFill>
              <a:srgbClr val="FFFFFF"/>
            </a:solid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4000" dirty="0" smtClean="0">
                <a:solidFill>
                  <a:schemeClr val="tx2"/>
                </a:solidFill>
              </a:rPr>
              <a:t>History of Biological Warfare</a:t>
            </a:r>
            <a:endParaRPr lang="en-GB" dirty="0">
              <a:solidFill>
                <a:srgbClr val="FF0000"/>
              </a:solidFill>
            </a:endParaRPr>
          </a:p>
        </p:txBody>
      </p:sp>
      <p:sp>
        <p:nvSpPr>
          <p:cNvPr id="6" name="Content Placeholder 5"/>
          <p:cNvSpPr>
            <a:spLocks noGrp="1"/>
          </p:cNvSpPr>
          <p:nvPr>
            <p:ph idx="1"/>
          </p:nvPr>
        </p:nvSpPr>
        <p:spPr/>
        <p:txBody>
          <a:bodyPr>
            <a:normAutofit fontScale="92500" lnSpcReduction="20000"/>
          </a:bodyPr>
          <a:lstStyle/>
          <a:p>
            <a:pPr algn="just"/>
            <a:r>
              <a:rPr lang="en-US" sz="3600" dirty="0" smtClean="0"/>
              <a:t>In 1937, Japanese army experimented on prisoners with various diseases and also sprayed plague infested fleas over 11 Chinese cities.</a:t>
            </a:r>
          </a:p>
          <a:p>
            <a:pPr algn="just">
              <a:buNone/>
            </a:pPr>
            <a:endParaRPr lang="en-US" sz="3600" dirty="0" smtClean="0"/>
          </a:p>
          <a:p>
            <a:pPr algn="just">
              <a:lnSpc>
                <a:spcPct val="90000"/>
              </a:lnSpc>
            </a:pPr>
            <a:r>
              <a:rPr lang="en-GB" sz="3600" dirty="0" smtClean="0"/>
              <a:t>1972- Two college youths charged for </a:t>
            </a:r>
            <a:br>
              <a:rPr lang="en-GB" sz="3600" dirty="0" smtClean="0"/>
            </a:br>
            <a:r>
              <a:rPr lang="en-GB" sz="3600" dirty="0" smtClean="0"/>
              <a:t>attempt to poison Chicago’s water supply with typhoid bacilli.</a:t>
            </a:r>
          </a:p>
          <a:p>
            <a:pPr algn="just">
              <a:lnSpc>
                <a:spcPct val="90000"/>
              </a:lnSpc>
              <a:buNone/>
            </a:pPr>
            <a:endParaRPr lang="en-GB" sz="3600" dirty="0" smtClean="0"/>
          </a:p>
          <a:p>
            <a:pPr marL="342900" lvl="1" indent="-342900">
              <a:lnSpc>
                <a:spcPct val="90000"/>
              </a:lnSpc>
              <a:buFont typeface="Arial" pitchFamily="34" charset="0"/>
              <a:buChar char="•"/>
            </a:pPr>
            <a:r>
              <a:rPr lang="en-GB" sz="3600" dirty="0" smtClean="0"/>
              <a:t>1981 - Origin of HIV/AIDS</a:t>
            </a:r>
          </a:p>
          <a:p>
            <a:pPr>
              <a:lnSpc>
                <a:spcPct val="90000"/>
              </a:lnSpc>
            </a:pPr>
            <a:endParaRPr lang="en-GB" sz="5100" dirty="0" smtClean="0"/>
          </a:p>
          <a:p>
            <a:endParaRPr lang="en-GB" sz="5100" dirty="0" smtClean="0"/>
          </a:p>
          <a:p>
            <a:endParaRPr lang="en-SG" dirty="0"/>
          </a:p>
        </p:txBody>
      </p:sp>
      <p:sp>
        <p:nvSpPr>
          <p:cNvPr id="5" name="Slide Number Placeholder 5"/>
          <p:cNvSpPr>
            <a:spLocks noGrp="1"/>
          </p:cNvSpPr>
          <p:nvPr>
            <p:ph type="sldNum" sz="quarter" idx="12"/>
          </p:nvPr>
        </p:nvSpPr>
        <p:spPr/>
        <p:txBody>
          <a:bodyPr/>
          <a:lstStyle/>
          <a:p>
            <a:fld id="{359941AC-A7C1-42B6-808E-CEA68410A84C}" type="slidenum">
              <a:rPr lang="en-US"/>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050"/>
          <p:cNvSpPr>
            <a:spLocks noGrp="1" noChangeArrowheads="1"/>
          </p:cNvSpPr>
          <p:nvPr>
            <p:ph type="title"/>
          </p:nvPr>
        </p:nvSpPr>
        <p:spPr/>
        <p:txBody>
          <a:bodyPr>
            <a:normAutofit/>
          </a:bodyPr>
          <a:lstStyle/>
          <a:p>
            <a:r>
              <a:rPr lang="en-US" dirty="0" smtClean="0">
                <a:solidFill>
                  <a:schemeClr val="tx2"/>
                </a:solidFill>
                <a:latin typeface="+mn-lt"/>
              </a:rPr>
              <a:t>National Labs</a:t>
            </a:r>
            <a:r>
              <a:rPr lang="en-US" sz="4800" dirty="0" smtClean="0">
                <a:solidFill>
                  <a:schemeClr val="tx2"/>
                </a:solidFill>
                <a:latin typeface="+mn-lt"/>
              </a:rPr>
              <a:t> </a:t>
            </a:r>
            <a:endParaRPr lang="en-US" dirty="0">
              <a:solidFill>
                <a:schemeClr val="tx2"/>
              </a:solidFill>
              <a:latin typeface="+mn-lt"/>
            </a:endParaRPr>
          </a:p>
        </p:txBody>
      </p:sp>
      <p:sp>
        <p:nvSpPr>
          <p:cNvPr id="101379" name="Rectangle 2051"/>
          <p:cNvSpPr>
            <a:spLocks noGrp="1" noChangeArrowheads="1"/>
          </p:cNvSpPr>
          <p:nvPr>
            <p:ph idx="1"/>
          </p:nvPr>
        </p:nvSpPr>
        <p:spPr/>
        <p:txBody>
          <a:bodyPr>
            <a:normAutofit/>
          </a:bodyPr>
          <a:lstStyle/>
          <a:p>
            <a:pPr>
              <a:lnSpc>
                <a:spcPct val="90000"/>
              </a:lnSpc>
            </a:pPr>
            <a:r>
              <a:rPr lang="en-US" sz="3600" dirty="0" smtClean="0"/>
              <a:t>DRDE </a:t>
            </a:r>
            <a:endParaRPr lang="en-US" sz="3600" dirty="0"/>
          </a:p>
          <a:p>
            <a:pPr>
              <a:lnSpc>
                <a:spcPct val="90000"/>
              </a:lnSpc>
            </a:pPr>
            <a:r>
              <a:rPr lang="en-US" sz="3600" dirty="0"/>
              <a:t>NICD </a:t>
            </a:r>
          </a:p>
          <a:p>
            <a:pPr>
              <a:lnSpc>
                <a:spcPct val="90000"/>
              </a:lnSpc>
            </a:pPr>
            <a:r>
              <a:rPr lang="en-US" sz="3600" dirty="0"/>
              <a:t>NIV</a:t>
            </a:r>
          </a:p>
          <a:p>
            <a:pPr>
              <a:lnSpc>
                <a:spcPct val="90000"/>
              </a:lnSpc>
            </a:pPr>
            <a:r>
              <a:rPr lang="en-US" sz="3600" dirty="0"/>
              <a:t>NICED</a:t>
            </a:r>
            <a:endParaRPr lang="en-US" sz="2400" dirty="0"/>
          </a:p>
          <a:p>
            <a:pPr>
              <a:lnSpc>
                <a:spcPct val="90000"/>
              </a:lnSpc>
              <a:buFont typeface="Monotype Sorts" pitchFamily="2" charset="2"/>
              <a:buNone/>
            </a:pPr>
            <a:r>
              <a:rPr lang="en-US" dirty="0"/>
              <a:t>WHO</a:t>
            </a:r>
          </a:p>
          <a:p>
            <a:pPr>
              <a:lnSpc>
                <a:spcPct val="90000"/>
              </a:lnSpc>
              <a:buFont typeface="Monotype Sorts" pitchFamily="2" charset="2"/>
              <a:buNone/>
            </a:pPr>
            <a:r>
              <a:rPr lang="en-US" dirty="0"/>
              <a:t>Other International Agencies</a:t>
            </a:r>
          </a:p>
          <a:p>
            <a:pPr>
              <a:lnSpc>
                <a:spcPct val="90000"/>
              </a:lnSpc>
              <a:buFont typeface="Monotype Sorts" pitchFamily="2" charset="2"/>
              <a:buNone/>
            </a:pPr>
            <a:endParaRPr lang="en-US" sz="2800" i="1" dirty="0"/>
          </a:p>
          <a:p>
            <a:pPr lvl="1">
              <a:lnSpc>
                <a:spcPct val="90000"/>
              </a:lnSpc>
              <a:buFontTx/>
              <a:buNone/>
            </a:pPr>
            <a:r>
              <a:rPr lang="en-US" i="1" dirty="0"/>
              <a:t> </a:t>
            </a:r>
          </a:p>
        </p:txBody>
      </p:sp>
      <p:sp>
        <p:nvSpPr>
          <p:cNvPr id="4" name="Slide Number Placeholder 5"/>
          <p:cNvSpPr>
            <a:spLocks noGrp="1"/>
          </p:cNvSpPr>
          <p:nvPr>
            <p:ph type="sldNum" sz="quarter" idx="12"/>
          </p:nvPr>
        </p:nvSpPr>
        <p:spPr/>
        <p:txBody>
          <a:bodyPr/>
          <a:lstStyle/>
          <a:p>
            <a:fld id="{283AEC50-5431-4F6C-9D98-6C037F772FDD}" type="slidenum">
              <a:rPr lang="en-US"/>
              <a:pPr/>
              <a:t>70</a:t>
            </a:fld>
            <a:endParaRPr 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dirty="0">
                <a:solidFill>
                  <a:schemeClr val="tx2"/>
                </a:solidFill>
              </a:rPr>
              <a:t>Roles of Clinicians</a:t>
            </a:r>
          </a:p>
        </p:txBody>
      </p:sp>
      <p:sp>
        <p:nvSpPr>
          <p:cNvPr id="623619" name="Rectangle 3"/>
          <p:cNvSpPr>
            <a:spLocks noGrp="1" noChangeArrowheads="1"/>
          </p:cNvSpPr>
          <p:nvPr>
            <p:ph idx="1"/>
          </p:nvPr>
        </p:nvSpPr>
        <p:spPr/>
        <p:txBody>
          <a:bodyPr/>
          <a:lstStyle/>
          <a:p>
            <a:r>
              <a:rPr lang="en-US" b="1" dirty="0"/>
              <a:t>General Concepts</a:t>
            </a:r>
          </a:p>
          <a:p>
            <a:pPr lvl="1"/>
            <a:r>
              <a:rPr lang="en-US" i="1" dirty="0"/>
              <a:t>High level of </a:t>
            </a:r>
            <a:r>
              <a:rPr lang="en-US" i="1" dirty="0" smtClean="0"/>
              <a:t>suspicion</a:t>
            </a:r>
            <a:endParaRPr lang="en-US" dirty="0"/>
          </a:p>
          <a:p>
            <a:pPr lvl="2"/>
            <a:endParaRPr lang="en-US" sz="800" dirty="0"/>
          </a:p>
          <a:p>
            <a:pPr lvl="1"/>
            <a:r>
              <a:rPr lang="en-US" i="1" dirty="0"/>
              <a:t>Unusual epidemiologic trends</a:t>
            </a:r>
          </a:p>
          <a:p>
            <a:pPr lvl="2"/>
            <a:r>
              <a:rPr lang="en-US" dirty="0"/>
              <a:t>Case clustering</a:t>
            </a:r>
          </a:p>
          <a:p>
            <a:pPr lvl="2"/>
            <a:r>
              <a:rPr lang="en-US" dirty="0"/>
              <a:t>Severe, fulminant disease in otherwise healthy</a:t>
            </a:r>
          </a:p>
          <a:p>
            <a:pPr lvl="2"/>
            <a:r>
              <a:rPr lang="en-US" dirty="0"/>
              <a:t>Unusual for the region</a:t>
            </a:r>
          </a:p>
          <a:p>
            <a:pPr lvl="2"/>
            <a:r>
              <a:rPr lang="en-US" dirty="0"/>
              <a:t>Similar disease in animals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dirty="0">
                <a:solidFill>
                  <a:schemeClr val="tx2"/>
                </a:solidFill>
              </a:rPr>
              <a:t>Roles of Clinicians</a:t>
            </a:r>
          </a:p>
        </p:txBody>
      </p:sp>
      <p:sp>
        <p:nvSpPr>
          <p:cNvPr id="967683" name="Rectangle 3"/>
          <p:cNvSpPr>
            <a:spLocks noGrp="1" noChangeArrowheads="1"/>
          </p:cNvSpPr>
          <p:nvPr>
            <p:ph idx="1"/>
          </p:nvPr>
        </p:nvSpPr>
        <p:spPr>
          <a:xfrm>
            <a:off x="323528" y="1600200"/>
            <a:ext cx="8363272" cy="5257800"/>
          </a:xfrm>
        </p:spPr>
        <p:txBody>
          <a:bodyPr/>
          <a:lstStyle/>
          <a:p>
            <a:r>
              <a:rPr lang="en-US" sz="2700" b="1" dirty="0"/>
              <a:t>For specific Bioterrorism (BT) diseases</a:t>
            </a:r>
          </a:p>
          <a:p>
            <a:pPr lvl="1"/>
            <a:r>
              <a:rPr lang="en-US" sz="2400" dirty="0"/>
              <a:t>Recognize typical BT disease syndromes</a:t>
            </a:r>
          </a:p>
          <a:p>
            <a:pPr lvl="1"/>
            <a:r>
              <a:rPr lang="en-US" sz="2400" dirty="0"/>
              <a:t>Perform appropriate diagnostic testing</a:t>
            </a:r>
          </a:p>
          <a:p>
            <a:pPr lvl="1"/>
            <a:r>
              <a:rPr lang="en-US" sz="2400" dirty="0"/>
              <a:t>Initiate appropriate treatment/prophylaxis</a:t>
            </a:r>
          </a:p>
          <a:p>
            <a:pPr lvl="1"/>
            <a:r>
              <a:rPr lang="en-US" sz="2400" dirty="0"/>
              <a:t>Report suspected cases to proper authorities</a:t>
            </a:r>
          </a:p>
          <a:p>
            <a:pPr lvl="2">
              <a:buFontTx/>
              <a:buNone/>
            </a:pPr>
            <a:r>
              <a:rPr lang="en-US" sz="2200" dirty="0"/>
              <a:t>1) Local health department</a:t>
            </a:r>
          </a:p>
          <a:p>
            <a:pPr lvl="2">
              <a:buFontTx/>
              <a:buNone/>
            </a:pPr>
            <a:r>
              <a:rPr lang="en-US" sz="2200" dirty="0"/>
              <a:t>2) Hospital epidemiologist</a:t>
            </a:r>
          </a:p>
          <a:p>
            <a:pPr lvl="2">
              <a:buFontTx/>
              <a:buNone/>
            </a:pPr>
            <a:r>
              <a:rPr lang="en-US" sz="2200" dirty="0"/>
              <a:t>3) Infectious Disease consultants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086BA7-E75D-4741-BD48-12099E4171D0}" type="slidenum">
              <a:rPr lang="en-US"/>
              <a:pPr/>
              <a:t>73</a:t>
            </a:fld>
            <a:endParaRPr lang="en-US"/>
          </a:p>
        </p:txBody>
      </p:sp>
      <p:sp>
        <p:nvSpPr>
          <p:cNvPr id="58371" name="Rectangle 3"/>
          <p:cNvSpPr>
            <a:spLocks noGrp="1" noChangeArrowheads="1"/>
          </p:cNvSpPr>
          <p:nvPr>
            <p:ph type="body" idx="1"/>
          </p:nvPr>
        </p:nvSpPr>
        <p:spPr>
          <a:xfrm>
            <a:off x="762000" y="1905000"/>
            <a:ext cx="8077200" cy="4114800"/>
          </a:xfrm>
        </p:spPr>
        <p:txBody>
          <a:bodyPr>
            <a:normAutofit/>
          </a:bodyPr>
          <a:lstStyle/>
          <a:p>
            <a:pPr>
              <a:lnSpc>
                <a:spcPct val="90000"/>
              </a:lnSpc>
              <a:buFont typeface="Monotype Sorts" pitchFamily="2" charset="2"/>
              <a:buNone/>
            </a:pPr>
            <a:r>
              <a:rPr lang="en-GB" sz="2400" i="1" dirty="0">
                <a:solidFill>
                  <a:schemeClr val="tx2"/>
                </a:solidFill>
              </a:rPr>
              <a:t> </a:t>
            </a:r>
            <a:r>
              <a:rPr lang="en-GB" u="sng" dirty="0"/>
              <a:t>Geneva Protocol</a:t>
            </a:r>
            <a:r>
              <a:rPr lang="en-GB" dirty="0"/>
              <a:t> (1928)</a:t>
            </a:r>
            <a:r>
              <a:rPr lang="en-GB" sz="2800" dirty="0"/>
              <a:t> </a:t>
            </a:r>
          </a:p>
          <a:p>
            <a:pPr lvl="1">
              <a:lnSpc>
                <a:spcPct val="90000"/>
              </a:lnSpc>
              <a:buClr>
                <a:schemeClr val="accent1"/>
              </a:buClr>
              <a:buSzPct val="125000"/>
            </a:pPr>
            <a:r>
              <a:rPr lang="en-GB" sz="3200" dirty="0" smtClean="0"/>
              <a:t>“ </a:t>
            </a:r>
            <a:r>
              <a:rPr lang="en-GB" sz="3200" dirty="0"/>
              <a:t>Protocol for the Prohibition of the Use in War </a:t>
            </a:r>
            <a:r>
              <a:rPr lang="en-GB" sz="3200" dirty="0" smtClean="0"/>
              <a:t>of </a:t>
            </a:r>
            <a:r>
              <a:rPr lang="en-GB" sz="3200" dirty="0"/>
              <a:t>Asphyxiating, Poisonous or other Gases and of Bacteriological Methods of  Warfare”</a:t>
            </a:r>
          </a:p>
          <a:p>
            <a:pPr lvl="1">
              <a:lnSpc>
                <a:spcPct val="90000"/>
              </a:lnSpc>
              <a:buClr>
                <a:schemeClr val="accent1"/>
              </a:buClr>
              <a:buSzPct val="125000"/>
            </a:pPr>
            <a:r>
              <a:rPr lang="en-GB" sz="3200" dirty="0"/>
              <a:t> Signed on 17 Jun 1928, 108 State parties including India</a:t>
            </a:r>
          </a:p>
          <a:p>
            <a:pPr lvl="1">
              <a:lnSpc>
                <a:spcPct val="90000"/>
              </a:lnSpc>
              <a:buClr>
                <a:schemeClr val="accent1"/>
              </a:buClr>
              <a:buSzPct val="125000"/>
            </a:pPr>
            <a:r>
              <a:rPr lang="en-GB" sz="3200" dirty="0"/>
              <a:t>Obsolete</a:t>
            </a:r>
            <a:endParaRPr lang="en-GB" sz="2400" dirty="0"/>
          </a:p>
        </p:txBody>
      </p:sp>
      <p:sp>
        <p:nvSpPr>
          <p:cNvPr id="58374" name="Text Box 6"/>
          <p:cNvSpPr txBox="1">
            <a:spLocks noChangeArrowheads="1"/>
          </p:cNvSpPr>
          <p:nvPr/>
        </p:nvSpPr>
        <p:spPr bwMode="auto">
          <a:xfrm>
            <a:off x="762000" y="685800"/>
            <a:ext cx="7239000" cy="701675"/>
          </a:xfrm>
          <a:prstGeom prst="rect">
            <a:avLst/>
          </a:prstGeom>
          <a:noFill/>
          <a:ln w="12700">
            <a:noFill/>
            <a:miter lim="800000"/>
            <a:headEnd type="none" w="sm" len="sm"/>
            <a:tailEnd type="none" w="sm" len="sm"/>
          </a:ln>
          <a:effectLst/>
        </p:spPr>
        <p:txBody>
          <a:bodyPr>
            <a:spAutoFit/>
          </a:bodyPr>
          <a:lstStyle/>
          <a:p>
            <a:pPr algn="ctr">
              <a:spcBef>
                <a:spcPct val="50000"/>
              </a:spcBef>
            </a:pPr>
            <a:r>
              <a:rPr lang="en-GB" sz="4000" dirty="0">
                <a:solidFill>
                  <a:schemeClr val="tx2"/>
                </a:solidFill>
                <a:latin typeface="+mj-lt"/>
              </a:rPr>
              <a:t>BW and International Laws</a:t>
            </a:r>
            <a:endParaRPr lang="en-US" sz="4000" dirty="0">
              <a:solidFill>
                <a:schemeClr val="tx2"/>
              </a:solidFill>
              <a:latin typeface="+mj-lt"/>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GB" sz="4000" dirty="0" smtClean="0">
                <a:solidFill>
                  <a:schemeClr val="tx2"/>
                </a:solidFill>
              </a:rPr>
              <a:t>BW and International Law</a:t>
            </a:r>
            <a:endParaRPr lang="en-GB" sz="4000" b="1" u="sng" dirty="0">
              <a:solidFill>
                <a:srgbClr val="FF9900"/>
              </a:solidFill>
              <a:latin typeface="Arial" charset="0"/>
            </a:endParaRPr>
          </a:p>
        </p:txBody>
      </p:sp>
      <p:sp>
        <p:nvSpPr>
          <p:cNvPr id="57347" name="Rectangle 1027"/>
          <p:cNvSpPr>
            <a:spLocks noGrp="1" noChangeArrowheads="1"/>
          </p:cNvSpPr>
          <p:nvPr>
            <p:ph idx="1"/>
          </p:nvPr>
        </p:nvSpPr>
        <p:spPr/>
        <p:txBody>
          <a:bodyPr>
            <a:normAutofit/>
          </a:bodyPr>
          <a:lstStyle/>
          <a:p>
            <a:pPr>
              <a:buFont typeface="Monotype Sorts" pitchFamily="2" charset="2"/>
              <a:buNone/>
            </a:pPr>
            <a:r>
              <a:rPr lang="en-GB" u="sng" dirty="0"/>
              <a:t>Biological Weapons Convention</a:t>
            </a:r>
            <a:r>
              <a:rPr lang="en-GB" dirty="0"/>
              <a:t> (1972)</a:t>
            </a:r>
            <a:endParaRPr lang="en-GB" sz="2400" dirty="0"/>
          </a:p>
          <a:p>
            <a:pPr lvl="1">
              <a:lnSpc>
                <a:spcPct val="80000"/>
              </a:lnSpc>
            </a:pPr>
            <a:r>
              <a:rPr lang="en-GB" dirty="0"/>
              <a:t>‘</a:t>
            </a:r>
            <a:r>
              <a:rPr lang="en-GB" sz="3200" dirty="0"/>
              <a:t>Convention on the Prohibition of the Development,  Production and Stockpiling of Bacteriological (Biological) and Toxin Weapons and on their  destruction’</a:t>
            </a:r>
          </a:p>
          <a:p>
            <a:pPr lvl="1">
              <a:lnSpc>
                <a:spcPct val="80000"/>
              </a:lnSpc>
            </a:pPr>
            <a:r>
              <a:rPr lang="en-GB" sz="3200" dirty="0"/>
              <a:t>Signed 10 Apr 1972, in force </a:t>
            </a:r>
            <a:r>
              <a:rPr lang="en-GB" sz="3200" dirty="0" smtClean="0"/>
              <a:t>from </a:t>
            </a:r>
            <a:r>
              <a:rPr lang="en-GB" sz="3200" dirty="0"/>
              <a:t>26 Mar 75,</a:t>
            </a:r>
          </a:p>
          <a:p>
            <a:pPr lvl="1">
              <a:lnSpc>
                <a:spcPct val="80000"/>
              </a:lnSpc>
            </a:pPr>
            <a:r>
              <a:rPr lang="en-GB" sz="3200" dirty="0"/>
              <a:t>103 State parties</a:t>
            </a:r>
          </a:p>
        </p:txBody>
      </p:sp>
      <p:sp>
        <p:nvSpPr>
          <p:cNvPr id="4" name="Slide Number Placeholder 5"/>
          <p:cNvSpPr>
            <a:spLocks noGrp="1"/>
          </p:cNvSpPr>
          <p:nvPr>
            <p:ph type="sldNum" sz="quarter" idx="12"/>
          </p:nvPr>
        </p:nvSpPr>
        <p:spPr/>
        <p:txBody>
          <a:bodyPr/>
          <a:lstStyle/>
          <a:p>
            <a:fld id="{5270772F-4C24-418D-99D1-D06121BF181C}" type="slidenum">
              <a:rPr lang="en-US"/>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tx2"/>
                </a:solidFill>
              </a:rPr>
              <a:t>BW and International Law</a:t>
            </a:r>
            <a:endParaRPr lang="en-SG" dirty="0"/>
          </a:p>
        </p:txBody>
      </p:sp>
      <p:sp>
        <p:nvSpPr>
          <p:cNvPr id="3" name="Content Placeholder 2"/>
          <p:cNvSpPr>
            <a:spLocks noGrp="1"/>
          </p:cNvSpPr>
          <p:nvPr>
            <p:ph idx="1"/>
          </p:nvPr>
        </p:nvSpPr>
        <p:spPr/>
        <p:txBody>
          <a:bodyPr/>
          <a:lstStyle/>
          <a:p>
            <a:pPr>
              <a:buNone/>
            </a:pPr>
            <a:r>
              <a:rPr lang="en-US" u="sng" dirty="0" smtClean="0"/>
              <a:t>US antiterrorism and Effective Death penalty Act, 1996 </a:t>
            </a:r>
          </a:p>
          <a:p>
            <a:pPr>
              <a:buNone/>
            </a:pPr>
            <a:r>
              <a:rPr lang="en-US" dirty="0" smtClean="0"/>
              <a:t>   -Restricts interstate transfer of infectious material in USA</a:t>
            </a:r>
            <a:endParaRPr lang="en-S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tx2"/>
                </a:solidFill>
              </a:rPr>
              <a:t>BW and International Law</a:t>
            </a:r>
            <a:endParaRPr lang="en-SG" dirty="0"/>
          </a:p>
        </p:txBody>
      </p:sp>
      <p:sp>
        <p:nvSpPr>
          <p:cNvPr id="3" name="Content Placeholder 2"/>
          <p:cNvSpPr>
            <a:spLocks noGrp="1"/>
          </p:cNvSpPr>
          <p:nvPr>
            <p:ph idx="1"/>
          </p:nvPr>
        </p:nvSpPr>
        <p:spPr/>
        <p:txBody>
          <a:bodyPr/>
          <a:lstStyle/>
          <a:p>
            <a:pPr>
              <a:buNone/>
            </a:pPr>
            <a:r>
              <a:rPr lang="en-US" u="sng" dirty="0" smtClean="0"/>
              <a:t>Bioterrorism Act of 2002, US senate</a:t>
            </a:r>
          </a:p>
          <a:p>
            <a:pPr>
              <a:buNone/>
            </a:pPr>
            <a:r>
              <a:rPr lang="en-US" dirty="0" smtClean="0"/>
              <a:t>  - Essential element of national preparedness against bioterrorism and focus is on the safety of drugs, food and water from biological agents.</a:t>
            </a:r>
            <a:endParaRPr lang="en-SG"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r>
              <a:rPr lang="en-US" sz="6600" dirty="0" smtClean="0">
                <a:solidFill>
                  <a:schemeClr val="tx2"/>
                </a:solidFill>
              </a:rPr>
              <a:t>PREVENTION</a:t>
            </a:r>
            <a:endParaRPr lang="en-SG" sz="6600" dirty="0">
              <a:solidFill>
                <a:schemeClr val="tx2"/>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cstate="print"/>
          <a:srcRect/>
          <a:stretch>
            <a:fillRect/>
          </a:stretch>
        </p:blipFill>
        <p:spPr bwMode="auto">
          <a:xfrm>
            <a:off x="0" y="0"/>
            <a:ext cx="9144000" cy="71734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Preventive measures</a:t>
            </a:r>
            <a:endParaRPr lang="en-SG" dirty="0">
              <a:solidFill>
                <a:schemeClr val="tx2"/>
              </a:solidFill>
            </a:endParaRPr>
          </a:p>
        </p:txBody>
      </p:sp>
      <p:sp>
        <p:nvSpPr>
          <p:cNvPr id="3" name="Content Placeholder 2"/>
          <p:cNvSpPr>
            <a:spLocks noGrp="1"/>
          </p:cNvSpPr>
          <p:nvPr>
            <p:ph idx="1"/>
          </p:nvPr>
        </p:nvSpPr>
        <p:spPr>
          <a:xfrm>
            <a:off x="323528" y="1600200"/>
            <a:ext cx="8568952" cy="4853136"/>
          </a:xfrm>
        </p:spPr>
        <p:txBody>
          <a:bodyPr>
            <a:normAutofit lnSpcReduction="10000"/>
          </a:bodyPr>
          <a:lstStyle/>
          <a:p>
            <a:r>
              <a:rPr lang="en-US" dirty="0" smtClean="0"/>
              <a:t>Full international cooperation</a:t>
            </a:r>
          </a:p>
          <a:p>
            <a:r>
              <a:rPr lang="en-US" dirty="0" smtClean="0"/>
              <a:t>Educate likely target populations</a:t>
            </a:r>
          </a:p>
          <a:p>
            <a:r>
              <a:rPr lang="en-US" dirty="0" smtClean="0"/>
              <a:t>Coordinate the monitoring of potential procedures and biological warfare</a:t>
            </a:r>
          </a:p>
          <a:p>
            <a:r>
              <a:rPr lang="en-US" dirty="0" smtClean="0"/>
              <a:t>Use of gas masks</a:t>
            </a:r>
          </a:p>
          <a:p>
            <a:r>
              <a:rPr lang="en-US" dirty="0" smtClean="0"/>
              <a:t>Decontamination foam, best first response to chemical and biological attack.</a:t>
            </a:r>
          </a:p>
          <a:p>
            <a:r>
              <a:rPr lang="en-US" dirty="0" smtClean="0"/>
              <a:t>Stockpile biological warfare fighting supplies</a:t>
            </a:r>
          </a:p>
          <a:p>
            <a:pPr>
              <a:buNone/>
            </a:pPr>
            <a:r>
              <a:rPr lang="en-US"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4000" dirty="0" smtClean="0">
                <a:solidFill>
                  <a:schemeClr val="tx2"/>
                </a:solidFill>
              </a:rPr>
              <a:t>History of Biological Warfare</a:t>
            </a:r>
            <a:endParaRPr lang="en-GB" dirty="0">
              <a:solidFill>
                <a:srgbClr val="FF0000"/>
              </a:solidFill>
            </a:endParaRPr>
          </a:p>
        </p:txBody>
      </p:sp>
      <p:sp>
        <p:nvSpPr>
          <p:cNvPr id="6" name="Content Placeholder 5"/>
          <p:cNvSpPr>
            <a:spLocks noGrp="1"/>
          </p:cNvSpPr>
          <p:nvPr>
            <p:ph idx="1"/>
          </p:nvPr>
        </p:nvSpPr>
        <p:spPr>
          <a:xfrm>
            <a:off x="457200" y="1600200"/>
            <a:ext cx="8229600" cy="4997152"/>
          </a:xfrm>
        </p:spPr>
        <p:txBody>
          <a:bodyPr>
            <a:normAutofit/>
          </a:bodyPr>
          <a:lstStyle/>
          <a:p>
            <a:pPr algn="just">
              <a:lnSpc>
                <a:spcPct val="90000"/>
              </a:lnSpc>
            </a:pPr>
            <a:r>
              <a:rPr lang="en-GB" dirty="0" smtClean="0"/>
              <a:t>Sep 1984, Rajneesh Cult, a microbiologist contaminated food with </a:t>
            </a:r>
            <a:r>
              <a:rPr lang="en-GB" i="1" dirty="0" smtClean="0"/>
              <a:t>Salmonella</a:t>
            </a:r>
            <a:r>
              <a:rPr lang="en-GB" dirty="0" smtClean="0"/>
              <a:t> </a:t>
            </a:r>
            <a:r>
              <a:rPr lang="en-GB" dirty="0" err="1" smtClean="0"/>
              <a:t>Typhimurium</a:t>
            </a:r>
            <a:r>
              <a:rPr lang="en-GB" dirty="0" smtClean="0"/>
              <a:t> in </a:t>
            </a:r>
            <a:r>
              <a:rPr lang="en-GB" dirty="0" err="1" smtClean="0"/>
              <a:t>Dellas</a:t>
            </a:r>
            <a:r>
              <a:rPr lang="en-GB" dirty="0" smtClean="0"/>
              <a:t>, Oregon.</a:t>
            </a:r>
          </a:p>
          <a:p>
            <a:pPr algn="just">
              <a:lnSpc>
                <a:spcPct val="90000"/>
              </a:lnSpc>
              <a:buNone/>
            </a:pPr>
            <a:endParaRPr lang="en-GB" dirty="0" smtClean="0"/>
          </a:p>
          <a:p>
            <a:pPr algn="just"/>
            <a:r>
              <a:rPr lang="en-GB" dirty="0" smtClean="0"/>
              <a:t>After Sep. 11, 2001, mails contaminated with Anthrax spores received in New York, Washington DC and Florida</a:t>
            </a:r>
          </a:p>
          <a:p>
            <a:pPr algn="just"/>
            <a:endParaRPr lang="en-SG" dirty="0"/>
          </a:p>
        </p:txBody>
      </p:sp>
      <p:sp>
        <p:nvSpPr>
          <p:cNvPr id="5" name="Slide Number Placeholder 5"/>
          <p:cNvSpPr>
            <a:spLocks noGrp="1"/>
          </p:cNvSpPr>
          <p:nvPr>
            <p:ph type="sldNum" sz="quarter" idx="12"/>
          </p:nvPr>
        </p:nvSpPr>
        <p:spPr/>
        <p:txBody>
          <a:bodyPr/>
          <a:lstStyle/>
          <a:p>
            <a:fld id="{359941AC-A7C1-42B6-808E-CEA68410A84C}" type="slidenum">
              <a:rPr lang="en-US"/>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i="1" dirty="0" smtClean="0"/>
              <a:t>   </a:t>
            </a:r>
          </a:p>
          <a:p>
            <a:pPr>
              <a:buNone/>
            </a:pPr>
            <a:endParaRPr lang="en-US" i="1" dirty="0" smtClean="0"/>
          </a:p>
          <a:p>
            <a:pPr>
              <a:buNone/>
            </a:pPr>
            <a:r>
              <a:rPr lang="en-US" i="1" dirty="0" smtClean="0">
                <a:solidFill>
                  <a:schemeClr val="tx2"/>
                </a:solidFill>
              </a:rPr>
              <a:t>    Preparedness is always beneficial. The defenders have to be lucky at all the time, but the destroyers have to be lucky just once</a:t>
            </a:r>
            <a:endParaRPr lang="en-SG" i="1" dirty="0" smtClean="0">
              <a:solidFill>
                <a:schemeClr val="tx2"/>
              </a:solidFill>
            </a:endParaRPr>
          </a:p>
          <a:p>
            <a:endParaRPr lang="en-SG"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x.jpg"/>
          <p:cNvPicPr>
            <a:picLocks noGrp="1" noChangeAspect="1"/>
          </p:cNvPicPr>
          <p:nvPr>
            <p:ph idx="1"/>
          </p:nvPr>
        </p:nvPicPr>
        <p:blipFill>
          <a:blip r:embed="rId2" cstate="print"/>
          <a:stretch>
            <a:fillRect/>
          </a:stretch>
        </p:blipFill>
        <p:spPr>
          <a:xfrm>
            <a:off x="0" y="10590"/>
            <a:ext cx="9144000" cy="684741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descr="C:\Users\microsoft\Desktop\400px-Anthrax2.jpg"/>
          <p:cNvPicPr>
            <a:picLocks noGrp="1" noChangeAspect="1" noChangeArrowheads="1"/>
          </p:cNvPicPr>
          <p:nvPr>
            <p:ph idx="1"/>
          </p:nvPr>
        </p:nvPicPr>
        <p:blipFill>
          <a:blip r:embed="rId2"/>
          <a:srcRect/>
          <a:stretch>
            <a:fillRect/>
          </a:stretch>
        </p:blipFill>
        <p:spPr bwMode="auto">
          <a:xfrm>
            <a:off x="1066800" y="2049240"/>
            <a:ext cx="7315200" cy="378561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3417</Words>
  <Application>Microsoft Office PowerPoint</Application>
  <PresentationFormat>On-screen Show (4:3)</PresentationFormat>
  <Paragraphs>609</Paragraphs>
  <Slides>81</Slides>
  <Notes>4</Notes>
  <HiddenSlides>19</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85" baseType="lpstr">
      <vt:lpstr>Office Theme</vt:lpstr>
      <vt:lpstr>Photo Editor Photo</vt:lpstr>
      <vt:lpstr>Bitmap Image</vt:lpstr>
      <vt:lpstr>Clip</vt:lpstr>
      <vt:lpstr>BIOTERRORISM </vt:lpstr>
      <vt:lpstr>Slide 2</vt:lpstr>
      <vt:lpstr>Definition</vt:lpstr>
      <vt:lpstr>Definition</vt:lpstr>
      <vt:lpstr>Targets</vt:lpstr>
      <vt:lpstr>History of Biological Warfare</vt:lpstr>
      <vt:lpstr>History of Biological Warfare</vt:lpstr>
      <vt:lpstr>History of Biological Warfare</vt:lpstr>
      <vt:lpstr>Slide 9</vt:lpstr>
      <vt:lpstr>Evolution of chemical and biological weapons </vt:lpstr>
      <vt:lpstr>Characteristics of BW agent:</vt:lpstr>
      <vt:lpstr>Characteristics of BW agent:</vt:lpstr>
      <vt:lpstr>Characteristic of a bio-terrorist attack</vt:lpstr>
      <vt:lpstr>Delivery Mechanisms</vt:lpstr>
      <vt:lpstr>Delivery of BW</vt:lpstr>
      <vt:lpstr>Delivery of BW</vt:lpstr>
      <vt:lpstr>Advantages of BW agent</vt:lpstr>
      <vt:lpstr>Advantages of BW agent</vt:lpstr>
      <vt:lpstr>Disadvantages of BW agent</vt:lpstr>
      <vt:lpstr>Use of genetic engineering</vt:lpstr>
      <vt:lpstr>Perfect biological weapon</vt:lpstr>
      <vt:lpstr>Slide 22</vt:lpstr>
      <vt:lpstr>BW agents</vt:lpstr>
      <vt:lpstr>Biological agents used in weaponization</vt:lpstr>
      <vt:lpstr>Slide 25</vt:lpstr>
      <vt:lpstr>Slide 26</vt:lpstr>
      <vt:lpstr>Slide 27</vt:lpstr>
      <vt:lpstr>Smallpox virus as BW </vt:lpstr>
      <vt:lpstr>Small pox</vt:lpstr>
      <vt:lpstr>Smallpox virus as BW </vt:lpstr>
      <vt:lpstr>Smallpox virus as BW </vt:lpstr>
      <vt:lpstr>Plague</vt:lpstr>
      <vt:lpstr>Plague</vt:lpstr>
      <vt:lpstr>Plague</vt:lpstr>
      <vt:lpstr>Tularaemia</vt:lpstr>
      <vt:lpstr>Slide 36</vt:lpstr>
      <vt:lpstr>Bacillus anthracis </vt:lpstr>
      <vt:lpstr>Bacillus anthracis </vt:lpstr>
      <vt:lpstr>Anthrax</vt:lpstr>
      <vt:lpstr>Bacillus anthracis </vt:lpstr>
      <vt:lpstr>Bacillus anthracis </vt:lpstr>
      <vt:lpstr>Bacillus anthracis </vt:lpstr>
      <vt:lpstr>Viral Haemorrhagic Fever Group (VHF)</vt:lpstr>
      <vt:lpstr>Viral Haemorrhagic Fever Group (VHF)</vt:lpstr>
      <vt:lpstr>Viral Haemorrhagic Fever Group (VHF)</vt:lpstr>
      <vt:lpstr>Botulinum toxin</vt:lpstr>
      <vt:lpstr>Botulinum toxin</vt:lpstr>
      <vt:lpstr>Clostridium perfringens</vt:lpstr>
      <vt:lpstr>Aflatoxin</vt:lpstr>
      <vt:lpstr>Ricin</vt:lpstr>
      <vt:lpstr>Slide 51</vt:lpstr>
      <vt:lpstr>Slide 52</vt:lpstr>
      <vt:lpstr>Slide 53</vt:lpstr>
      <vt:lpstr>Epidemiological clues of BW attack</vt:lpstr>
      <vt:lpstr>Epidemiological clues of BW attack</vt:lpstr>
      <vt:lpstr>Response to a bioterrorist attack</vt:lpstr>
      <vt:lpstr>Slide 57</vt:lpstr>
      <vt:lpstr> Establishment of Labs</vt:lpstr>
      <vt:lpstr>Laboratory Response Network(CDC)</vt:lpstr>
      <vt:lpstr>Specimen collection ...</vt:lpstr>
      <vt:lpstr>Specimen collection ...</vt:lpstr>
      <vt:lpstr>Specimen collection ...</vt:lpstr>
      <vt:lpstr>Specimen collection ...</vt:lpstr>
      <vt:lpstr>Specimen collection ...</vt:lpstr>
      <vt:lpstr>Specimen collection ...</vt:lpstr>
      <vt:lpstr>Specimen collection ...</vt:lpstr>
      <vt:lpstr>Specimen collection ...</vt:lpstr>
      <vt:lpstr>Specimen collection ...</vt:lpstr>
      <vt:lpstr>Transport of specimen </vt:lpstr>
      <vt:lpstr>National Labs </vt:lpstr>
      <vt:lpstr>Roles of Clinicians</vt:lpstr>
      <vt:lpstr>Roles of Clinicians</vt:lpstr>
      <vt:lpstr>Slide 73</vt:lpstr>
      <vt:lpstr>BW and International Law</vt:lpstr>
      <vt:lpstr>BW and International Law</vt:lpstr>
      <vt:lpstr>BW and International Law</vt:lpstr>
      <vt:lpstr>Slide 77</vt:lpstr>
      <vt:lpstr>Slide 78</vt:lpstr>
      <vt:lpstr>Preventive measures</vt:lpstr>
      <vt:lpstr>Slide 80</vt:lpstr>
      <vt:lpstr>Slide 81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Bioterrorism and its agents</dc:title>
  <dc:creator>hp</dc:creator>
  <cp:lastModifiedBy>microsoft</cp:lastModifiedBy>
  <cp:revision>73</cp:revision>
  <dcterms:created xsi:type="dcterms:W3CDTF">2011-09-21T13:40:25Z</dcterms:created>
  <dcterms:modified xsi:type="dcterms:W3CDTF">2017-08-03T14:34:12Z</dcterms:modified>
</cp:coreProperties>
</file>