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9" r:id="rId2"/>
    <p:sldId id="301" r:id="rId3"/>
    <p:sldId id="264" r:id="rId4"/>
    <p:sldId id="331" r:id="rId5"/>
    <p:sldId id="336" r:id="rId6"/>
    <p:sldId id="346" r:id="rId7"/>
    <p:sldId id="269" r:id="rId8"/>
    <p:sldId id="271" r:id="rId9"/>
    <p:sldId id="274" r:id="rId10"/>
    <p:sldId id="338" r:id="rId11"/>
    <p:sldId id="275" r:id="rId12"/>
    <p:sldId id="278" r:id="rId13"/>
    <p:sldId id="279" r:id="rId14"/>
    <p:sldId id="281" r:id="rId15"/>
    <p:sldId id="283" r:id="rId16"/>
    <p:sldId id="284" r:id="rId17"/>
    <p:sldId id="286" r:id="rId18"/>
    <p:sldId id="360" r:id="rId19"/>
    <p:sldId id="367" r:id="rId20"/>
    <p:sldId id="293" r:id="rId21"/>
    <p:sldId id="379" r:id="rId22"/>
    <p:sldId id="380" r:id="rId23"/>
    <p:sldId id="377" r:id="rId24"/>
    <p:sldId id="3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96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86FA-4058-434A-85EA-77B46463B969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8DB2E-59A7-4C09-B436-C9E2ABC96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86B943-634C-4550-B524-D852AD868307}" type="slidenum">
              <a:rPr lang="tr-TR" altLang="en-US"/>
              <a:pPr>
                <a:spcBef>
                  <a:spcPct val="0"/>
                </a:spcBef>
              </a:pPr>
              <a:t>5</a:t>
            </a:fld>
            <a:endParaRPr lang="tr-TR" altLang="en-US">
              <a:latin typeface="Times New Roman Tur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27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DB2E-59A7-4C09-B436-C9E2ABC960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8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730C-35AA-430F-B9E1-40A7BC68D4BB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79BE-A326-4DBA-A160-03CA468E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12295"/>
            <a:ext cx="12192000" cy="51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latin typeface="Candara" panose="020E0502030303020204" pitchFamily="34" charset="0"/>
              </a:rPr>
              <a:t>Anemia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264442"/>
            <a:ext cx="12192000" cy="51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latin typeface="Candara" panose="020E0502030303020204" pitchFamily="34" charset="0"/>
              </a:rPr>
              <a:t>By: </a:t>
            </a:r>
            <a:r>
              <a:rPr lang="en-US" altLang="en-US" b="1" dirty="0" err="1" smtClean="0">
                <a:latin typeface="Candara" panose="020E0502030303020204" pitchFamily="34" charset="0"/>
              </a:rPr>
              <a:t>Dr</a:t>
            </a:r>
            <a:r>
              <a:rPr lang="en-US" altLang="en-US" b="1" dirty="0" smtClean="0">
                <a:latin typeface="Candara" panose="020E0502030303020204" pitchFamily="34" charset="0"/>
              </a:rPr>
              <a:t> Sunita Mittal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1181689"/>
            <a:ext cx="8085950" cy="4555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43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2874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895" y="1273321"/>
            <a:ext cx="12174105" cy="943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Causes:</a:t>
            </a:r>
            <a:endParaRPr lang="en-US" altLang="en-US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14" y="0"/>
            <a:ext cx="12152086" cy="533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b="1" dirty="0" smtClean="0">
                <a:latin typeface="Candara" panose="020E0502030303020204" pitchFamily="34" charset="0"/>
              </a:rPr>
              <a:t>Megaloblastic </a:t>
            </a:r>
            <a:r>
              <a:rPr lang="en-US" altLang="en-US" sz="3600" b="1" dirty="0" err="1" smtClean="0">
                <a:latin typeface="Candara" panose="020E0502030303020204" pitchFamily="34" charset="0"/>
              </a:rPr>
              <a:t>anaemia</a:t>
            </a:r>
            <a:endParaRPr lang="en-US" altLang="en-US" sz="3600" b="1" dirty="0" smtClean="0">
              <a:latin typeface="Candara" panose="020E0502030303020204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9914" y="899319"/>
            <a:ext cx="780868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</a:rPr>
              <a:t>Clinical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feature:</a:t>
            </a:r>
            <a:endParaRPr lang="en-US" altLang="en-US" sz="1800" b="1" dirty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altLang="en-US" sz="1800" dirty="0" smtClean="0"/>
          </a:p>
          <a:p>
            <a:pPr eaLnBrk="1" hangingPunct="1">
              <a:spcBef>
                <a:spcPts val="0"/>
              </a:spcBef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</a:pPr>
            <a:endParaRPr lang="en-US" altLang="en-US" sz="1800" dirty="0" smtClean="0"/>
          </a:p>
          <a:p>
            <a:pPr eaLnBrk="1" hangingPunct="1">
              <a:spcBef>
                <a:spcPts val="0"/>
              </a:spcBef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</a:pPr>
            <a:endParaRPr lang="en-US" altLang="en-US" sz="1800" dirty="0" smtClean="0"/>
          </a:p>
          <a:p>
            <a:pPr eaLnBrk="1" hangingPunct="1">
              <a:spcBef>
                <a:spcPts val="0"/>
              </a:spcBef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</a:pPr>
            <a:endParaRPr lang="en-US" altLang="en-US" sz="1800" dirty="0" smtClean="0"/>
          </a:p>
          <a:p>
            <a:pPr eaLnBrk="1" hangingPunct="1">
              <a:spcBef>
                <a:spcPts val="0"/>
              </a:spcBef>
            </a:pPr>
            <a:endParaRPr lang="en-US" altLang="en-US" sz="1800" dirty="0"/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Management/Treatment: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pic>
        <p:nvPicPr>
          <p:cNvPr id="15365" name="Picture 8" descr="IMG_08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063" r="12500" b="18750"/>
          <a:stretch>
            <a:fillRect/>
          </a:stretch>
        </p:blipFill>
        <p:spPr bwMode="auto">
          <a:xfrm>
            <a:off x="8566526" y="778352"/>
            <a:ext cx="2007281" cy="204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250" t="22631" r="9092" b="23556"/>
          <a:stretch/>
        </p:blipFill>
        <p:spPr>
          <a:xfrm>
            <a:off x="8144535" y="2819400"/>
            <a:ext cx="3314700" cy="1638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337" y="4305301"/>
            <a:ext cx="3179898" cy="273923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09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-1"/>
            <a:ext cx="12192000" cy="5225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altLang="en-US" sz="3200" b="1" dirty="0">
                <a:latin typeface="Candara" panose="020E0502030303020204" pitchFamily="34" charset="0"/>
              </a:rPr>
              <a:t>Decreased Blood Cells </a:t>
            </a:r>
            <a:r>
              <a:rPr lang="en-US" altLang="en-US" sz="3200" b="1" smtClean="0">
                <a:latin typeface="Candara" panose="020E0502030303020204" pitchFamily="34" charset="0"/>
              </a:rPr>
              <a:t>Production - Dysplastic </a:t>
            </a:r>
            <a:r>
              <a:rPr lang="en-US" altLang="en-US" sz="3200" b="1" dirty="0">
                <a:latin typeface="Candara" panose="020E0502030303020204" pitchFamily="34" charset="0"/>
              </a:rPr>
              <a:t>/ Aplastic </a:t>
            </a:r>
            <a:r>
              <a:rPr lang="en-US" altLang="en-US" sz="3200" b="1" dirty="0" err="1">
                <a:latin typeface="Candara" panose="020E0502030303020204" pitchFamily="34" charset="0"/>
              </a:rPr>
              <a:t>Anaemia</a:t>
            </a:r>
            <a:endParaRPr lang="en-US" altLang="en-US" sz="3200" b="1" dirty="0">
              <a:latin typeface="Candara" panose="020E050203030302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71055" y="2941287"/>
            <a:ext cx="10598727" cy="85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 smtClean="0"/>
              <a:t>Primary</a:t>
            </a:r>
            <a:r>
              <a:rPr lang="en-US" altLang="en-US" sz="1800" b="1" dirty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/>
              <a:t>Secondary</a:t>
            </a:r>
            <a:endParaRPr lang="en-US" altLang="en-US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895678"/>
            <a:ext cx="12192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Causes</a:t>
            </a:r>
            <a:r>
              <a:rPr lang="en-US" altLang="en-US" b="1" dirty="0">
                <a:solidFill>
                  <a:schemeClr val="folHlink"/>
                </a:solidFill>
              </a:rPr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1189" y="654045"/>
            <a:ext cx="9389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Bone marrow is the site of Blood cells production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457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altLang="en-US" sz="2800" b="1" dirty="0">
                <a:latin typeface="Candara" panose="020E0502030303020204" pitchFamily="34" charset="0"/>
              </a:rPr>
              <a:t>Dysplastic 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/Aplastic </a:t>
            </a:r>
            <a:r>
              <a:rPr lang="en-US" altLang="en-US" sz="2800" b="1" dirty="0" err="1" smtClean="0">
                <a:latin typeface="Candara" panose="020E0502030303020204" pitchFamily="34" charset="0"/>
              </a:rPr>
              <a:t>Anaemia</a:t>
            </a:r>
            <a:endParaRPr lang="en-US" altLang="en-US" sz="2800" b="1" dirty="0">
              <a:latin typeface="Candara" panose="020E0502030303020204" pitchFamily="34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92727" y="1212602"/>
            <a:ext cx="7239000" cy="22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Presentation- </a:t>
            </a:r>
          </a:p>
        </p:txBody>
      </p:sp>
      <p:pic>
        <p:nvPicPr>
          <p:cNvPr id="19464" name="Picture 11" descr="IMG_0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6563" r="6250" b="14375"/>
          <a:stretch>
            <a:fillRect/>
          </a:stretch>
        </p:blipFill>
        <p:spPr bwMode="auto">
          <a:xfrm>
            <a:off x="8929914" y="3715657"/>
            <a:ext cx="236220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IMG_0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000" r="6250" b="12500"/>
          <a:stretch>
            <a:fillRect/>
          </a:stretch>
        </p:blipFill>
        <p:spPr bwMode="auto">
          <a:xfrm>
            <a:off x="8929914" y="1139372"/>
            <a:ext cx="233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28" y="3979231"/>
            <a:ext cx="4461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Management-</a:t>
            </a:r>
            <a:endParaRPr lang="en-US" altLang="en-US" sz="2200" b="1" dirty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r>
              <a:rPr lang="en-US" altLang="en-US" b="1" dirty="0">
                <a:latin typeface="Candara" panose="020E0502030303020204" pitchFamily="34" charset="0"/>
              </a:rPr>
              <a:t>   </a:t>
            </a:r>
            <a:endParaRPr lang="en-US" alt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57943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altLang="en-US" sz="2800" b="1" dirty="0" smtClean="0">
                <a:latin typeface="Candara" panose="020E0502030303020204" pitchFamily="34" charset="0"/>
              </a:rPr>
              <a:t/>
            </a:r>
            <a:br>
              <a:rPr lang="en-US" altLang="en-US" sz="2800" b="1" dirty="0" smtClean="0">
                <a:latin typeface="Candara" panose="020E0502030303020204" pitchFamily="34" charset="0"/>
              </a:rPr>
            </a:br>
            <a:r>
              <a:rPr lang="en-US" altLang="en-US" sz="2800" b="1" dirty="0" smtClean="0">
                <a:latin typeface="Candara" panose="020E0502030303020204" pitchFamily="34" charset="0"/>
              </a:rPr>
              <a:t>Decreased </a:t>
            </a:r>
            <a:r>
              <a:rPr lang="en-US" altLang="en-US" sz="2800" b="1" dirty="0">
                <a:latin typeface="Candara" panose="020E0502030303020204" pitchFamily="34" charset="0"/>
              </a:rPr>
              <a:t>Red Cell 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Production - </a:t>
            </a:r>
            <a:r>
              <a:rPr lang="en-US" altLang="en-US" sz="2800" b="1" dirty="0" err="1" smtClean="0">
                <a:latin typeface="Candara" panose="020E0502030303020204" pitchFamily="34" charset="0"/>
              </a:rPr>
              <a:t>Anaemis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 </a:t>
            </a:r>
            <a:r>
              <a:rPr lang="en-US" altLang="en-US" sz="2800" b="1" dirty="0">
                <a:latin typeface="Candara" panose="020E0502030303020204" pitchFamily="34" charset="0"/>
              </a:rPr>
              <a:t>of chronic disease</a:t>
            </a:r>
            <a:br>
              <a:rPr lang="en-US" altLang="en-US" sz="2800" b="1" dirty="0">
                <a:latin typeface="Candara" panose="020E0502030303020204" pitchFamily="34" charset="0"/>
              </a:rPr>
            </a:br>
            <a:endParaRPr lang="en-US" altLang="en-US" sz="2800" b="1" dirty="0">
              <a:latin typeface="Candara" panose="020E0502030303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66824" y="1107395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</a:rPr>
              <a:t>Pathophysiology</a:t>
            </a:r>
          </a:p>
          <a:p>
            <a:pPr lvl="1" eaLnBrk="1" hangingPunct="1">
              <a:buNone/>
            </a:pPr>
            <a:r>
              <a:rPr lang="en-US" altLang="en-US" sz="1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24" y="2778352"/>
            <a:ext cx="943492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24635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9559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en-US" sz="3600" b="1" dirty="0" smtClean="0">
                <a:latin typeface="Candara" panose="020E0502030303020204" pitchFamily="34" charset="0"/>
              </a:rPr>
              <a:t>    Decreased Red Cell Survival - Hemolytic anemia-</a:t>
            </a:r>
            <a:r>
              <a:rPr lang="en-US" altLang="en-US" sz="3600" b="1" dirty="0" err="1">
                <a:solidFill>
                  <a:srgbClr val="9E0000"/>
                </a:solidFill>
              </a:rPr>
              <a:t>Intracorpuscular</a:t>
            </a:r>
            <a:r>
              <a:rPr lang="en-US" altLang="en-US" sz="3600" b="1" dirty="0">
                <a:solidFill>
                  <a:srgbClr val="9E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9E0000"/>
                </a:solidFill>
              </a:rPr>
              <a:t>Defect-Hereditary Disorders</a:t>
            </a:r>
            <a:endParaRPr lang="en-US" altLang="en-US" sz="3600" b="1" dirty="0">
              <a:solidFill>
                <a:srgbClr val="9E0000"/>
              </a:solidFill>
            </a:endParaRPr>
          </a:p>
          <a:p>
            <a:endParaRPr lang="en-US" altLang="en-US" sz="3600" b="1" dirty="0">
              <a:latin typeface="Candara" panose="020E0502030303020204" pitchFamily="34" charset="0"/>
            </a:endParaRPr>
          </a:p>
          <a:p>
            <a:pPr algn="l" eaLnBrk="1" hangingPunct="1"/>
            <a:endParaRPr lang="en-US" altLang="en-US" sz="3600" b="1" dirty="0" smtClean="0">
              <a:latin typeface="Candara" panose="020E0502030303020204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89709" y="1648967"/>
            <a:ext cx="89408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smtClean="0">
                <a:solidFill>
                  <a:srgbClr val="C00000"/>
                </a:solidFill>
              </a:rPr>
              <a:t>Pathophysiology</a:t>
            </a:r>
          </a:p>
          <a:p>
            <a:pPr>
              <a:spcBef>
                <a:spcPct val="50000"/>
              </a:spcBef>
              <a:buNone/>
            </a:pPr>
            <a:endParaRPr lang="en-US" altLang="en-US" sz="2200" dirty="0">
              <a:solidFill>
                <a:schemeClr val="folHlink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709" y="3586233"/>
            <a:ext cx="93518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39252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219" y="2402433"/>
            <a:ext cx="2784764" cy="576294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b="1" dirty="0" smtClean="0">
                <a:solidFill>
                  <a:srgbClr val="C00000"/>
                </a:solidFill>
              </a:rPr>
              <a:t>Pathophysiology -</a:t>
            </a:r>
            <a:endParaRPr lang="en-US" altLang="en-US" b="1" dirty="0">
              <a:solidFill>
                <a:srgbClr val="C00000"/>
              </a:solidFill>
            </a:endParaRPr>
          </a:p>
          <a:p>
            <a:pPr algn="l" eaLnBrk="1" hangingPunct="1"/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7" y="1733675"/>
            <a:ext cx="4142509" cy="249010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-1"/>
            <a:ext cx="12192000" cy="1191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 smtClean="0">
                <a:latin typeface="Candara" panose="020E0502030303020204" pitchFamily="34" charset="0"/>
              </a:rPr>
              <a:t>    Decreased Red Cell Survival - Hemolytic anemia-</a:t>
            </a:r>
            <a:endParaRPr lang="en-US" altLang="en-US" sz="3600" b="1" dirty="0">
              <a:solidFill>
                <a:srgbClr val="9E0000"/>
              </a:solidFill>
            </a:endParaRPr>
          </a:p>
          <a:p>
            <a:r>
              <a:rPr lang="en-US" altLang="en-US" sz="3600" b="1" dirty="0" smtClean="0">
                <a:solidFill>
                  <a:srgbClr val="C00000"/>
                </a:solidFill>
              </a:rPr>
              <a:t>Hereditary </a:t>
            </a:r>
            <a:r>
              <a:rPr lang="en-US" altLang="en-US" sz="3600" b="1" dirty="0">
                <a:solidFill>
                  <a:srgbClr val="C00000"/>
                </a:solidFill>
              </a:rPr>
              <a:t>Spherocytosis</a:t>
            </a:r>
            <a:endParaRPr lang="en-US" altLang="en-US" sz="3600" b="1" dirty="0" smtClean="0">
              <a:solidFill>
                <a:srgbClr val="C00000"/>
              </a:solidFill>
            </a:endParaRPr>
          </a:p>
          <a:p>
            <a:endParaRPr lang="en-US" altLang="en-US" sz="3600" b="1" dirty="0" smtClean="0">
              <a:latin typeface="Candara" panose="020E0502030303020204" pitchFamily="34" charset="0"/>
            </a:endParaRPr>
          </a:p>
          <a:p>
            <a:pPr algn="l"/>
            <a:endParaRPr lang="en-US" altLang="en-US" sz="3600" b="1" dirty="0" smtClean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216" y="4520446"/>
            <a:ext cx="2857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18209"/>
            <a:ext cx="12192000" cy="729791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Pathophysiology</a:t>
            </a: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 smtClean="0">
                <a:latin typeface="Candara" panose="020E0502030303020204" pitchFamily="34" charset="0"/>
              </a:rPr>
              <a:t>  </a:t>
            </a:r>
            <a:endParaRPr lang="en-US" altLang="en-US" sz="2600" dirty="0">
              <a:latin typeface="Candara" panose="020E0502030303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-1"/>
            <a:ext cx="12192000" cy="1191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    Decreased Red Cell Survival - Hemolytic anemia-</a:t>
            </a:r>
            <a:endParaRPr lang="en-US" altLang="en-US" sz="3200" b="1" dirty="0">
              <a:solidFill>
                <a:srgbClr val="9E0000"/>
              </a:solidFill>
              <a:latin typeface="Candara" panose="020E0502030303020204" pitchFamily="34" charset="0"/>
            </a:endParaRPr>
          </a:p>
          <a:p>
            <a:r>
              <a:rPr lang="en-US" altLang="en-US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Glucose-6-PO4 – Dehydrogenase Deficiency</a:t>
            </a:r>
            <a:endParaRPr lang="en-US" altLang="en-US" sz="32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algn="l"/>
            <a:endParaRPr lang="en-US" altLang="en-US" sz="3200" b="1" dirty="0" smtClean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15" y="4372097"/>
            <a:ext cx="4652737" cy="1807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7" t="32106" r="3903" b="30992"/>
          <a:stretch/>
        </p:blipFill>
        <p:spPr>
          <a:xfrm>
            <a:off x="8132618" y="4339337"/>
            <a:ext cx="2424545" cy="18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35241" y="2359234"/>
            <a:ext cx="10539663" cy="16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Most </a:t>
            </a:r>
            <a:r>
              <a:rPr lang="en-US" altLang="en-US" sz="2800" dirty="0">
                <a:latin typeface="Candara" panose="020E0502030303020204" pitchFamily="34" charset="0"/>
              </a:rPr>
              <a:t>common of </a:t>
            </a:r>
            <a:r>
              <a:rPr lang="en-US" altLang="en-US" sz="2800" dirty="0" err="1" smtClean="0">
                <a:latin typeface="Candara" panose="020E0502030303020204" pitchFamily="34" charset="0"/>
              </a:rPr>
              <a:t>haemoglobinopathies</a:t>
            </a:r>
            <a:r>
              <a:rPr lang="en-US" altLang="en-US" sz="2800" dirty="0" smtClean="0">
                <a:latin typeface="Candara" panose="020E0502030303020204" pitchFamily="34" charset="0"/>
              </a:rPr>
              <a:t>- </a:t>
            </a:r>
            <a:r>
              <a:rPr lang="en-US" altLang="en-US" sz="2800" b="1" dirty="0">
                <a:latin typeface="Candara" panose="020E0502030303020204" pitchFamily="34" charset="0"/>
              </a:rPr>
              <a:t>Sickle Cell </a:t>
            </a:r>
            <a:r>
              <a:rPr lang="en-US" altLang="en-US" sz="2800" b="1" dirty="0" err="1" smtClean="0">
                <a:latin typeface="Candara" panose="020E0502030303020204" pitchFamily="34" charset="0"/>
              </a:rPr>
              <a:t>Anaemia</a:t>
            </a:r>
            <a:endParaRPr lang="en-US" altLang="en-US" sz="2800" b="1" dirty="0" smtClean="0">
              <a:latin typeface="Candara" panose="020E0502030303020204" pitchFamily="34" charset="0"/>
            </a:endParaRPr>
          </a:p>
          <a:p>
            <a:pPr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                                                                                    Thalassemia</a:t>
            </a:r>
            <a:endParaRPr lang="en-US" sz="28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Candara" panose="020E0502030303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-1"/>
            <a:ext cx="12192000" cy="1191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    Decreased Red Cell Survival - Hemolytic anemia-</a:t>
            </a:r>
            <a:endParaRPr lang="en-US" altLang="en-US" sz="3200" b="1" dirty="0">
              <a:solidFill>
                <a:srgbClr val="9E0000"/>
              </a:solidFill>
              <a:latin typeface="Candara" panose="020E0502030303020204" pitchFamily="34" charset="0"/>
            </a:endParaRPr>
          </a:p>
          <a:p>
            <a:r>
              <a:rPr lang="en-US" altLang="en-US" sz="3200" b="1" dirty="0"/>
              <a:t>Globin chain Synthesis </a:t>
            </a:r>
            <a:r>
              <a:rPr lang="en-US" altLang="en-US" sz="3200" b="1" dirty="0" smtClean="0"/>
              <a:t>abnormality-</a:t>
            </a:r>
            <a:endParaRPr lang="en-US" altLang="en-US" sz="3200" b="1" dirty="0">
              <a:solidFill>
                <a:srgbClr val="FF00FF"/>
              </a:solidFill>
            </a:endParaRPr>
          </a:p>
          <a:p>
            <a:endParaRPr lang="en-US" altLang="en-US" sz="3200" b="1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-1"/>
            <a:ext cx="12192000" cy="1191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    Decreased Red Cell Survival - </a:t>
            </a:r>
            <a:r>
              <a:rPr lang="en-US" altLang="en-U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Extra </a:t>
            </a:r>
            <a:r>
              <a:rPr lang="en-US" altLang="en-US" sz="3200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corpuscular </a:t>
            </a:r>
            <a:r>
              <a:rPr lang="en-US" altLang="en-U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Hemolytic Anemia</a:t>
            </a:r>
          </a:p>
          <a:p>
            <a:r>
              <a:rPr lang="en-US" altLang="en-US" sz="3200" b="1" dirty="0" smtClean="0">
                <a:solidFill>
                  <a:srgbClr val="9E0000"/>
                </a:solidFill>
              </a:rPr>
              <a:t>-Acquired disorder-</a:t>
            </a:r>
            <a:r>
              <a:rPr lang="en-US" sz="3200" dirty="0">
                <a:latin typeface="Arial" panose="020B0604020202020204" pitchFamily="34" charset="0"/>
              </a:rPr>
              <a:t>Nonimmune hemolytic anemias</a:t>
            </a:r>
          </a:p>
          <a:p>
            <a:endParaRPr lang="en-US" altLang="en-US" sz="32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55" y="1648690"/>
            <a:ext cx="1151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Candara" panose="020E0502030303020204" pitchFamily="34" charset="0"/>
              </a:rPr>
              <a:t>Chemicals </a:t>
            </a:r>
            <a:r>
              <a:rPr lang="en-US" sz="2400" u="sng" dirty="0">
                <a:latin typeface="Candara" panose="020E0502030303020204" pitchFamily="34" charset="0"/>
              </a:rPr>
              <a:t>and drugs </a:t>
            </a:r>
            <a:r>
              <a:rPr lang="en-US" sz="2400" dirty="0" smtClean="0">
                <a:latin typeface="Candara" panose="020E0502030303020204" pitchFamily="34" charset="0"/>
              </a:rPr>
              <a:t>- </a:t>
            </a: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u="sng" dirty="0" smtClean="0">
                <a:latin typeface="Candara" panose="020E0502030303020204" pitchFamily="34" charset="0"/>
              </a:rPr>
              <a:t>Animal </a:t>
            </a:r>
            <a:r>
              <a:rPr lang="en-US" sz="2400" u="sng" dirty="0">
                <a:latin typeface="Candara" panose="020E0502030303020204" pitchFamily="34" charset="0"/>
              </a:rPr>
              <a:t>venoms </a:t>
            </a:r>
            <a:r>
              <a:rPr lang="en-US" sz="2400" dirty="0" smtClean="0">
                <a:latin typeface="Candara" panose="020E0502030303020204" pitchFamily="34" charset="0"/>
              </a:rPr>
              <a:t>–</a:t>
            </a:r>
          </a:p>
          <a:p>
            <a:r>
              <a:rPr lang="en-US" sz="2400" u="sng" dirty="0" smtClean="0">
                <a:latin typeface="Candara" panose="020E0502030303020204" pitchFamily="34" charset="0"/>
              </a:rPr>
              <a:t>Infectious </a:t>
            </a:r>
            <a:r>
              <a:rPr lang="en-US" sz="2400" u="sng" dirty="0">
                <a:latin typeface="Candara" panose="020E0502030303020204" pitchFamily="34" charset="0"/>
              </a:rPr>
              <a:t>agents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–</a:t>
            </a: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u="sng" dirty="0" smtClean="0">
                <a:latin typeface="Candara" panose="020E0502030303020204" pitchFamily="34" charset="0"/>
              </a:rPr>
              <a:t>Caused </a:t>
            </a:r>
            <a:r>
              <a:rPr lang="en-US" sz="2400" u="sng" dirty="0">
                <a:latin typeface="Candara" panose="020E0502030303020204" pitchFamily="34" charset="0"/>
              </a:rPr>
              <a:t>by physical injury to </a:t>
            </a:r>
            <a:r>
              <a:rPr lang="en-US" sz="2400" u="sng" dirty="0" smtClean="0">
                <a:latin typeface="Candara" panose="020E0502030303020204" pitchFamily="34" charset="0"/>
              </a:rPr>
              <a:t>RBCs</a:t>
            </a:r>
          </a:p>
          <a:p>
            <a:endParaRPr lang="en-US" sz="2400" dirty="0"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2116570"/>
            <a:ext cx="10515600" cy="21367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Candara" panose="020E0502030303020204" pitchFamily="34" charset="0"/>
              </a:rPr>
              <a:t>What is anemia</a:t>
            </a:r>
          </a:p>
          <a:p>
            <a:pPr eaLnBrk="1" hangingPunct="1"/>
            <a:r>
              <a:rPr lang="en-US" altLang="en-US" dirty="0" smtClean="0">
                <a:latin typeface="Candara" panose="020E0502030303020204" pitchFamily="34" charset="0"/>
              </a:rPr>
              <a:t>What are symptoms and signs of anemia</a:t>
            </a:r>
          </a:p>
          <a:p>
            <a:pPr eaLnBrk="1" hangingPunct="1"/>
            <a:r>
              <a:rPr lang="en-US" altLang="en-US" dirty="0" smtClean="0">
                <a:latin typeface="Candara" panose="020E0502030303020204" pitchFamily="34" charset="0"/>
              </a:rPr>
              <a:t>What is classification and different types of anemia</a:t>
            </a:r>
          </a:p>
          <a:p>
            <a:pPr eaLnBrk="1" hangingPunct="1"/>
            <a:r>
              <a:rPr lang="en-US" altLang="en-US" dirty="0" smtClean="0">
                <a:latin typeface="Candara" panose="020E0502030303020204" pitchFamily="34" charset="0"/>
              </a:rPr>
              <a:t>What are causes of different types of anemia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51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Learning Objectives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93558" y="2173641"/>
            <a:ext cx="11598442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Candara" panose="020E0502030303020204" pitchFamily="34" charset="0"/>
              </a:rPr>
              <a:t>Autoimmune </a:t>
            </a:r>
            <a:r>
              <a:rPr lang="en-US" altLang="en-US" sz="2400" b="1" dirty="0">
                <a:latin typeface="Candara" panose="020E0502030303020204" pitchFamily="34" charset="0"/>
              </a:rPr>
              <a:t>hemolytic </a:t>
            </a:r>
            <a:r>
              <a:rPr lang="en-US" altLang="en-US" sz="2400" b="1" dirty="0" err="1">
                <a:latin typeface="Candara" panose="020E0502030303020204" pitchFamily="34" charset="0"/>
              </a:rPr>
              <a:t>anaemia</a:t>
            </a:r>
            <a:r>
              <a:rPr lang="en-US" altLang="en-US" sz="2400" b="1" dirty="0">
                <a:latin typeface="Candara" panose="020E0502030303020204" pitchFamily="34" charset="0"/>
              </a:rPr>
              <a:t> (AIHA) </a:t>
            </a:r>
            <a:r>
              <a:rPr lang="en-US" altLang="en-US" sz="2400" b="1" dirty="0" smtClean="0">
                <a:latin typeface="Candara" panose="020E0502030303020204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▪ </a:t>
            </a:r>
            <a:r>
              <a:rPr lang="en-US" sz="2400" b="1" dirty="0" smtClean="0">
                <a:latin typeface="Candara" panose="020E0502030303020204" pitchFamily="34" charset="0"/>
              </a:rPr>
              <a:t>Warm </a:t>
            </a:r>
            <a:r>
              <a:rPr lang="en-US" sz="2400" b="1" dirty="0">
                <a:latin typeface="Candara" panose="020E0502030303020204" pitchFamily="34" charset="0"/>
              </a:rPr>
              <a:t>antibody hemolytic anemia </a:t>
            </a:r>
            <a:r>
              <a:rPr lang="en-US" sz="2400" b="1" dirty="0" smtClean="0">
                <a:latin typeface="Candara" panose="020E0502030303020204" pitchFamily="34" charset="0"/>
              </a:rPr>
              <a:t>-</a:t>
            </a:r>
            <a:r>
              <a:rPr lang="en-US" sz="2400" b="1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▪ </a:t>
            </a:r>
            <a:r>
              <a:rPr lang="en-US" sz="2400" b="1" dirty="0" smtClean="0">
                <a:latin typeface="Candara" panose="020E0502030303020204" pitchFamily="34" charset="0"/>
              </a:rPr>
              <a:t>Cold </a:t>
            </a:r>
            <a:r>
              <a:rPr lang="en-US" sz="2400" b="1" dirty="0">
                <a:latin typeface="Candara" panose="020E0502030303020204" pitchFamily="34" charset="0"/>
              </a:rPr>
              <a:t>antibody hemolytic anemia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endParaRPr lang="en-US" altLang="en-US" sz="24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Candara" panose="020E0502030303020204" pitchFamily="34" charset="0"/>
              </a:rPr>
              <a:t>  </a:t>
            </a:r>
            <a:endParaRPr lang="en-US" altLang="en-US" sz="2400" dirty="0">
              <a:latin typeface="Candara" panose="020E0502030303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    Decreased Red Cell Survival - </a:t>
            </a:r>
            <a:r>
              <a:rPr lang="en-US" altLang="en-U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Extra </a:t>
            </a:r>
            <a:r>
              <a:rPr lang="en-US" altLang="en-US" sz="3200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corpuscular </a:t>
            </a:r>
            <a:r>
              <a:rPr lang="en-US" altLang="en-U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Hemolytic Anemia</a:t>
            </a:r>
          </a:p>
          <a:p>
            <a:r>
              <a:rPr lang="en-US" altLang="en-US" sz="3200" b="1" dirty="0" smtClean="0">
                <a:solidFill>
                  <a:srgbClr val="9E0000"/>
                </a:solidFill>
                <a:latin typeface="Candara" panose="020E0502030303020204" pitchFamily="34" charset="0"/>
              </a:rPr>
              <a:t>-Acquired disorder-</a:t>
            </a:r>
            <a:r>
              <a:rPr lang="en-US" altLang="en-US" sz="3200" dirty="0" err="1" smtClean="0">
                <a:solidFill>
                  <a:srgbClr val="9E0000"/>
                </a:solidFill>
                <a:latin typeface="Candara" panose="020E0502030303020204" pitchFamily="34" charset="0"/>
              </a:rPr>
              <a:t>I</a:t>
            </a:r>
            <a:r>
              <a:rPr lang="en-US" sz="3200" dirty="0" err="1" smtClean="0">
                <a:solidFill>
                  <a:srgbClr val="9E0000"/>
                </a:solidFill>
                <a:latin typeface="Candara" panose="020E0502030303020204" pitchFamily="34" charset="0"/>
              </a:rPr>
              <a:t>mmuno</a:t>
            </a:r>
            <a:r>
              <a:rPr lang="en-US" sz="3200" dirty="0" smtClean="0">
                <a:solidFill>
                  <a:srgbClr val="9E0000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>
                <a:solidFill>
                  <a:srgbClr val="9E0000"/>
                </a:solidFill>
                <a:latin typeface="Candara" panose="020E0502030303020204" pitchFamily="34" charset="0"/>
              </a:rPr>
              <a:t>hemolytic anemias</a:t>
            </a:r>
          </a:p>
          <a:p>
            <a:endParaRPr lang="en-US" altLang="en-US" sz="32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9"/>
          <a:stretch/>
        </p:blipFill>
        <p:spPr>
          <a:xfrm>
            <a:off x="1925782" y="1902845"/>
            <a:ext cx="8091708" cy="405460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    Decreased Red Cell Survival - </a:t>
            </a:r>
            <a:r>
              <a:rPr lang="en-US" altLang="en-U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Extra </a:t>
            </a:r>
            <a:r>
              <a:rPr lang="en-US" altLang="en-US" sz="3200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corpuscular </a:t>
            </a:r>
            <a:r>
              <a:rPr lang="en-US" altLang="en-US" sz="32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anose="020E0502030303020204" pitchFamily="34" charset="0"/>
              </a:rPr>
              <a:t>Hemolytic Anemia</a:t>
            </a:r>
          </a:p>
          <a:p>
            <a:r>
              <a:rPr lang="en-US" altLang="en-US" sz="3200" b="1" dirty="0" smtClean="0">
                <a:solidFill>
                  <a:srgbClr val="9E0000"/>
                </a:solidFill>
              </a:rPr>
              <a:t>-Acquired disorder-</a:t>
            </a:r>
            <a:r>
              <a:rPr lang="en-US" altLang="en-US" sz="3200" dirty="0" err="1" smtClean="0">
                <a:solidFill>
                  <a:srgbClr val="9E0000"/>
                </a:solidFill>
              </a:rPr>
              <a:t>I</a:t>
            </a:r>
            <a:r>
              <a:rPr lang="en-US" sz="3200" dirty="0" err="1" smtClean="0">
                <a:solidFill>
                  <a:srgbClr val="9E0000"/>
                </a:solidFill>
                <a:latin typeface="Arial" panose="020B0604020202020204" pitchFamily="34" charset="0"/>
              </a:rPr>
              <a:t>mmuno</a:t>
            </a:r>
            <a:r>
              <a:rPr lang="en-US" sz="3200" dirty="0" smtClean="0">
                <a:solidFill>
                  <a:srgbClr val="9E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9E0000"/>
                </a:solidFill>
                <a:latin typeface="Arial" panose="020B0604020202020204" pitchFamily="34" charset="0"/>
              </a:rPr>
              <a:t>hemolytic anemias</a:t>
            </a:r>
          </a:p>
          <a:p>
            <a:endParaRPr lang="en-US" altLang="en-US" sz="32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5528" y="3170206"/>
            <a:ext cx="112221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Acute blood loss anemia, also called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hemorrhagic anemia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Candara" panose="020E0502030303020204" pitchFamily="34" charset="0"/>
              </a:rPr>
              <a:t>, occurs due to acute hemorrhage (bleeding).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Candara" panose="020E0502030303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12192000" cy="997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    Decreased Red Cell Survival - Post </a:t>
            </a:r>
            <a:r>
              <a:rPr lang="en-US" altLang="en-US" sz="3200" b="1" dirty="0" smtClean="0">
                <a:latin typeface="Candara" panose="020E0502030303020204" pitchFamily="34" charset="0"/>
              </a:rPr>
              <a:t>hemorrhagic anemia</a:t>
            </a:r>
            <a:endParaRPr lang="en-US" altLang="en-US" sz="3200" b="1" dirty="0">
              <a:latin typeface="Candara" panose="020E0502030303020204" pitchFamily="34" charset="0"/>
            </a:endParaRPr>
          </a:p>
          <a:p>
            <a:endParaRPr lang="en-US" altLang="en-US" sz="32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3" y="1429619"/>
            <a:ext cx="118040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dirty="0">
                <a:latin typeface="Candara" panose="020E0502030303020204" pitchFamily="34" charset="0"/>
              </a:rPr>
              <a:t>Significant reduction (at least 10 %) in circulating 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…………or </a:t>
            </a:r>
            <a:r>
              <a:rPr lang="en-US" altLang="en-US" sz="2000" dirty="0">
                <a:latin typeface="Candara" panose="020E0502030303020204" pitchFamily="34" charset="0"/>
              </a:rPr>
              <a:t>their 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……………………appropriate </a:t>
            </a:r>
            <a:r>
              <a:rPr lang="en-US" altLang="en-US" sz="2000" dirty="0">
                <a:latin typeface="Candara" panose="020E0502030303020204" pitchFamily="34" charset="0"/>
              </a:rPr>
              <a:t>for the age and sex, leading to corresponding decrease in the 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…………………………of </a:t>
            </a:r>
            <a:r>
              <a:rPr lang="en-US" altLang="en-US" sz="2000" dirty="0">
                <a:latin typeface="Candara" panose="020E0502030303020204" pitchFamily="34" charset="0"/>
              </a:rPr>
              <a:t>blood</a:t>
            </a:r>
            <a:r>
              <a:rPr lang="en-US" altLang="en-US" sz="2000" dirty="0" smtClean="0">
                <a:latin typeface="Candara" panose="020E0502030303020204" pitchFamily="34" charset="0"/>
              </a:rPr>
              <a:t>.</a:t>
            </a:r>
          </a:p>
          <a:p>
            <a:pPr algn="just"/>
            <a:endParaRPr lang="en-US" altLang="en-US" sz="2000" dirty="0">
              <a:latin typeface="Candara" panose="020E0502030303020204" pitchFamily="34" charset="0"/>
            </a:endParaRPr>
          </a:p>
          <a:p>
            <a:pPr algn="just"/>
            <a:endParaRPr lang="en-US" altLang="en-US" sz="2000" dirty="0">
              <a:latin typeface="Candara" panose="020E0502030303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latin typeface="Candara" panose="020E0502030303020204" pitchFamily="34" charset="0"/>
              </a:rPr>
              <a:t>WHO criteria - </a:t>
            </a:r>
            <a:r>
              <a:rPr lang="en-US" altLang="en-US" sz="2000" dirty="0" err="1">
                <a:latin typeface="Candara" panose="020E0502030303020204" pitchFamily="34" charset="0"/>
              </a:rPr>
              <a:t>Hb</a:t>
            </a:r>
            <a:r>
              <a:rPr lang="en-US" altLang="en-US" sz="2000" dirty="0">
                <a:latin typeface="Candara" panose="020E0502030303020204" pitchFamily="34" charset="0"/>
              </a:rPr>
              <a:t> &lt; 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……. </a:t>
            </a:r>
            <a:r>
              <a:rPr lang="en-US" altLang="en-US" sz="2000" dirty="0">
                <a:latin typeface="Candara" panose="020E0502030303020204" pitchFamily="34" charset="0"/>
              </a:rPr>
              <a:t>gm/dl in men &amp; </a:t>
            </a:r>
            <a:r>
              <a:rPr lang="en-US" altLang="en-US" sz="2000" dirty="0" err="1">
                <a:latin typeface="Candara" panose="020E0502030303020204" pitchFamily="34" charset="0"/>
              </a:rPr>
              <a:t>Hb</a:t>
            </a:r>
            <a:r>
              <a:rPr lang="en-US" altLang="en-US" sz="2000" dirty="0">
                <a:latin typeface="Candara" panose="020E0502030303020204" pitchFamily="34" charset="0"/>
              </a:rPr>
              <a:t> &lt; 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……. </a:t>
            </a:r>
            <a:r>
              <a:rPr lang="en-US" altLang="en-US" sz="2000" dirty="0">
                <a:latin typeface="Candara" panose="020E0502030303020204" pitchFamily="34" charset="0"/>
              </a:rPr>
              <a:t>gm/dl in </a:t>
            </a:r>
            <a:r>
              <a:rPr lang="en-US" altLang="en-US" sz="2000" dirty="0" smtClean="0">
                <a:latin typeface="Candara" panose="020E0502030303020204" pitchFamily="34" charset="0"/>
              </a:rPr>
              <a:t>women. </a:t>
            </a:r>
          </a:p>
          <a:p>
            <a:pPr fontAlgn="t"/>
            <a:endParaRPr lang="en-US" sz="2000" dirty="0" smtClean="0">
              <a:latin typeface="Candara" panose="020E0502030303020204" pitchFamily="34" charset="0"/>
            </a:endParaRPr>
          </a:p>
          <a:p>
            <a:pPr fontAlgn="t"/>
            <a:r>
              <a:rPr lang="en-US" sz="2000" dirty="0" smtClean="0">
                <a:latin typeface="Candara" panose="020E0502030303020204" pitchFamily="34" charset="0"/>
              </a:rPr>
              <a:t>……………………………….</a:t>
            </a:r>
            <a:r>
              <a:rPr lang="en-US" sz="2000" dirty="0" smtClean="0">
                <a:latin typeface="Candara" panose="020E0502030303020204" pitchFamily="34" charset="0"/>
              </a:rPr>
              <a:t>type of Anemia includes  Iron </a:t>
            </a:r>
            <a:r>
              <a:rPr lang="en-US" sz="2000" dirty="0">
                <a:latin typeface="Candara" panose="020E0502030303020204" pitchFamily="34" charset="0"/>
              </a:rPr>
              <a:t>deficiency, Thalassemia, lead </a:t>
            </a:r>
            <a:r>
              <a:rPr lang="en-US" sz="2000" dirty="0" smtClean="0">
                <a:latin typeface="Candara" panose="020E0502030303020204" pitchFamily="34" charset="0"/>
              </a:rPr>
              <a:t>poisoning</a:t>
            </a:r>
          </a:p>
          <a:p>
            <a:pPr fontAlgn="t"/>
            <a:endParaRPr lang="en-US" sz="2000" dirty="0" smtClean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t"/>
            <a:r>
              <a:rPr lang="en-US" sz="2000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MCV-</a:t>
            </a:r>
            <a:r>
              <a:rPr lang="en-US" sz="2000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……………the causes include </a:t>
            </a:r>
            <a:r>
              <a:rPr lang="en-US" sz="2000" dirty="0" err="1" smtClean="0">
                <a:latin typeface="Candara" panose="020E0502030303020204" pitchFamily="34" charset="0"/>
              </a:rPr>
              <a:t>Vit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</a:rPr>
              <a:t>B</a:t>
            </a:r>
            <a:r>
              <a:rPr lang="en-US" sz="2000" baseline="-25000" dirty="0">
                <a:latin typeface="Candara" panose="020E0502030303020204" pitchFamily="34" charset="0"/>
              </a:rPr>
              <a:t>12</a:t>
            </a:r>
            <a:r>
              <a:rPr lang="en-US" sz="2000" dirty="0">
                <a:latin typeface="Candara" panose="020E0502030303020204" pitchFamily="34" charset="0"/>
              </a:rPr>
              <a:t> and/or Folic acid </a:t>
            </a:r>
            <a:r>
              <a:rPr lang="en-US" sz="2000" dirty="0" smtClean="0">
                <a:latin typeface="Candara" panose="020E0502030303020204" pitchFamily="34" charset="0"/>
              </a:rPr>
              <a:t>Deficiency</a:t>
            </a:r>
          </a:p>
          <a:p>
            <a:endParaRPr lang="en-US" altLang="en-US" sz="2000" dirty="0" smtClean="0">
              <a:latin typeface="Candara" panose="020E0502030303020204" pitchFamily="34" charset="0"/>
            </a:endParaRPr>
          </a:p>
          <a:p>
            <a:r>
              <a:rPr lang="en-US" altLang="en-US" sz="2000" dirty="0" smtClean="0">
                <a:latin typeface="Candara" panose="020E0502030303020204" pitchFamily="34" charset="0"/>
              </a:rPr>
              <a:t>Chronic </a:t>
            </a:r>
            <a:r>
              <a:rPr lang="en-US" altLang="en-US" sz="2000" dirty="0">
                <a:latin typeface="Candara" panose="020E0502030303020204" pitchFamily="34" charset="0"/>
              </a:rPr>
              <a:t>blood </a:t>
            </a:r>
            <a:r>
              <a:rPr lang="en-US" altLang="en-US" sz="2000" dirty="0" smtClean="0">
                <a:latin typeface="Candara" panose="020E0502030303020204" pitchFamily="34" charset="0"/>
              </a:rPr>
              <a:t>loss leads to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…………………………………………………………………</a:t>
            </a:r>
          </a:p>
          <a:p>
            <a:endParaRPr lang="en-US" altLang="en-US" sz="2000" dirty="0" smtClean="0">
              <a:latin typeface="Candara" panose="020E0502030303020204" pitchFamily="34" charset="0"/>
            </a:endParaRPr>
          </a:p>
          <a:p>
            <a:r>
              <a:rPr lang="en-US" altLang="en-US" sz="2000" dirty="0" smtClean="0">
                <a:latin typeface="Candara" panose="020E0502030303020204" pitchFamily="34" charset="0"/>
              </a:rPr>
              <a:t>................................................. anemia is a type of megaloblastic anemia there is decreased availability of IF </a:t>
            </a:r>
          </a:p>
          <a:p>
            <a:pPr marL="0" lvl="1"/>
            <a:endParaRPr lang="en-US" altLang="en-US" sz="2000" dirty="0" smtClean="0">
              <a:latin typeface="Candara" panose="020E0502030303020204" pitchFamily="34" charset="0"/>
            </a:endParaRPr>
          </a:p>
          <a:p>
            <a:pPr marL="0" lvl="1"/>
            <a:r>
              <a:rPr lang="en-US" altLang="en-US" sz="2000" dirty="0" smtClean="0">
                <a:latin typeface="Candara" panose="020E0502030303020204" pitchFamily="34" charset="0"/>
              </a:rPr>
              <a:t>Tuberculosis </a:t>
            </a:r>
            <a:r>
              <a:rPr lang="en-US" altLang="en-US" sz="2000" dirty="0" smtClean="0">
                <a:latin typeface="Candara" panose="020E0502030303020204" pitchFamily="34" charset="0"/>
              </a:rPr>
              <a:t>may cause anemia </a:t>
            </a:r>
            <a:r>
              <a:rPr lang="en-US" altLang="en-US" sz="2000" dirty="0" smtClean="0">
                <a:latin typeface="Candara" panose="020E0502030303020204" pitchFamily="34" charset="0"/>
              </a:rPr>
              <a:t>……………………………………………………….</a:t>
            </a:r>
          </a:p>
          <a:p>
            <a:pPr marL="0" lvl="1"/>
            <a:endParaRPr lang="en-US" alt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0"/>
            <a:ext cx="12192000" cy="581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latin typeface="Candara" panose="020E0502030303020204" pitchFamily="34" charset="0"/>
              </a:rPr>
              <a:t>Self Assessment</a:t>
            </a:r>
            <a:endParaRPr lang="en-US" altLang="en-US" sz="3200" b="1" dirty="0">
              <a:latin typeface="Candara" panose="020E0502030303020204" pitchFamily="34" charset="0"/>
            </a:endParaRPr>
          </a:p>
          <a:p>
            <a:endParaRPr lang="en-US" altLang="en-US" sz="3200" b="1" dirty="0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593431"/>
            <a:ext cx="12192000" cy="512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latin typeface="Candara" panose="020E0502030303020204" pitchFamily="34" charset="0"/>
              </a:rPr>
              <a:t>Thank you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514"/>
            <a:ext cx="12192000" cy="5126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err="1">
                <a:latin typeface="Candara" panose="020E0502030303020204" pitchFamily="34" charset="0"/>
              </a:rPr>
              <a:t>Anaemia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5564" y="1178295"/>
            <a:ext cx="7024255" cy="537490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latin typeface="Candara" panose="020E0502030303020204" pitchFamily="34" charset="0"/>
              </a:rPr>
              <a:t>Significant reduction </a:t>
            </a:r>
            <a:r>
              <a:rPr lang="en-US" altLang="en-US" dirty="0" smtClean="0">
                <a:latin typeface="Candara" panose="020E0502030303020204" pitchFamily="34" charset="0"/>
              </a:rPr>
              <a:t>(at least </a:t>
            </a:r>
            <a:r>
              <a:rPr lang="en-US" altLang="en-US" dirty="0">
                <a:latin typeface="Candara" panose="020E0502030303020204" pitchFamily="34" charset="0"/>
              </a:rPr>
              <a:t>10 %) in circulating </a:t>
            </a:r>
            <a:r>
              <a:rPr lang="en-US" altLang="en-US" b="1" dirty="0">
                <a:latin typeface="Candara" panose="020E0502030303020204" pitchFamily="34" charset="0"/>
              </a:rPr>
              <a:t>red cell mass </a:t>
            </a:r>
            <a:r>
              <a:rPr lang="en-US" altLang="en-US" dirty="0">
                <a:latin typeface="Candara" panose="020E0502030303020204" pitchFamily="34" charset="0"/>
              </a:rPr>
              <a:t>or their </a:t>
            </a:r>
            <a:r>
              <a:rPr lang="en-US" altLang="en-US" b="1" dirty="0" smtClean="0">
                <a:latin typeface="Candara" panose="020E0502030303020204" pitchFamily="34" charset="0"/>
              </a:rPr>
              <a:t>hemoglobin </a:t>
            </a:r>
            <a:r>
              <a:rPr lang="en-US" altLang="en-US" b="1" dirty="0">
                <a:latin typeface="Candara" panose="020E0502030303020204" pitchFamily="34" charset="0"/>
              </a:rPr>
              <a:t>content  </a:t>
            </a:r>
            <a:r>
              <a:rPr lang="en-US" altLang="en-US" dirty="0">
                <a:latin typeface="Candara" panose="020E0502030303020204" pitchFamily="34" charset="0"/>
              </a:rPr>
              <a:t>appropriate for the age and </a:t>
            </a:r>
            <a:r>
              <a:rPr lang="en-US" altLang="en-US" dirty="0" smtClean="0">
                <a:latin typeface="Candara" panose="020E0502030303020204" pitchFamily="34" charset="0"/>
              </a:rPr>
              <a:t>sex</a:t>
            </a:r>
            <a:r>
              <a:rPr lang="en-US" altLang="en-US" b="1" dirty="0" smtClean="0">
                <a:latin typeface="Candara" panose="020E0502030303020204" pitchFamily="34" charset="0"/>
              </a:rPr>
              <a:t>, </a:t>
            </a:r>
            <a:r>
              <a:rPr lang="en-US" altLang="en-US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l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eading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 corresponding decrease in the Oxygen - carrying capacity of blood</a:t>
            </a: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en-US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>
                <a:latin typeface="Candara" panose="020E0502030303020204" pitchFamily="34" charset="0"/>
              </a:rPr>
              <a:t>WHO</a:t>
            </a:r>
            <a:r>
              <a:rPr lang="en-US" altLang="en-US" dirty="0">
                <a:latin typeface="Candara" panose="020E0502030303020204" pitchFamily="34" charset="0"/>
              </a:rPr>
              <a:t> criteria </a:t>
            </a:r>
            <a:r>
              <a:rPr lang="en-US" altLang="en-US" dirty="0" smtClean="0">
                <a:latin typeface="Candara" panose="020E0502030303020204" pitchFamily="34" charset="0"/>
              </a:rPr>
              <a:t>- </a:t>
            </a:r>
            <a:r>
              <a:rPr lang="en-US" altLang="en-US" dirty="0" err="1">
                <a:latin typeface="Candara" panose="020E0502030303020204" pitchFamily="34" charset="0"/>
              </a:rPr>
              <a:t>Hb</a:t>
            </a:r>
            <a:r>
              <a:rPr lang="en-US" altLang="en-US" dirty="0">
                <a:latin typeface="Candara" panose="020E0502030303020204" pitchFamily="34" charset="0"/>
              </a:rPr>
              <a:t> &lt; 13 </a:t>
            </a:r>
            <a:r>
              <a:rPr lang="en-US" altLang="en-US" dirty="0" smtClean="0">
                <a:latin typeface="Candara" panose="020E0502030303020204" pitchFamily="34" charset="0"/>
              </a:rPr>
              <a:t>gm/dl </a:t>
            </a:r>
            <a:r>
              <a:rPr lang="en-US" altLang="en-US" dirty="0">
                <a:latin typeface="Candara" panose="020E0502030303020204" pitchFamily="34" charset="0"/>
              </a:rPr>
              <a:t>in men </a:t>
            </a:r>
            <a:r>
              <a:rPr lang="en-US" altLang="en-US" dirty="0" smtClean="0">
                <a:latin typeface="Candara" panose="020E0502030303020204" pitchFamily="34" charset="0"/>
              </a:rPr>
              <a:t>&amp; </a:t>
            </a:r>
            <a:r>
              <a:rPr lang="en-US" altLang="en-US" dirty="0" err="1">
                <a:latin typeface="Candara" panose="020E0502030303020204" pitchFamily="34" charset="0"/>
              </a:rPr>
              <a:t>Hb</a:t>
            </a:r>
            <a:r>
              <a:rPr lang="en-US" altLang="en-US" dirty="0">
                <a:latin typeface="Candara" panose="020E0502030303020204" pitchFamily="34" charset="0"/>
              </a:rPr>
              <a:t> &lt; 12 </a:t>
            </a:r>
            <a:r>
              <a:rPr lang="en-US" altLang="en-US" dirty="0" smtClean="0">
                <a:latin typeface="Candara" panose="020E0502030303020204" pitchFamily="34" charset="0"/>
              </a:rPr>
              <a:t>gm/dl </a:t>
            </a:r>
            <a:r>
              <a:rPr lang="en-US" altLang="en-US" dirty="0">
                <a:latin typeface="Candara" panose="020E0502030303020204" pitchFamily="34" charset="0"/>
              </a:rPr>
              <a:t>in </a:t>
            </a:r>
            <a:r>
              <a:rPr lang="en-US" altLang="en-US" dirty="0" smtClean="0">
                <a:latin typeface="Candara" panose="020E0502030303020204" pitchFamily="34" charset="0"/>
              </a:rPr>
              <a:t>women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Candara" panose="020E0502030303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n-US" b="1" dirty="0" smtClean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MG_07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4" t="7018" b="10527"/>
          <a:stretch>
            <a:fillRect/>
          </a:stretch>
        </p:blipFill>
        <p:spPr bwMode="auto">
          <a:xfrm>
            <a:off x="9249696" y="797714"/>
            <a:ext cx="1755950" cy="20136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07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7018" b="10527"/>
          <a:stretch>
            <a:fillRect/>
          </a:stretch>
        </p:blipFill>
        <p:spPr bwMode="auto">
          <a:xfrm>
            <a:off x="9234176" y="3396731"/>
            <a:ext cx="2241117" cy="25700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49696" y="2838457"/>
            <a:ext cx="222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Normal Appearance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5853" y="6182785"/>
            <a:ext cx="224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Pallor due to Anemia 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5126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latin typeface="Candara" panose="020E0502030303020204" pitchFamily="34" charset="0"/>
              </a:rPr>
              <a:t>Grades of </a:t>
            </a:r>
            <a:r>
              <a:rPr lang="en-US" altLang="en-US" b="1" dirty="0" err="1" smtClean="0">
                <a:latin typeface="Candara" panose="020E0502030303020204" pitchFamily="34" charset="0"/>
              </a:rPr>
              <a:t>Anaemia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43" y="1248207"/>
            <a:ext cx="8912802" cy="5015197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852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7714"/>
            <a:ext cx="12192000" cy="783771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2075" tIns="46038" rIns="92075" bIns="46038" rtlCol="0" anchor="ctr">
            <a:normAutofit fontScale="90000"/>
          </a:bodyPr>
          <a:lstStyle/>
          <a:p>
            <a:pPr algn="ctr">
              <a:defRPr/>
            </a:pPr>
            <a:r>
              <a:rPr lang="en-US" sz="3600" dirty="0" smtClean="0">
                <a:latin typeface="Candara" panose="020E0502030303020204" pitchFamily="34" charset="0"/>
              </a:rPr>
              <a:t>Approach to d</a:t>
            </a:r>
            <a:r>
              <a:rPr lang="tr-TR" sz="3600" dirty="0" smtClean="0">
                <a:latin typeface="Candara" panose="020E0502030303020204" pitchFamily="34" charset="0"/>
              </a:rPr>
              <a:t>iagnosis </a:t>
            </a:r>
            <a:r>
              <a:rPr lang="en-US" sz="3600" dirty="0" smtClean="0">
                <a:latin typeface="Candara" panose="020E0502030303020204" pitchFamily="34" charset="0"/>
              </a:rPr>
              <a:t>for a case of anemia-</a:t>
            </a:r>
            <a:r>
              <a:rPr lang="en-US" sz="3600" dirty="0"/>
              <a:t> Understanding </a:t>
            </a:r>
            <a:r>
              <a:rPr lang="en-US" sz="3600" dirty="0" smtClean="0"/>
              <a:t>Anemia</a:t>
            </a:r>
            <a:endParaRPr lang="tr-TR" sz="3600" dirty="0" smtClean="0">
              <a:latin typeface="Candara" panose="020E0502030303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65873" cy="4351338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andara" panose="020E0502030303020204" pitchFamily="34" charset="0"/>
              </a:rPr>
              <a:t>What are patients complaints- (Symptoms)</a:t>
            </a:r>
            <a:endParaRPr lang="tr-TR" dirty="0" smtClean="0">
              <a:latin typeface="Candara" panose="020E0502030303020204" pitchFamily="34" charset="0"/>
            </a:endParaRPr>
          </a:p>
          <a:p>
            <a:pPr>
              <a:defRPr/>
            </a:pPr>
            <a:r>
              <a:rPr lang="en-US" dirty="0">
                <a:latin typeface="Candara" panose="020E0502030303020204" pitchFamily="34" charset="0"/>
              </a:rPr>
              <a:t>What are </a:t>
            </a:r>
            <a:r>
              <a:rPr lang="en-US" dirty="0" smtClean="0">
                <a:latin typeface="Candara" panose="020E0502030303020204" pitchFamily="34" charset="0"/>
              </a:rPr>
              <a:t>findings in patients on examination-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dirty="0" smtClean="0">
                <a:latin typeface="Candara" panose="020E0502030303020204" pitchFamily="34" charset="0"/>
              </a:rPr>
              <a:t>Signs</a:t>
            </a:r>
            <a:r>
              <a:rPr lang="en-US" dirty="0">
                <a:latin typeface="Candara" panose="020E0502030303020204" pitchFamily="34" charset="0"/>
              </a:rPr>
              <a:t>)</a:t>
            </a:r>
            <a:endParaRPr lang="tr-TR" dirty="0">
              <a:latin typeface="Candara" panose="020E0502030303020204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andara" panose="020E0502030303020204" pitchFamily="34" charset="0"/>
              </a:rPr>
              <a:t>Probable diagnosis of anemia</a:t>
            </a:r>
          </a:p>
          <a:p>
            <a:pPr eaLnBrk="1" hangingPunct="1">
              <a:defRPr/>
            </a:pPr>
            <a:r>
              <a:rPr lang="en-US" dirty="0" smtClean="0">
                <a:latin typeface="Candara" panose="020E0502030303020204" pitchFamily="34" charset="0"/>
              </a:rPr>
              <a:t>Investigations – RBCs count, </a:t>
            </a:r>
            <a:r>
              <a:rPr lang="en-US" dirty="0" err="1" smtClean="0">
                <a:latin typeface="Candara" panose="020E0502030303020204" pitchFamily="34" charset="0"/>
              </a:rPr>
              <a:t>Hb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esti</a:t>
            </a:r>
            <a:r>
              <a:rPr lang="en-US" dirty="0" smtClean="0">
                <a:latin typeface="Candara" panose="020E0502030303020204" pitchFamily="34" charset="0"/>
              </a:rPr>
              <a:t>. and PCV –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Candara" panose="020E0502030303020204" pitchFamily="34" charset="0"/>
              </a:rPr>
              <a:t>                                  </a:t>
            </a:r>
            <a:r>
              <a:rPr lang="en-US" b="1" dirty="0" smtClean="0">
                <a:latin typeface="Candara" panose="020E0502030303020204" pitchFamily="34" charset="0"/>
              </a:rPr>
              <a:t>Hematological Indices</a:t>
            </a:r>
            <a:r>
              <a:rPr lang="en-US" dirty="0" smtClean="0">
                <a:latin typeface="Candara" panose="020E0502030303020204" pitchFamily="34" charset="0"/>
              </a:rPr>
              <a:t> to reach to near the  diagnosis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                                - </a:t>
            </a:r>
            <a:r>
              <a:rPr lang="en-US" b="1" dirty="0" smtClean="0">
                <a:latin typeface="Candara" panose="020E0502030303020204" pitchFamily="34" charset="0"/>
              </a:rPr>
              <a:t>Specific tests </a:t>
            </a:r>
            <a:r>
              <a:rPr lang="en-US" dirty="0" smtClean="0">
                <a:latin typeface="Candara" panose="020E0502030303020204" pitchFamily="34" charset="0"/>
              </a:rPr>
              <a:t>for final diagnosis</a:t>
            </a:r>
            <a:endParaRPr lang="tr-TR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5126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latin typeface="Candara" panose="020E0502030303020204" pitchFamily="34" charset="0"/>
              </a:rPr>
              <a:t>Presentation of Anemia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9096"/>
            <a:ext cx="119149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Candara" panose="020E0502030303020204" pitchFamily="34" charset="0"/>
              </a:rPr>
              <a:t>What are patients complaints- (Symptoms)</a:t>
            </a:r>
            <a:endParaRPr lang="tr-TR" sz="2800" dirty="0">
              <a:latin typeface="Candara" panose="020E0502030303020204" pitchFamily="34" charset="0"/>
            </a:endParaRPr>
          </a:p>
          <a:p>
            <a:pPr>
              <a:defRPr/>
            </a:pPr>
            <a:r>
              <a:rPr lang="en-US" sz="2800" dirty="0">
                <a:latin typeface="Candara" panose="020E0502030303020204" pitchFamily="34" charset="0"/>
              </a:rPr>
              <a:t>What are findings in patients on examination- (Signs</a:t>
            </a:r>
            <a:r>
              <a:rPr lang="en-US" sz="2800" dirty="0" smtClean="0">
                <a:latin typeface="Candara" panose="020E0502030303020204" pitchFamily="34" charset="0"/>
              </a:rPr>
              <a:t>)</a:t>
            </a:r>
          </a:p>
          <a:p>
            <a:pPr>
              <a:defRPr/>
            </a:pPr>
            <a:r>
              <a:rPr lang="en-US" sz="2600" b="1" dirty="0">
                <a:latin typeface="Candara" panose="020E0502030303020204" pitchFamily="34" charset="0"/>
              </a:rPr>
              <a:t>In anemia, body lacks oxygen, so following signs &amp; symptoms may be experienced:</a:t>
            </a:r>
            <a:endParaRPr lang="tr-TR" sz="2600" dirty="0">
              <a:latin typeface="Candara" panose="020E0502030303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4637" y="2109213"/>
            <a:ext cx="9882725" cy="4354657"/>
            <a:chOff x="-118631" y="1935306"/>
            <a:chExt cx="9882725" cy="43546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631" y="1935306"/>
              <a:ext cx="9882725" cy="4354657"/>
            </a:xfrm>
            <a:prstGeom prst="rect">
              <a:avLst/>
            </a:prstGeom>
          </p:spPr>
        </p:pic>
        <p:pic>
          <p:nvPicPr>
            <p:cNvPr id="7" name="Picture 7" descr="IMG_08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11250" r="16875" b="13750"/>
            <a:stretch>
              <a:fillRect/>
            </a:stretch>
          </p:blipFill>
          <p:spPr bwMode="auto">
            <a:xfrm>
              <a:off x="3819232" y="2639646"/>
              <a:ext cx="2006998" cy="127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688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736560" y="1446382"/>
            <a:ext cx="8822787" cy="53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 smtClean="0">
                <a:latin typeface="Candara" panose="020E0502030303020204" pitchFamily="34" charset="0"/>
              </a:rPr>
              <a:t>Fe</a:t>
            </a:r>
            <a:r>
              <a:rPr lang="en-US" altLang="en-US" sz="2800" dirty="0">
                <a:latin typeface="Candara" panose="020E0502030303020204" pitchFamily="34" charset="0"/>
              </a:rPr>
              <a:t>++ is required for </a:t>
            </a:r>
            <a:r>
              <a:rPr lang="en-US" altLang="en-US" sz="2800" dirty="0" err="1">
                <a:latin typeface="Candara" panose="020E0502030303020204" pitchFamily="34" charset="0"/>
              </a:rPr>
              <a:t>Heme</a:t>
            </a:r>
            <a:r>
              <a:rPr lang="en-US" altLang="en-US" sz="2800" dirty="0">
                <a:latin typeface="Candara" panose="020E0502030303020204" pitchFamily="34" charset="0"/>
              </a:rPr>
              <a:t> </a:t>
            </a:r>
            <a:r>
              <a:rPr lang="en-US" altLang="en-US" sz="2800" dirty="0" smtClean="0">
                <a:latin typeface="Candara" panose="020E0502030303020204" pitchFamily="34" charset="0"/>
              </a:rPr>
              <a:t>Synthesis (</a:t>
            </a:r>
            <a:r>
              <a:rPr lang="en-US" altLang="en-US" sz="2800" dirty="0" smtClean="0">
                <a:latin typeface="Candara" panose="020E0502030303020204" pitchFamily="34" charset="0"/>
                <a:cs typeface="Calibri" panose="020F0502020204030204" pitchFamily="34" charset="0"/>
              </a:rPr>
              <a:t>↓</a:t>
            </a:r>
            <a:r>
              <a:rPr lang="en-US" altLang="en-US" sz="2800" dirty="0" smtClean="0">
                <a:latin typeface="Candara" panose="020E0502030303020204" pitchFamily="34" charset="0"/>
              </a:rPr>
              <a:t> </a:t>
            </a:r>
            <a:r>
              <a:rPr lang="en-US" altLang="en-US" sz="2800" dirty="0" err="1" smtClean="0">
                <a:latin typeface="Candara" panose="020E0502030303020204" pitchFamily="34" charset="0"/>
              </a:rPr>
              <a:t>Haemoglobin</a:t>
            </a:r>
            <a:r>
              <a:rPr lang="en-US" altLang="en-US" sz="2800" dirty="0" smtClean="0">
                <a:latin typeface="Candara" panose="020E0502030303020204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800" dirty="0">
              <a:latin typeface="Candara" panose="020E0502030303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Candara" panose="020E0502030303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12295909" cy="579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/>
              <a:t>Decreased </a:t>
            </a:r>
            <a:r>
              <a:rPr lang="en-US" altLang="en-US" sz="3200" b="1" dirty="0"/>
              <a:t>Red Cell </a:t>
            </a:r>
            <a:r>
              <a:rPr lang="en-US" altLang="en-US" sz="3200" b="1" dirty="0" smtClean="0"/>
              <a:t>Production- Nutritional Deficiency- Iron Deficiency</a:t>
            </a:r>
            <a:endParaRPr lang="en-US" altLang="en-US" sz="3200" b="1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0862" y="2846973"/>
            <a:ext cx="58912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E0000"/>
                </a:solidFill>
                <a:latin typeface="Candara" panose="020E0502030303020204" pitchFamily="34" charset="0"/>
              </a:rPr>
              <a:t>Causes of Iron deficiency </a:t>
            </a:r>
            <a:r>
              <a:rPr lang="en-US" sz="3200" smtClean="0">
                <a:solidFill>
                  <a:srgbClr val="9E0000"/>
                </a:solidFill>
                <a:latin typeface="Candara" panose="020E0502030303020204" pitchFamily="34" charset="0"/>
              </a:rPr>
              <a:t>anemia</a:t>
            </a:r>
            <a:r>
              <a:rPr lang="en-US" sz="3200" smtClean="0">
                <a:solidFill>
                  <a:srgbClr val="9E0000"/>
                </a:solidFill>
                <a:latin typeface="Candara" panose="020E0502030303020204" pitchFamily="34" charset="0"/>
              </a:rPr>
              <a:t>:</a:t>
            </a:r>
            <a:endParaRPr lang="en-US" sz="3200" dirty="0" smtClean="0">
              <a:solidFill>
                <a:srgbClr val="9E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562119"/>
            <a:ext cx="5562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endParaRPr lang="en-US" altLang="en-US" sz="2000" b="1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23357" y="1314807"/>
            <a:ext cx="7197436" cy="229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Clinical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Features:</a:t>
            </a:r>
            <a:endParaRPr lang="en-US" altLang="en-US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en-US" sz="2400" b="1" dirty="0"/>
              <a:t>During Early Phase- General for anemia </a:t>
            </a:r>
          </a:p>
        </p:txBody>
      </p:sp>
      <p:pic>
        <p:nvPicPr>
          <p:cNvPr id="11272" name="Picture 8" descr="IMG_0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16251" r="15828" b="12500"/>
          <a:stretch>
            <a:fillRect/>
          </a:stretch>
        </p:blipFill>
        <p:spPr bwMode="auto">
          <a:xfrm>
            <a:off x="8762998" y="2571710"/>
            <a:ext cx="2511433" cy="18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42109" y="3834738"/>
            <a:ext cx="6664036" cy="70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</a:rPr>
              <a:t>Iron 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Therapy :</a:t>
            </a:r>
            <a:endParaRPr lang="en-US" altLang="en-US" sz="2200" b="1" dirty="0">
              <a:solidFill>
                <a:srgbClr val="C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" y="0"/>
            <a:ext cx="12192000" cy="579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/>
              <a:t>Decreased </a:t>
            </a:r>
            <a:r>
              <a:rPr lang="en-US" altLang="en-US" sz="3200" b="1" dirty="0"/>
              <a:t>Red Cell </a:t>
            </a:r>
            <a:r>
              <a:rPr lang="en-US" altLang="en-US" sz="3200" b="1" dirty="0" smtClean="0"/>
              <a:t>Production- Nutritional Deficiency- Iron Deficiency</a:t>
            </a:r>
            <a:endParaRPr lang="en-US" altLang="en-US" sz="32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7" y="4543541"/>
            <a:ext cx="2511433" cy="212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284" y="727363"/>
            <a:ext cx="2519146" cy="17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0" y="737754"/>
            <a:ext cx="12192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</a:rPr>
              <a:t>Pathophysiology</a:t>
            </a:r>
          </a:p>
          <a:p>
            <a:pPr eaLnBrk="1" hangingPunct="1"/>
            <a:r>
              <a:rPr lang="en-US" altLang="en-US" sz="1800" dirty="0"/>
              <a:t>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895" y="-4763"/>
            <a:ext cx="12174105" cy="728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/>
              <a:t>Decreased </a:t>
            </a:r>
            <a:r>
              <a:rPr lang="en-US" altLang="en-US" sz="2400" b="1" dirty="0"/>
              <a:t>Red Cell </a:t>
            </a:r>
            <a:r>
              <a:rPr lang="en-US" altLang="en-US" sz="2400" b="1" dirty="0" smtClean="0"/>
              <a:t>Production- Nutritional Deficiency- Maturation factors Deficiency</a:t>
            </a:r>
          </a:p>
          <a:p>
            <a:r>
              <a:rPr lang="en-US" altLang="en-US" sz="2400" dirty="0" smtClean="0"/>
              <a:t>(</a:t>
            </a:r>
            <a:r>
              <a:rPr lang="en-US" altLang="en-US" sz="2400" dirty="0"/>
              <a:t>Megaloblastic </a:t>
            </a:r>
            <a:r>
              <a:rPr lang="en-US" altLang="en-US" sz="2400" dirty="0" err="1"/>
              <a:t>Anaemia</a:t>
            </a:r>
            <a:r>
              <a:rPr lang="en-US" altLang="en-US" sz="2400" dirty="0" smtClean="0"/>
              <a:t>)</a:t>
            </a:r>
            <a:endParaRPr lang="en-US" altLang="en-US" sz="24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3926" y="1395958"/>
            <a:ext cx="7422573" cy="45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560</Words>
  <Application>Microsoft Office PowerPoint</Application>
  <PresentationFormat>Widescreen</PresentationFormat>
  <Paragraphs>108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Times New Roman</vt:lpstr>
      <vt:lpstr>Times New Roman Tur</vt:lpstr>
      <vt:lpstr>Verdana</vt:lpstr>
      <vt:lpstr>Office Theme</vt:lpstr>
      <vt:lpstr>PowerPoint Presentation</vt:lpstr>
      <vt:lpstr>PowerPoint Presentation</vt:lpstr>
      <vt:lpstr>Anaemia</vt:lpstr>
      <vt:lpstr>Grades of Anaemia</vt:lpstr>
      <vt:lpstr>Approach to diagnosis for a case of anemia- Understanding Anemia</vt:lpstr>
      <vt:lpstr>Presentation of Anemia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Decreased Red Cell Production - Anaemis of chronic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Sunita Mittal</dc:creator>
  <cp:lastModifiedBy>Dr. Sunita Mittal</cp:lastModifiedBy>
  <cp:revision>124</cp:revision>
  <dcterms:created xsi:type="dcterms:W3CDTF">2017-09-11T06:40:41Z</dcterms:created>
  <dcterms:modified xsi:type="dcterms:W3CDTF">2017-10-14T05:02:52Z</dcterms:modified>
</cp:coreProperties>
</file>