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5" r:id="rId3"/>
    <p:sldId id="257" r:id="rId4"/>
    <p:sldId id="266" r:id="rId5"/>
    <p:sldId id="275" r:id="rId6"/>
    <p:sldId id="344" r:id="rId7"/>
    <p:sldId id="267" r:id="rId8"/>
    <p:sldId id="268" r:id="rId9"/>
    <p:sldId id="269" r:id="rId10"/>
    <p:sldId id="272" r:id="rId11"/>
    <p:sldId id="273" r:id="rId12"/>
    <p:sldId id="278" r:id="rId13"/>
    <p:sldId id="258" r:id="rId14"/>
    <p:sldId id="259" r:id="rId15"/>
    <p:sldId id="277" r:id="rId16"/>
    <p:sldId id="34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8DB0-1BBA-4892-8725-B7F10C21D6C1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3AC5-D09D-44D5-A788-8DB9C15A5B1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3AC5-D09D-44D5-A788-8DB9C15A5B14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3AC5-D09D-44D5-A788-8DB9C15A5B14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D6CF-045E-40F7-9A60-411FF8F8BA03}" type="datetimeFigureOut">
              <a:rPr lang="en-IN" smtClean="0"/>
              <a:pPr/>
              <a:t>23-03-2018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BE67-9171-46F7-9CF9-773DD504856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Arun</a:t>
            </a:r>
            <a:r>
              <a:rPr lang="en-IN" dirty="0" smtClean="0"/>
              <a:t> </a:t>
            </a:r>
            <a:r>
              <a:rPr lang="en-IN" dirty="0" err="1" smtClean="0"/>
              <a:t>Goel</a:t>
            </a:r>
            <a:endParaRPr lang="en-IN" dirty="0" smtClean="0"/>
          </a:p>
          <a:p>
            <a:r>
              <a:rPr lang="en-IN" dirty="0" smtClean="0"/>
              <a:t>Associate professor</a:t>
            </a:r>
          </a:p>
          <a:p>
            <a:r>
              <a:rPr lang="en-IN" dirty="0" smtClean="0"/>
              <a:t>Department of Physiology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1704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 dirty="0"/>
              <a:t>Left pump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1200" y="1447800"/>
            <a:ext cx="5181600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66FF"/>
                </a:solidFill>
              </a:rPr>
              <a:t>Components </a:t>
            </a:r>
          </a:p>
          <a:p>
            <a:r>
              <a:rPr lang="en-US" altLang="en-US" sz="2000" dirty="0"/>
              <a:t>	left atrium and left ventricle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0066FF"/>
                </a:solidFill>
              </a:rPr>
              <a:t>Input : 	</a:t>
            </a:r>
            <a:r>
              <a:rPr lang="en-US" altLang="en-US" sz="2000" dirty="0"/>
              <a:t>Pulmonary vein</a:t>
            </a:r>
          </a:p>
          <a:p>
            <a:r>
              <a:rPr lang="en-US" altLang="en-US" sz="2000" dirty="0">
                <a:solidFill>
                  <a:srgbClr val="0066FF"/>
                </a:solidFill>
              </a:rPr>
              <a:t>Output :</a:t>
            </a:r>
            <a:r>
              <a:rPr lang="en-US" altLang="en-US" sz="2000" dirty="0"/>
              <a:t> 	Aorta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0066FF"/>
                </a:solidFill>
              </a:rPr>
              <a:t>Valves : </a:t>
            </a:r>
          </a:p>
          <a:p>
            <a:pPr lvl="1"/>
            <a:r>
              <a:rPr lang="en-US" altLang="en-US" sz="2000" dirty="0"/>
              <a:t>	Pulmonary vein and Left atrium</a:t>
            </a:r>
          </a:p>
          <a:p>
            <a:pPr lvl="1"/>
            <a:r>
              <a:rPr lang="en-US" altLang="en-US" sz="2000" dirty="0"/>
              <a:t>	Left atrium and Left ventricle</a:t>
            </a:r>
          </a:p>
          <a:p>
            <a:pPr lvl="1"/>
            <a:r>
              <a:rPr lang="en-US" altLang="en-US" sz="2000" dirty="0"/>
              <a:t>	</a:t>
            </a:r>
            <a:r>
              <a:rPr lang="en-US" altLang="en-US" sz="2000" dirty="0" smtClean="0"/>
              <a:t>Left </a:t>
            </a:r>
            <a:r>
              <a:rPr lang="en-US" altLang="en-US" sz="2000" dirty="0"/>
              <a:t>ventricle and </a:t>
            </a:r>
            <a:r>
              <a:rPr lang="en-US" altLang="en-US" sz="2000" dirty="0" smtClean="0"/>
              <a:t>Aorta</a:t>
            </a:r>
            <a:endParaRPr lang="en-US" altLang="en-US" sz="20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85975" y="5029200"/>
            <a:ext cx="5983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Thickness of ventricle wall : 9 mm </a:t>
            </a:r>
          </a:p>
          <a:p>
            <a:r>
              <a:rPr lang="en-US" altLang="en-US" sz="2400" dirty="0"/>
              <a:t>Pressure generated : 120 mmHg during systole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0925" r="11382" b="15759"/>
          <a:stretch>
            <a:fillRect/>
          </a:stretch>
        </p:blipFill>
        <p:spPr bwMode="auto">
          <a:xfrm>
            <a:off x="1119188" y="609600"/>
            <a:ext cx="6934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951038" y="6019800"/>
            <a:ext cx="5374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dirty="0"/>
              <a:t>Relative position of different chambers and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blood in circulation</a:t>
            </a:r>
            <a:endParaRPr lang="en-IN" dirty="0"/>
          </a:p>
        </p:txBody>
      </p:sp>
      <p:pic>
        <p:nvPicPr>
          <p:cNvPr id="1026" name="Picture 2" descr="E:\Guyton\images\fullsize\S02401-014-f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5446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aspects of cardiovascular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US" dirty="0" smtClean="0"/>
              <a:t>Changing metabolic needs</a:t>
            </a:r>
          </a:p>
          <a:p>
            <a:endParaRPr lang="en-US" dirty="0"/>
          </a:p>
          <a:p>
            <a:r>
              <a:rPr lang="en-US" dirty="0" smtClean="0"/>
              <a:t>Integration with other systems</a:t>
            </a:r>
          </a:p>
          <a:p>
            <a:endParaRPr lang="en-US" dirty="0"/>
          </a:p>
          <a:p>
            <a:r>
              <a:rPr lang="en-US" dirty="0" smtClean="0"/>
              <a:t>Safety margin or physiologic reserve</a:t>
            </a:r>
          </a:p>
          <a:p>
            <a:endParaRPr lang="en-US" dirty="0"/>
          </a:p>
          <a:p>
            <a:r>
              <a:rPr lang="en-US" dirty="0" smtClean="0"/>
              <a:t>Pathology resulting in diseases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aspects of cardiovascular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dirty="0" smtClean="0"/>
              <a:t>Intermittent cardiac output  but continuous flow to tissues</a:t>
            </a:r>
          </a:p>
          <a:p>
            <a:endParaRPr lang="en-US" dirty="0" smtClean="0"/>
          </a:p>
          <a:p>
            <a:r>
              <a:rPr lang="en-US" dirty="0" smtClean="0"/>
              <a:t>Dampening of </a:t>
            </a:r>
            <a:r>
              <a:rPr lang="en-US" dirty="0" err="1" smtClean="0"/>
              <a:t>pulsatile</a:t>
            </a:r>
            <a:r>
              <a:rPr lang="en-US" dirty="0" smtClean="0"/>
              <a:t> arterial flow at capillary level</a:t>
            </a:r>
          </a:p>
          <a:p>
            <a:endParaRPr lang="en-US" dirty="0" smtClean="0"/>
          </a:p>
          <a:p>
            <a:r>
              <a:rPr lang="en-US" dirty="0" smtClean="0"/>
              <a:t>Inverse Relation of cross-sectional area with velocity of blood flow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Pressures in circulatory system</a:t>
            </a:r>
            <a:endParaRPr lang="en-IN" dirty="0"/>
          </a:p>
        </p:txBody>
      </p:sp>
      <p:pic>
        <p:nvPicPr>
          <p:cNvPr id="2050" name="Picture 2" descr="E:\Guyton\images\fullsize\S02401-014-f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9589"/>
            <a:ext cx="8229600" cy="418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solidFill>
                  <a:srgbClr val="0000FF"/>
                </a:solidFill>
              </a:rPr>
              <a:t>Thank You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IN" dirty="0"/>
          </a:p>
        </p:txBody>
      </p:sp>
      <p:pic>
        <p:nvPicPr>
          <p:cNvPr id="4" name="Picture 6" descr="loop animated GIF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95818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of circulatory system</a:t>
            </a:r>
          </a:p>
          <a:p>
            <a:endParaRPr lang="en-US" dirty="0"/>
          </a:p>
          <a:p>
            <a:r>
              <a:rPr lang="en-US" dirty="0" smtClean="0"/>
              <a:t>Components of circulatory system</a:t>
            </a:r>
          </a:p>
          <a:p>
            <a:endParaRPr lang="en-US" dirty="0"/>
          </a:p>
          <a:p>
            <a:r>
              <a:rPr lang="en-US" dirty="0" smtClean="0"/>
              <a:t>Type of pump</a:t>
            </a:r>
          </a:p>
          <a:p>
            <a:endParaRPr lang="en-US" dirty="0"/>
          </a:p>
          <a:p>
            <a:r>
              <a:rPr lang="en-US" dirty="0" smtClean="0"/>
              <a:t>Primary &amp; secondary roles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400300" y="3810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/>
              <a:t>Cardiovascular system of mammals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7804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System of vessels that carry blood</a:t>
            </a:r>
          </a:p>
          <a:p>
            <a:r>
              <a:rPr lang="en-US" altLang="en-US" sz="2000" dirty="0"/>
              <a:t>The force for movement of blood is provided by </a:t>
            </a:r>
            <a:r>
              <a:rPr lang="en-US" altLang="en-US" sz="2000" b="1" dirty="0">
                <a:solidFill>
                  <a:srgbClr val="0000CC"/>
                </a:solidFill>
              </a:rPr>
              <a:t>heart</a:t>
            </a:r>
          </a:p>
          <a:p>
            <a:r>
              <a:rPr lang="en-US" altLang="en-US" sz="2000" dirty="0"/>
              <a:t>Two major loops of flow : </a:t>
            </a:r>
            <a:r>
              <a:rPr lang="en-US" altLang="en-US" sz="2000" b="1" dirty="0">
                <a:solidFill>
                  <a:srgbClr val="CC0000"/>
                </a:solidFill>
              </a:rPr>
              <a:t>systemic circulation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rgbClr val="339933"/>
                </a:solidFill>
              </a:rPr>
              <a:t>pulmonary circulation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669925" y="1560513"/>
            <a:ext cx="1541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b="1" dirty="0"/>
              <a:t>General Plan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85800" y="4876800"/>
            <a:ext cx="1536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b="1" dirty="0"/>
              <a:t>Components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4800600" y="2286000"/>
            <a:ext cx="914400" cy="381000"/>
          </a:xfrm>
          <a:prstGeom prst="rect">
            <a:avLst/>
          </a:prstGeom>
          <a:solidFill>
            <a:srgbClr val="0000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 smtClean="0"/>
              <a:t>RV     RA</a:t>
            </a:r>
            <a:endParaRPr lang="en-US" altLang="en-US" dirty="0"/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4800600" y="2667000"/>
            <a:ext cx="914400" cy="381000"/>
          </a:xfrm>
          <a:prstGeom prst="rect">
            <a:avLst/>
          </a:prstGeom>
          <a:solidFill>
            <a:srgbClr val="FD8B7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 smtClean="0"/>
              <a:t>LV      LA</a:t>
            </a:r>
            <a:endParaRPr lang="en-US" altLang="en-US" dirty="0"/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4038600" y="1752600"/>
            <a:ext cx="2819400" cy="381000"/>
          </a:xfrm>
          <a:prstGeom prst="rect">
            <a:avLst/>
          </a:prstGeom>
          <a:solidFill>
            <a:srgbClr val="33993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Pulmonary circulation</a:t>
            </a:r>
          </a:p>
        </p:txBody>
      </p:sp>
      <p:cxnSp>
        <p:nvCxnSpPr>
          <p:cNvPr id="29705" name="AutoShape 18"/>
          <p:cNvCxnSpPr>
            <a:cxnSpLocks noChangeShapeType="1"/>
            <a:stCxn id="29702" idx="1"/>
            <a:endCxn id="29704" idx="1"/>
          </p:cNvCxnSpPr>
          <p:nvPr/>
        </p:nvCxnSpPr>
        <p:spPr bwMode="auto">
          <a:xfrm rot="10800000">
            <a:off x="4038600" y="1943100"/>
            <a:ext cx="762000" cy="533400"/>
          </a:xfrm>
          <a:prstGeom prst="bentConnector3">
            <a:avLst>
              <a:gd name="adj1" fmla="val 130000"/>
            </a:avLst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706" name="AutoShape 19"/>
          <p:cNvCxnSpPr>
            <a:cxnSpLocks noChangeShapeType="1"/>
            <a:stCxn id="29704" idx="3"/>
            <a:endCxn id="29703" idx="3"/>
          </p:cNvCxnSpPr>
          <p:nvPr/>
        </p:nvCxnSpPr>
        <p:spPr bwMode="auto">
          <a:xfrm flipH="1">
            <a:off x="5715000" y="1943100"/>
            <a:ext cx="1143000" cy="914400"/>
          </a:xfrm>
          <a:prstGeom prst="bentConnector3">
            <a:avLst>
              <a:gd name="adj1" fmla="val -25694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707" name="Rectangle 20"/>
          <p:cNvSpPr>
            <a:spLocks noChangeArrowheads="1"/>
          </p:cNvSpPr>
          <p:nvPr/>
        </p:nvSpPr>
        <p:spPr bwMode="auto">
          <a:xfrm>
            <a:off x="4038600" y="1257300"/>
            <a:ext cx="2819400" cy="419100"/>
          </a:xfrm>
          <a:prstGeom prst="rect">
            <a:avLst/>
          </a:prstGeom>
          <a:solidFill>
            <a:srgbClr val="FD8B7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Systemic circulation</a:t>
            </a:r>
          </a:p>
        </p:txBody>
      </p:sp>
      <p:cxnSp>
        <p:nvCxnSpPr>
          <p:cNvPr id="29708" name="AutoShape 21"/>
          <p:cNvCxnSpPr>
            <a:cxnSpLocks noChangeShapeType="1"/>
            <a:stCxn id="29703" idx="1"/>
            <a:endCxn id="29707" idx="1"/>
          </p:cNvCxnSpPr>
          <p:nvPr/>
        </p:nvCxnSpPr>
        <p:spPr bwMode="auto">
          <a:xfrm rot="10800000">
            <a:off x="4038600" y="1466850"/>
            <a:ext cx="762000" cy="1390650"/>
          </a:xfrm>
          <a:prstGeom prst="bentConnector3">
            <a:avLst>
              <a:gd name="adj1" fmla="val 213750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709" name="AutoShape 22"/>
          <p:cNvCxnSpPr>
            <a:cxnSpLocks noChangeShapeType="1"/>
            <a:stCxn id="29707" idx="3"/>
            <a:endCxn id="29702" idx="3"/>
          </p:cNvCxnSpPr>
          <p:nvPr/>
        </p:nvCxnSpPr>
        <p:spPr bwMode="auto">
          <a:xfrm flipH="1">
            <a:off x="5715000" y="1466850"/>
            <a:ext cx="1143000" cy="1009650"/>
          </a:xfrm>
          <a:prstGeom prst="bentConnector3">
            <a:avLst>
              <a:gd name="adj1" fmla="val -114306"/>
            </a:avLst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710" name="Line 26"/>
          <p:cNvSpPr>
            <a:spLocks noChangeShapeType="1"/>
          </p:cNvSpPr>
          <p:nvPr/>
        </p:nvSpPr>
        <p:spPr bwMode="auto">
          <a:xfrm flipV="1">
            <a:off x="52578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9711" name="Line 27"/>
          <p:cNvSpPr>
            <a:spLocks noChangeShapeType="1"/>
          </p:cNvSpPr>
          <p:nvPr/>
        </p:nvSpPr>
        <p:spPr bwMode="auto">
          <a:xfrm>
            <a:off x="4648200" y="2667000"/>
            <a:ext cx="1143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429000" y="4905375"/>
            <a:ext cx="25232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000" dirty="0"/>
              <a:t>4 chambered heart</a:t>
            </a:r>
          </a:p>
          <a:p>
            <a:pPr marL="342900" indent="-342900">
              <a:buFontTx/>
              <a:buChar char="•"/>
            </a:pPr>
            <a:r>
              <a:rPr lang="en-US" altLang="en-US" sz="2000" dirty="0"/>
              <a:t>Arteries </a:t>
            </a:r>
          </a:p>
          <a:p>
            <a:pPr marL="342900" indent="-342900">
              <a:buFontTx/>
              <a:buChar char="•"/>
            </a:pPr>
            <a:r>
              <a:rPr lang="en-US" altLang="en-US" sz="2000" dirty="0"/>
              <a:t>Capillaries</a:t>
            </a:r>
          </a:p>
          <a:p>
            <a:pPr marL="342900" indent="-342900">
              <a:buFontTx/>
              <a:buChar char="•"/>
            </a:pPr>
            <a:r>
              <a:rPr lang="en-US" altLang="en-US" sz="2000" dirty="0"/>
              <a:t>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1" grpId="0"/>
      <p:bldP spid="25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/>
            </a:r>
            <a:br>
              <a:rPr lang="en-US" altLang="en-US" b="1" dirty="0" smtClean="0">
                <a:solidFill>
                  <a:srgbClr val="0066FF"/>
                </a:solidFill>
              </a:rPr>
            </a:br>
            <a:r>
              <a:rPr lang="en-US" altLang="en-US" b="1" dirty="0" smtClean="0">
                <a:solidFill>
                  <a:srgbClr val="0066FF"/>
                </a:solidFill>
              </a:rPr>
              <a:t>Morphology of heart</a:t>
            </a:r>
            <a:br>
              <a:rPr lang="en-US" altLang="en-US" b="1" dirty="0" smtClean="0">
                <a:solidFill>
                  <a:srgbClr val="0066FF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dirty="0" smtClean="0"/>
              <a:t>The average adult human heart is about 12 cm from base to apex,   8 – 9 cm wide at its broadest transverse diameter and 6 cm </a:t>
            </a:r>
            <a:r>
              <a:rPr lang="en-US" altLang="en-US" sz="2400" dirty="0" err="1" smtClean="0"/>
              <a:t>anterioposteriorly</a:t>
            </a:r>
            <a:r>
              <a:rPr lang="en-US" altLang="en-US" sz="2400" dirty="0" smtClean="0"/>
              <a:t>. </a:t>
            </a:r>
          </a:p>
          <a:p>
            <a:pPr algn="just"/>
            <a:endParaRPr lang="en-US" altLang="en-US" sz="2400" dirty="0" smtClean="0"/>
          </a:p>
          <a:p>
            <a:pPr algn="just"/>
            <a:r>
              <a:rPr lang="en-US" altLang="en-US" sz="2400" dirty="0" smtClean="0"/>
              <a:t>The weight of the heart is about 300 g in males and 250 g in females</a:t>
            </a:r>
          </a:p>
          <a:p>
            <a:pPr algn="just"/>
            <a:r>
              <a:rPr lang="en-US" altLang="en-US" sz="2400" dirty="0" smtClean="0"/>
              <a:t>Double layered pericardial layer containing fluid allow contractile motion of the heart without friction</a:t>
            </a:r>
          </a:p>
          <a:p>
            <a:pPr algn="just"/>
            <a:r>
              <a:rPr lang="en-US" altLang="en-US" sz="2400" dirty="0" smtClean="0"/>
              <a:t>The atrium myocardium is electrically separate from the ventricular myocardium by fibrous tissue</a:t>
            </a:r>
          </a:p>
          <a:p>
            <a:pPr algn="just"/>
            <a:endParaRPr lang="en-US" altLang="en-US" sz="2400" dirty="0" smtClean="0"/>
          </a:p>
          <a:p>
            <a:pPr algn="just"/>
            <a:endParaRPr lang="en-US" altLang="en-US" sz="2400" dirty="0" smtClean="0"/>
          </a:p>
          <a:p>
            <a:pPr algn="just"/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734"/>
          <a:stretch>
            <a:fillRect/>
          </a:stretch>
        </p:blipFill>
        <p:spPr bwMode="auto">
          <a:xfrm>
            <a:off x="1043608" y="404664"/>
            <a:ext cx="6628572" cy="31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22917" t="25000" r="39583" b="38889"/>
          <a:stretch>
            <a:fillRect/>
          </a:stretch>
        </p:blipFill>
        <p:spPr bwMode="auto">
          <a:xfrm>
            <a:off x="2627784" y="3429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558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66FF"/>
                </a:solidFill>
              </a:rPr>
              <a:t>Functional features of the heart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99592" y="1916832"/>
            <a:ext cx="83142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Pump the blood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Maintain unidirectional flow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Generate high pressure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Separation of pulmonary </a:t>
            </a:r>
            <a:r>
              <a:rPr lang="en-US" altLang="en-US" sz="2400" dirty="0" smtClean="0"/>
              <a:t>circulation</a:t>
            </a:r>
            <a:endParaRPr lang="en-US" altLang="en-US" sz="24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Modify the function as per specific requirements of circulation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12607"/>
          <a:stretch>
            <a:fillRect/>
          </a:stretch>
        </p:blipFill>
        <p:spPr bwMode="auto">
          <a:xfrm>
            <a:off x="1371600" y="1052513"/>
            <a:ext cx="67818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663825" y="685800"/>
            <a:ext cx="410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FF"/>
                </a:solidFill>
              </a:rPr>
              <a:t>Functional Organization of the heart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2278063" y="6186488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/>
              <a:t>Heart as a set of two functional pumps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1909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Right pump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447800" y="1524000"/>
            <a:ext cx="6248400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66FF"/>
                </a:solidFill>
              </a:rPr>
              <a:t>Components </a:t>
            </a:r>
          </a:p>
          <a:p>
            <a:r>
              <a:rPr lang="en-US" altLang="en-US" sz="2000" dirty="0"/>
              <a:t>	Right atrium and Right ventricle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0066FF"/>
                </a:solidFill>
              </a:rPr>
              <a:t>Input :</a:t>
            </a:r>
            <a:r>
              <a:rPr lang="en-US" altLang="en-US" sz="2000" dirty="0"/>
              <a:t> 	</a:t>
            </a:r>
            <a:r>
              <a:rPr lang="en-US" altLang="en-US" sz="2000" dirty="0" smtClean="0"/>
              <a:t>	vena </a:t>
            </a:r>
            <a:r>
              <a:rPr lang="en-US" altLang="en-US" sz="2000" dirty="0"/>
              <a:t>cava</a:t>
            </a:r>
          </a:p>
          <a:p>
            <a:r>
              <a:rPr lang="en-US" altLang="en-US" sz="2000" dirty="0">
                <a:solidFill>
                  <a:srgbClr val="0066FF"/>
                </a:solidFill>
              </a:rPr>
              <a:t>Output :</a:t>
            </a:r>
            <a:r>
              <a:rPr lang="en-US" altLang="en-US" sz="2000" dirty="0"/>
              <a:t> 	pulmonary artery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0066FF"/>
                </a:solidFill>
              </a:rPr>
              <a:t>Valves :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	Vena cava and </a:t>
            </a:r>
            <a:r>
              <a:rPr lang="en-US" altLang="en-US" sz="2000" dirty="0" smtClean="0"/>
              <a:t>Right </a:t>
            </a:r>
            <a:r>
              <a:rPr lang="en-US" altLang="en-US" sz="2000" dirty="0"/>
              <a:t>atrium</a:t>
            </a:r>
          </a:p>
          <a:p>
            <a:pPr lvl="1"/>
            <a:r>
              <a:rPr lang="en-US" altLang="en-US" sz="2000" dirty="0"/>
              <a:t>	</a:t>
            </a:r>
            <a:r>
              <a:rPr lang="en-US" altLang="en-US" sz="2000" dirty="0" smtClean="0"/>
              <a:t>Right </a:t>
            </a:r>
            <a:r>
              <a:rPr lang="en-US" altLang="en-US" sz="2000" dirty="0"/>
              <a:t>atrium and </a:t>
            </a:r>
            <a:r>
              <a:rPr lang="en-US" altLang="en-US" sz="2000" dirty="0" smtClean="0"/>
              <a:t>Right </a:t>
            </a:r>
            <a:r>
              <a:rPr lang="en-US" altLang="en-US" sz="2000" dirty="0"/>
              <a:t>ventricle</a:t>
            </a:r>
          </a:p>
          <a:p>
            <a:pPr lvl="1"/>
            <a:r>
              <a:rPr lang="en-US" altLang="en-US" sz="2000" dirty="0"/>
              <a:t>	</a:t>
            </a:r>
            <a:r>
              <a:rPr lang="en-US" altLang="en-US" sz="2000" dirty="0" smtClean="0"/>
              <a:t>Right </a:t>
            </a:r>
            <a:r>
              <a:rPr lang="en-US" altLang="en-US" sz="2000" dirty="0"/>
              <a:t>ventricle and pulmonary artery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2600" y="5257800"/>
            <a:ext cx="58276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Thickness of right ventricle wall : 3 -5 mm</a:t>
            </a:r>
          </a:p>
          <a:p>
            <a:r>
              <a:rPr lang="en-US" altLang="en-US" sz="2400" dirty="0"/>
              <a:t>Pressure generated : 25 mmHg during systole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298</Words>
  <Application>Microsoft Office PowerPoint</Application>
  <PresentationFormat>On-screen Show (4:3)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Cardiovascular system</vt:lpstr>
      <vt:lpstr>Cardiovascular system</vt:lpstr>
      <vt:lpstr>Introduction</vt:lpstr>
      <vt:lpstr>PowerPoint Presentation</vt:lpstr>
      <vt:lpstr> Morphology of heart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blood in circulation</vt:lpstr>
      <vt:lpstr>Functional aspects of cardiovascular system</vt:lpstr>
      <vt:lpstr>Functional aspects of cardiovascular system</vt:lpstr>
      <vt:lpstr>Pressures in circulatory system</vt:lpstr>
      <vt:lpstr>Thank You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vaio</dc:creator>
  <cp:lastModifiedBy>hcl</cp:lastModifiedBy>
  <cp:revision>35</cp:revision>
  <dcterms:created xsi:type="dcterms:W3CDTF">2015-07-19T05:49:50Z</dcterms:created>
  <dcterms:modified xsi:type="dcterms:W3CDTF">2018-03-23T10:20:54Z</dcterms:modified>
</cp:coreProperties>
</file>